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2" r:id="rId3"/>
    <p:sldId id="258" r:id="rId4"/>
    <p:sldId id="266" r:id="rId5"/>
    <p:sldId id="274" r:id="rId6"/>
    <p:sldId id="278" r:id="rId7"/>
    <p:sldId id="279" r:id="rId8"/>
    <p:sldId id="276" r:id="rId9"/>
    <p:sldId id="271" r:id="rId10"/>
    <p:sldId id="301" r:id="rId11"/>
    <p:sldId id="302" r:id="rId12"/>
    <p:sldId id="303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8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FB89-F24C-46B2-92FE-EA75EA0966F1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2E9DE-6812-4069-B7AD-AD40F75B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2E9DE-6812-4069-B7AD-AD40F75BD1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0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72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49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325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746296-D5CF-49B7-8D87-9A771ED4D3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0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45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78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8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6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6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3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6225-E1C6-41F1-8831-63934EB90976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AAF4-B575-466D-AF46-2B85B6F5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60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ersdomain.org/resource/ess05.sci.ess.earthsys.plateintro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06" y="1988840"/>
            <a:ext cx="8229600" cy="3096344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>
                <a:latin typeface="Comic Sans MS" pitchFamily="66" charset="0"/>
              </a:rPr>
              <a:t>Learning Objectives</a:t>
            </a:r>
            <a:r>
              <a:rPr lang="en-GB" u="sng" dirty="0">
                <a:latin typeface="Comic Sans MS" pitchFamily="66" charset="0"/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Comic Sans MS" pitchFamily="66" charset="0"/>
              </a:rPr>
              <a:t>understand</a:t>
            </a:r>
            <a:r>
              <a:rPr lang="en-GB" dirty="0">
                <a:latin typeface="Comic Sans MS" pitchFamily="66" charset="0"/>
              </a:rPr>
              <a:t>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structure</a:t>
            </a:r>
            <a:r>
              <a:rPr lang="en-GB" dirty="0">
                <a:latin typeface="Comic Sans MS" pitchFamily="66" charset="0"/>
              </a:rPr>
              <a:t> of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Earth</a:t>
            </a:r>
            <a:r>
              <a:rPr lang="en-GB" dirty="0">
                <a:latin typeface="Comic Sans MS" pitchFamily="66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To </a:t>
            </a:r>
            <a:r>
              <a:rPr lang="en-GB" b="1" dirty="0">
                <a:solidFill>
                  <a:schemeClr val="tx2"/>
                </a:solidFill>
                <a:latin typeface="Comic Sans MS" pitchFamily="66" charset="0"/>
              </a:rPr>
              <a:t>find out </a:t>
            </a:r>
            <a:r>
              <a:rPr lang="en-GB" dirty="0">
                <a:latin typeface="Comic Sans MS" pitchFamily="66" charset="0"/>
              </a:rPr>
              <a:t>what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tectonic plates </a:t>
            </a:r>
            <a:r>
              <a:rPr lang="en-GB" dirty="0">
                <a:latin typeface="Comic Sans MS" pitchFamily="66" charset="0"/>
              </a:rPr>
              <a:t>are and why they move.</a:t>
            </a:r>
            <a:endParaRPr lang="en-GB" b="1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52536" y="0"/>
            <a:ext cx="9410028" cy="736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u="sng" dirty="0">
                <a:latin typeface="Comic Sans MS" pitchFamily="66" charset="0"/>
              </a:rPr>
              <a:t>Wednesday 5th January.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3546" y="5273824"/>
            <a:ext cx="8280919" cy="158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3300" b="1" u="sng" dirty="0">
                <a:latin typeface="Comic Sans MS" pitchFamily="66" charset="0"/>
              </a:rPr>
              <a:t>Key Words</a:t>
            </a:r>
            <a:r>
              <a:rPr lang="en-GB" sz="3300" u="sng" dirty="0">
                <a:latin typeface="Comic Sans MS" pitchFamily="66" charset="0"/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GB" sz="3300" dirty="0">
                <a:latin typeface="Comic Sans MS" pitchFamily="66" charset="0"/>
              </a:rPr>
              <a:t> Crust, Mantle, Core, Plate tectonics, Tectonic Theory, Pangaea, Convection current.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06" y="728121"/>
            <a:ext cx="8229600" cy="1180632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Comic Sans MS" pitchFamily="66" charset="0"/>
              </a:rPr>
              <a:t>Structure of the Earth and Plate Tectonic Theory</a:t>
            </a:r>
          </a:p>
        </p:txBody>
      </p:sp>
    </p:spTree>
    <p:extLst>
      <p:ext uri="{BB962C8B-B14F-4D97-AF65-F5344CB8AC3E}">
        <p14:creationId xmlns:p14="http://schemas.microsoft.com/office/powerpoint/2010/main" val="361555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5842992" cy="706437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4000" b="1" u="sng" dirty="0">
                <a:latin typeface="Comic Sans MS" pitchFamily="66" charset="0"/>
              </a:rPr>
              <a:t>Pangaea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itchFamily="66" charset="0"/>
              </a:rPr>
              <a:t>Scientists believe that 220 million years ago, today’s </a:t>
            </a:r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continents</a:t>
            </a:r>
            <a:r>
              <a:rPr lang="en-GB" sz="2000" b="1" dirty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may have all been joined together as one </a:t>
            </a:r>
            <a:r>
              <a:rPr lang="en-GB" sz="2000" b="1" u="sng" dirty="0">
                <a:solidFill>
                  <a:srgbClr val="FF0000"/>
                </a:solidFill>
                <a:latin typeface="Comic Sans MS" pitchFamily="66" charset="0"/>
              </a:rPr>
              <a:t>super</a:t>
            </a:r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continent</a:t>
            </a:r>
            <a:r>
              <a:rPr lang="en-GB" sz="2000" dirty="0">
                <a:latin typeface="Comic Sans MS" pitchFamily="66" charset="0"/>
              </a:rPr>
              <a:t> called </a:t>
            </a:r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Pangaea</a:t>
            </a:r>
            <a:r>
              <a:rPr lang="en-GB" sz="2000" dirty="0">
                <a:latin typeface="Comic Sans MS" pitchFamily="66" charset="0"/>
              </a:rPr>
              <a:t>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52122"/>
            <a:ext cx="6154965" cy="5085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8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3" y="1460015"/>
            <a:ext cx="28575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02" y="1460015"/>
            <a:ext cx="26574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458" y="1426677"/>
            <a:ext cx="26670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14" y="3933056"/>
            <a:ext cx="27908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03713"/>
            <a:ext cx="28194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43" y="188640"/>
            <a:ext cx="8865445" cy="706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u="sng" dirty="0">
                <a:latin typeface="Comic Sans MS" pitchFamily="66" charset="0"/>
              </a:rPr>
              <a:t>What the Earth used to look like</a:t>
            </a:r>
          </a:p>
        </p:txBody>
      </p:sp>
    </p:spTree>
    <p:extLst>
      <p:ext uri="{BB962C8B-B14F-4D97-AF65-F5344CB8AC3E}">
        <p14:creationId xmlns:p14="http://schemas.microsoft.com/office/powerpoint/2010/main" val="341288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B285CF-77B7-4A97-A508-A91313146B71}"/>
              </a:ext>
            </a:extLst>
          </p:cNvPr>
          <p:cNvSpPr txBox="1"/>
          <p:nvPr/>
        </p:nvSpPr>
        <p:spPr>
          <a:xfrm>
            <a:off x="611560" y="692696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Do you think that you could now make a fact file about plate tectonics?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Can you include key vocabulary that helps us understand the Earth’s structure.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You may want to use sub-headings, titles and sub-titles as well as diagrams to help with this work.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Remember that you are trying to teach someone that has no knowledge at all of the structure of the Earth and how it has moved over time.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Good luck </a:t>
            </a:r>
            <a:r>
              <a:rPr lang="en-US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83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32788" y="188640"/>
            <a:ext cx="8229600" cy="6659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Comic Sans MS" pitchFamily="66" charset="0"/>
              </a:rPr>
              <a:t>Plenary Task</a:t>
            </a:r>
          </a:p>
        </p:txBody>
      </p:sp>
      <p:pic>
        <p:nvPicPr>
          <p:cNvPr id="5" name="Picture 2" descr="http://www.worldatlas.com/aatlas/infopage/tecton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969" y="1948807"/>
            <a:ext cx="9183113" cy="479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2787" y="854593"/>
            <a:ext cx="8229600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3200" b="1" dirty="0">
                <a:latin typeface="Comic Sans MS" pitchFamily="66" charset="0"/>
              </a:rPr>
              <a:t>In less than 30 words try and describe tectonic plate theory.</a:t>
            </a:r>
          </a:p>
        </p:txBody>
      </p:sp>
    </p:spTree>
    <p:extLst>
      <p:ext uri="{BB962C8B-B14F-4D97-AF65-F5344CB8AC3E}">
        <p14:creationId xmlns:p14="http://schemas.microsoft.com/office/powerpoint/2010/main" val="384223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5976" y="1844824"/>
            <a:ext cx="4495800" cy="432048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3000" dirty="0">
                <a:latin typeface="Comic Sans MS" pitchFamily="66" charset="0"/>
              </a:rPr>
              <a:t>What do you think the </a:t>
            </a:r>
            <a:r>
              <a:rPr lang="en-GB" sz="3000" b="1" dirty="0">
                <a:solidFill>
                  <a:srgbClr val="FF0000"/>
                </a:solidFill>
                <a:latin typeface="Comic Sans MS" pitchFamily="66" charset="0"/>
              </a:rPr>
              <a:t>apples</a:t>
            </a:r>
            <a:r>
              <a:rPr lang="en-GB" sz="3000" dirty="0">
                <a:latin typeface="Comic Sans MS" pitchFamily="66" charset="0"/>
              </a:rPr>
              <a:t> have to do with the structure of the Earth?</a:t>
            </a:r>
          </a:p>
          <a:p>
            <a:endParaRPr lang="en-GB" sz="3000" dirty="0">
              <a:latin typeface="Comic Sans MS" pitchFamily="66" charset="0"/>
            </a:endParaRPr>
          </a:p>
          <a:p>
            <a:r>
              <a:rPr lang="en-GB" sz="3000" dirty="0">
                <a:latin typeface="Comic Sans MS" pitchFamily="66" charset="0"/>
              </a:rPr>
              <a:t>You have </a:t>
            </a:r>
            <a:r>
              <a:rPr lang="en-GB" sz="3000" b="1" dirty="0">
                <a:solidFill>
                  <a:srgbClr val="FF0000"/>
                </a:solidFill>
                <a:latin typeface="Comic Sans MS" pitchFamily="66" charset="0"/>
              </a:rPr>
              <a:t>one minute </a:t>
            </a:r>
            <a:r>
              <a:rPr lang="en-GB" sz="3000" dirty="0">
                <a:latin typeface="Comic Sans MS" pitchFamily="66" charset="0"/>
              </a:rPr>
              <a:t>to see if you can come up with the answer.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3028950" y="2000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2788" y="188640"/>
            <a:ext cx="8229600" cy="133190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Comic Sans MS" pitchFamily="66" charset="0"/>
              </a:rPr>
              <a:t>The Earth’s Structure- </a:t>
            </a:r>
            <a:r>
              <a:rPr lang="en-GB" b="1">
                <a:latin typeface="Comic Sans MS" pitchFamily="66" charset="0"/>
              </a:rPr>
              <a:t>Starter:Think</a:t>
            </a:r>
            <a:r>
              <a:rPr lang="en-GB" b="1" dirty="0">
                <a:latin typeface="Comic Sans MS" pitchFamily="66" charset="0"/>
              </a:rPr>
              <a:t> about this apple.</a:t>
            </a:r>
          </a:p>
        </p:txBody>
      </p:sp>
      <p:pic>
        <p:nvPicPr>
          <p:cNvPr id="2050" name="Picture 2" descr="https://encrypted-tbn3.gstatic.com/images?q=tbn:ANd9GcT4lmfM6p9KFwsefR9O2Kqp9GLkpDRwmCV0MSgiDQmZyb7dwPk2xQ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3909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01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2788" y="188640"/>
            <a:ext cx="8229600" cy="133190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Comic Sans MS" pitchFamily="66" charset="0"/>
              </a:rPr>
              <a:t>Which of these facts do you think is the most impressive?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790595"/>
            <a:ext cx="6998820" cy="500263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omic Sans MS" pitchFamily="66" charset="0"/>
              </a:rPr>
              <a:t>The Earth is around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4.5 billion </a:t>
            </a:r>
            <a:r>
              <a:rPr lang="en-GB" dirty="0">
                <a:latin typeface="Comic Sans MS" pitchFamily="66" charset="0"/>
              </a:rPr>
              <a:t>years old.</a:t>
            </a:r>
          </a:p>
          <a:p>
            <a:r>
              <a:rPr lang="en-GB" dirty="0">
                <a:latin typeface="Comic Sans MS" pitchFamily="66" charset="0"/>
              </a:rPr>
              <a:t>The temperature of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GB" dirty="0">
                <a:latin typeface="Comic Sans MS" pitchFamily="66" charset="0"/>
              </a:rPr>
              <a:t> of the Earth is the same as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surface of the sun</a:t>
            </a:r>
            <a:r>
              <a:rPr lang="en-GB" dirty="0">
                <a:latin typeface="Comic Sans MS" pitchFamily="66" charset="0"/>
              </a:rPr>
              <a:t>.</a:t>
            </a:r>
          </a:p>
          <a:p>
            <a:r>
              <a:rPr lang="en-GB" dirty="0">
                <a:latin typeface="Comic Sans MS" pitchFamily="66" charset="0"/>
              </a:rPr>
              <a:t>The temperature of the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GB" dirty="0">
                <a:latin typeface="Comic Sans MS" pitchFamily="66" charset="0"/>
              </a:rPr>
              <a:t> of the Earth is around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4000-5500 degrees</a:t>
            </a:r>
            <a:r>
              <a:rPr lang="en-GB" dirty="0">
                <a:latin typeface="Comic Sans MS" pitchFamily="66" charset="0"/>
              </a:rPr>
              <a:t>. </a:t>
            </a:r>
          </a:p>
          <a:p>
            <a:r>
              <a:rPr lang="en-GB" dirty="0">
                <a:latin typeface="Comic Sans MS" pitchFamily="66" charset="0"/>
              </a:rPr>
              <a:t>It is around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4000 miles </a:t>
            </a:r>
            <a:r>
              <a:rPr lang="en-GB" dirty="0">
                <a:latin typeface="Comic Sans MS" pitchFamily="66" charset="0"/>
              </a:rPr>
              <a:t>to the centre of the Earth.</a:t>
            </a:r>
          </a:p>
          <a:p>
            <a:r>
              <a:rPr lang="en-GB" dirty="0">
                <a:latin typeface="Comic Sans MS" pitchFamily="66" charset="0"/>
              </a:rPr>
              <a:t>The deepest we have ever drilled into the Earth is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7.6 miles.</a:t>
            </a:r>
          </a:p>
          <a:p>
            <a:endParaRPr lang="en-GB" dirty="0"/>
          </a:p>
        </p:txBody>
      </p:sp>
      <p:pic>
        <p:nvPicPr>
          <p:cNvPr id="7" name="Picture 2" descr="http://cdn.gunaxin.com/wp-content/uploads/2010/04/smiling-planet-earth-cartoon-2-th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206" y="4713446"/>
            <a:ext cx="2132856" cy="21328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81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8" descr="http://www.didcotgirls.oxon.sch.uk/depts/geog/bcs_geography/images/earth%20structur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2" y="908720"/>
            <a:ext cx="7608193" cy="559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35045" y="1628800"/>
            <a:ext cx="2879725" cy="747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64275" y="2488965"/>
            <a:ext cx="2879725" cy="747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264275" y="3413491"/>
            <a:ext cx="2879725" cy="747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408273" y="4550567"/>
            <a:ext cx="2879725" cy="747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15212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/>
              <a:t>This is what the Earth looks like inside. It is made up of </a:t>
            </a:r>
            <a:r>
              <a:rPr lang="en-GB" b="1" dirty="0">
                <a:solidFill>
                  <a:srgbClr val="FF0000"/>
                </a:solidFill>
              </a:rPr>
              <a:t>four main parts</a:t>
            </a:r>
            <a:r>
              <a:rPr lang="en-GB" b="1" dirty="0"/>
              <a:t>: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31912" y="5632654"/>
            <a:ext cx="8291313" cy="9087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Fill in the words on your picture.</a:t>
            </a:r>
          </a:p>
        </p:txBody>
      </p:sp>
    </p:spTree>
    <p:extLst>
      <p:ext uri="{BB962C8B-B14F-4D97-AF65-F5344CB8AC3E}">
        <p14:creationId xmlns:p14="http://schemas.microsoft.com/office/powerpoint/2010/main" val="34462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-2438400" y="0"/>
            <a:ext cx="6837363" cy="6837363"/>
            <a:chOff x="0" y="0"/>
            <a:chExt cx="4307" cy="4307"/>
          </a:xfrm>
        </p:grpSpPr>
        <p:sp>
          <p:nvSpPr>
            <p:cNvPr id="4098" name="Oval 2"/>
            <p:cNvSpPr>
              <a:spLocks/>
            </p:cNvSpPr>
            <p:nvPr/>
          </p:nvSpPr>
          <p:spPr bwMode="auto">
            <a:xfrm>
              <a:off x="0" y="0"/>
              <a:ext cx="4307" cy="4307"/>
            </a:xfrm>
            <a:prstGeom prst="ellipse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4099" name="Oval 3"/>
            <p:cNvSpPr>
              <a:spLocks/>
            </p:cNvSpPr>
            <p:nvPr/>
          </p:nvSpPr>
          <p:spPr bwMode="auto">
            <a:xfrm>
              <a:off x="72" y="48"/>
              <a:ext cx="4194" cy="419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4100" name="Oval 4"/>
            <p:cNvSpPr>
              <a:spLocks/>
            </p:cNvSpPr>
            <p:nvPr/>
          </p:nvSpPr>
          <p:spPr bwMode="auto">
            <a:xfrm>
              <a:off x="1596" y="1602"/>
              <a:ext cx="1134" cy="1134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4101" name="Oval 5"/>
            <p:cNvSpPr>
              <a:spLocks/>
            </p:cNvSpPr>
            <p:nvPr/>
          </p:nvSpPr>
          <p:spPr bwMode="auto">
            <a:xfrm>
              <a:off x="1818" y="1824"/>
              <a:ext cx="680" cy="6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4102" name="Rectangle 6"/>
          <p:cNvSpPr>
            <a:spLocks/>
          </p:cNvSpPr>
          <p:nvPr/>
        </p:nvSpPr>
        <p:spPr bwMode="auto">
          <a:xfrm>
            <a:off x="609600" y="2971800"/>
            <a:ext cx="838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Inner Core</a:t>
            </a:r>
          </a:p>
        </p:txBody>
      </p:sp>
      <p:sp>
        <p:nvSpPr>
          <p:cNvPr id="4103" name="Rectangle 7"/>
          <p:cNvSpPr>
            <a:spLocks/>
          </p:cNvSpPr>
          <p:nvPr/>
        </p:nvSpPr>
        <p:spPr bwMode="auto">
          <a:xfrm>
            <a:off x="381000" y="3886200"/>
            <a:ext cx="1600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Outer Core</a:t>
            </a:r>
          </a:p>
        </p:txBody>
      </p:sp>
      <p:sp>
        <p:nvSpPr>
          <p:cNvPr id="4104" name="Rectangle 8"/>
          <p:cNvSpPr>
            <a:spLocks/>
          </p:cNvSpPr>
          <p:nvPr/>
        </p:nvSpPr>
        <p:spPr bwMode="auto">
          <a:xfrm>
            <a:off x="533400" y="1371600"/>
            <a:ext cx="9906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Mantle</a:t>
            </a:r>
          </a:p>
        </p:txBody>
      </p:sp>
      <p:sp>
        <p:nvSpPr>
          <p:cNvPr id="4105" name="Rectangle 9"/>
          <p:cNvSpPr>
            <a:spLocks/>
          </p:cNvSpPr>
          <p:nvPr/>
        </p:nvSpPr>
        <p:spPr bwMode="auto">
          <a:xfrm>
            <a:off x="1804750" y="508001"/>
            <a:ext cx="838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b="1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Crust</a:t>
            </a:r>
          </a:p>
        </p:txBody>
      </p:sp>
      <p:sp>
        <p:nvSpPr>
          <p:cNvPr id="4106" name="Rectangle 10"/>
          <p:cNvSpPr>
            <a:spLocks/>
          </p:cNvSpPr>
          <p:nvPr/>
        </p:nvSpPr>
        <p:spPr bwMode="auto">
          <a:xfrm>
            <a:off x="4343400" y="5181600"/>
            <a:ext cx="38100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650"/>
              </a:spcBef>
            </a:pPr>
            <a:r>
              <a:rPr lang="en-US" b="1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Inner Core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– Solid, mainly made of solid iron and nickel 4000°C</a:t>
            </a:r>
          </a:p>
        </p:txBody>
      </p:sp>
      <p:sp>
        <p:nvSpPr>
          <p:cNvPr id="4107" name="Rectangle 11"/>
          <p:cNvSpPr>
            <a:spLocks/>
          </p:cNvSpPr>
          <p:nvPr/>
        </p:nvSpPr>
        <p:spPr bwMode="auto">
          <a:xfrm>
            <a:off x="4724400" y="3657600"/>
            <a:ext cx="38100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650"/>
              </a:spcBef>
            </a:pPr>
            <a:r>
              <a:rPr lang="en-US" b="1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Outer Core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– Liquid and under huge pressure. Made of liquid Iron and Nickel.</a:t>
            </a:r>
          </a:p>
        </p:txBody>
      </p:sp>
      <p:sp>
        <p:nvSpPr>
          <p:cNvPr id="4108" name="Rectangle 12"/>
          <p:cNvSpPr>
            <a:spLocks/>
          </p:cNvSpPr>
          <p:nvPr/>
        </p:nvSpPr>
        <p:spPr bwMode="auto">
          <a:xfrm>
            <a:off x="4876800" y="2209800"/>
            <a:ext cx="38100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650"/>
              </a:spcBef>
            </a:pPr>
            <a:r>
              <a:rPr lang="en-US" b="1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Mantle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– hot and flows like a thick liquid. Made of Magma.</a:t>
            </a:r>
          </a:p>
        </p:txBody>
      </p:sp>
      <p:sp>
        <p:nvSpPr>
          <p:cNvPr id="4109" name="Rectangle 13"/>
          <p:cNvSpPr>
            <a:spLocks/>
          </p:cNvSpPr>
          <p:nvPr/>
        </p:nvSpPr>
        <p:spPr bwMode="auto">
          <a:xfrm>
            <a:off x="4419600" y="381000"/>
            <a:ext cx="3810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650"/>
              </a:spcBef>
            </a:pPr>
            <a:r>
              <a:rPr lang="en-US" b="1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Crust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– </a:t>
            </a:r>
            <a:r>
              <a:rPr lang="en-US" dirty="0">
                <a:latin typeface="Comic Sans MS" pitchFamily="66" charset="0"/>
                <a:sym typeface="Comic Sans MS" pitchFamily="66" charset="0"/>
              </a:rPr>
              <a:t>3miles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to </a:t>
            </a:r>
            <a:r>
              <a:rPr lang="en-US" dirty="0">
                <a:latin typeface="Comic Sans MS" pitchFamily="66" charset="0"/>
                <a:sym typeface="Comic Sans MS" pitchFamily="66" charset="0"/>
              </a:rPr>
              <a:t>60 miles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  <a:sym typeface="Comic Sans MS" pitchFamily="66" charset="0"/>
              </a:rPr>
              <a:t> thick and solid.  It ‘floats’ on the mantle. Made mainly of Granite and Basalt.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rot="10800000">
            <a:off x="1066800" y="3657600"/>
            <a:ext cx="320040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rot="10800000">
            <a:off x="1447800" y="2895600"/>
            <a:ext cx="327660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rot="10800000">
            <a:off x="1447800" y="1600200"/>
            <a:ext cx="3352800" cy="9128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rot="10800000">
            <a:off x="2819400" y="609600"/>
            <a:ext cx="152400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55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  <p:bldP spid="4104" grpId="0" autoUpdateAnimBg="0"/>
      <p:bldP spid="4105" grpId="0" autoUpdateAnimBg="0"/>
      <p:bldP spid="4106" grpId="0" autoUpdateAnimBg="0"/>
      <p:bldP spid="4107" grpId="0" autoUpdateAnimBg="0"/>
      <p:bldP spid="4108" grpId="0" autoUpdateAnimBg="0"/>
      <p:bldP spid="4109" grpId="0" autoUpdateAnimBg="0"/>
      <p:bldP spid="4110" grpId="0" animBg="1"/>
      <p:bldP spid="4111" grpId="0" animBg="1"/>
      <p:bldP spid="4112" grpId="0" animBg="1"/>
      <p:bldP spid="4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49500"/>
            <a:ext cx="8281988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260350"/>
            <a:ext cx="9144000" cy="1920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  <a:ex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000" dirty="0">
                <a:latin typeface="Comic Sans MS" pitchFamily="66" charset="0"/>
              </a:rPr>
              <a:t>The Earth’s </a:t>
            </a:r>
            <a:r>
              <a:rPr lang="en-GB" sz="3000" b="1" u="sng" dirty="0">
                <a:solidFill>
                  <a:srgbClr val="FF0000"/>
                </a:solidFill>
                <a:latin typeface="Comic Sans MS" pitchFamily="66" charset="0"/>
              </a:rPr>
              <a:t>crust</a:t>
            </a:r>
            <a:r>
              <a:rPr lang="en-GB" sz="3000" dirty="0">
                <a:latin typeface="Comic Sans MS" pitchFamily="66" charset="0"/>
              </a:rPr>
              <a:t> (top layer) is not a solid shell.</a:t>
            </a:r>
          </a:p>
          <a:p>
            <a:endParaRPr lang="en-GB" sz="3000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en-GB" sz="3000" dirty="0">
                <a:latin typeface="Comic Sans MS" pitchFamily="66" charset="0"/>
              </a:rPr>
              <a:t>It is made up of thick, connecting pieces called </a:t>
            </a:r>
            <a:r>
              <a:rPr lang="en-GB" sz="3000" b="1" u="sng" dirty="0">
                <a:solidFill>
                  <a:srgbClr val="FF0000"/>
                </a:solidFill>
                <a:latin typeface="Comic Sans MS" pitchFamily="66" charset="0"/>
              </a:rPr>
              <a:t>tectonic plates</a:t>
            </a:r>
            <a:r>
              <a:rPr lang="en-GB" sz="3000" dirty="0">
                <a:latin typeface="Comic Sans MS" pitchFamily="66" charset="0"/>
              </a:rPr>
              <a:t>. These fit together like a puzzle.</a:t>
            </a:r>
          </a:p>
        </p:txBody>
      </p:sp>
    </p:spTree>
    <p:extLst>
      <p:ext uri="{BB962C8B-B14F-4D97-AF65-F5344CB8AC3E}">
        <p14:creationId xmlns:p14="http://schemas.microsoft.com/office/powerpoint/2010/main" val="340018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" y="1196975"/>
            <a:ext cx="4427984" cy="483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2800" dirty="0">
                <a:latin typeface="Comic Sans MS" pitchFamily="66" charset="0"/>
              </a:rPr>
              <a:t>Underneath the plates is thick, soft, hot flowing rock called </a:t>
            </a:r>
            <a:r>
              <a:rPr lang="en-GB" sz="2800" b="1" u="sng" dirty="0">
                <a:solidFill>
                  <a:srgbClr val="FF0000"/>
                </a:solidFill>
                <a:latin typeface="Comic Sans MS" pitchFamily="66" charset="0"/>
              </a:rPr>
              <a:t>mantle</a:t>
            </a:r>
            <a:r>
              <a:rPr lang="en-GB" sz="28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800" b="1" u="sng" dirty="0">
                <a:solidFill>
                  <a:srgbClr val="FF0000"/>
                </a:solidFill>
                <a:latin typeface="Comic Sans MS" pitchFamily="66" charset="0"/>
              </a:rPr>
              <a:t>Convection Currents </a:t>
            </a:r>
            <a:r>
              <a:rPr lang="en-GB" sz="2800" dirty="0">
                <a:latin typeface="Comic Sans MS" pitchFamily="66" charset="0"/>
              </a:rPr>
              <a:t>in the mantle mean that the crust moves.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800" dirty="0">
                <a:latin typeface="Comic Sans MS" pitchFamily="66" charset="0"/>
              </a:rPr>
              <a:t>This is what makes </a:t>
            </a:r>
            <a:r>
              <a:rPr lang="en-GB" sz="2800" b="1" u="sng" dirty="0">
                <a:solidFill>
                  <a:srgbClr val="FF0000"/>
                </a:solidFill>
                <a:latin typeface="Comic Sans MS" pitchFamily="66" charset="0"/>
              </a:rPr>
              <a:t>tectonic plates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move around like a puzzle and not be solid.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555" y="1573370"/>
            <a:ext cx="4429125" cy="375126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88640"/>
            <a:ext cx="8229600" cy="706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Comic Sans MS" pitchFamily="66" charset="0"/>
              </a:rPr>
              <a:t>What makes the plates move?</a:t>
            </a:r>
          </a:p>
        </p:txBody>
      </p:sp>
      <p:sp>
        <p:nvSpPr>
          <p:cNvPr id="2" name="Rectangle 1"/>
          <p:cNvSpPr/>
          <p:nvPr/>
        </p:nvSpPr>
        <p:spPr>
          <a:xfrm>
            <a:off x="4283968" y="5841097"/>
            <a:ext cx="457200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GB" dirty="0">
                <a:hlinkClick r:id="rId3"/>
              </a:rPr>
              <a:t>http://www.teachersdomain.org/resource/ess05.sci.ess.earthsys.plateintro/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06437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4000" b="1" u="sng" dirty="0">
                <a:latin typeface="Comic Sans MS" pitchFamily="66" charset="0"/>
              </a:rPr>
              <a:t>Tectonic theory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1463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itchFamily="66" charset="0"/>
              </a:rPr>
              <a:t>People once thought that the oceans and the continents 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were formed by shrinkage</a:t>
            </a:r>
            <a:r>
              <a:rPr lang="en-GB" sz="2000" dirty="0">
                <a:latin typeface="Comic Sans MS" pitchFamily="66" charset="0"/>
              </a:rPr>
              <a:t> from when the Earth cooled down after being formed.  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Alfred Wegener </a:t>
            </a:r>
            <a:r>
              <a:rPr lang="en-GB" sz="2000" dirty="0">
                <a:latin typeface="Comic Sans MS" pitchFamily="66" charset="0"/>
              </a:rPr>
              <a:t>proposed something different.  Consider Africa and South America: Alfred was German.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5795963" y="2708275"/>
          <a:ext cx="317500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CorelDRAW 6.0" r:id="rId3" imgW="3175560" imgH="3175560" progId="CorelDRAW.Graphic.6">
                  <p:embed/>
                </p:oleObj>
              </mc:Choice>
              <mc:Fallback>
                <p:oleObj name="CorelDRAW 6.0" r:id="rId3" imgW="3175560" imgH="3175560" progId="CorelDRAW.Graphic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708275"/>
                        <a:ext cx="3175000" cy="317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Picture 5" descr="wege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2922588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2514600" y="2590800"/>
            <a:ext cx="3276600" cy="3933825"/>
          </a:xfrm>
          <a:prstGeom prst="wedgeRoundRectCallout">
            <a:avLst>
              <a:gd name="adj1" fmla="val -69815"/>
              <a:gd name="adj2" fmla="val 1194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sz="2000" b="1" dirty="0">
                <a:latin typeface="Comic Sans MS" pitchFamily="66" charset="0"/>
              </a:rPr>
              <a:t>These continents look like they “fit” together. They also have similar rock patterns and fossil records. These two pieces of evidence led me to believe that there was once a single land mass. This is my TECTONIC THEORY.</a:t>
            </a:r>
            <a:endParaRPr lang="en-GB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0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build="p" autoUpdateAnimBg="0"/>
      <p:bldP spid="1331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140200" y="0"/>
            <a:ext cx="5003800" cy="6926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latin typeface="Comic Sans MS" pitchFamily="66" charset="0"/>
              </a:rPr>
              <a:t>Scientists believe that 220 million years ago, today’s 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continents</a:t>
            </a:r>
            <a:r>
              <a:rPr lang="en-GB" sz="2800" b="1" dirty="0"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may have all been joined together as one </a:t>
            </a:r>
            <a:r>
              <a:rPr lang="en-GB" sz="2800" b="1" u="sng" dirty="0">
                <a:solidFill>
                  <a:srgbClr val="FF0000"/>
                </a:solidFill>
                <a:latin typeface="Comic Sans MS" pitchFamily="66" charset="0"/>
              </a:rPr>
              <a:t>super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continent</a:t>
            </a:r>
            <a:r>
              <a:rPr lang="en-GB" sz="2800" dirty="0">
                <a:latin typeface="Comic Sans MS" pitchFamily="66" charset="0"/>
              </a:rPr>
              <a:t> called 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Pangaea</a:t>
            </a:r>
            <a:r>
              <a:rPr lang="en-GB" sz="28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 sz="2800" dirty="0">
                <a:latin typeface="Comic Sans MS" pitchFamily="66" charset="0"/>
              </a:rPr>
              <a:t>They looked at maps and saw the 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continents</a:t>
            </a:r>
            <a:r>
              <a:rPr lang="en-GB" sz="2800" dirty="0">
                <a:latin typeface="Comic Sans MS" pitchFamily="66" charset="0"/>
              </a:rPr>
              <a:t> looked like they fit together like a 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puzzle</a:t>
            </a:r>
            <a:r>
              <a:rPr lang="en-GB" sz="28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 sz="2800" dirty="0">
                <a:latin typeface="Comic Sans MS" pitchFamily="66" charset="0"/>
              </a:rPr>
              <a:t>They also found that there are similar rock types, deserts and fossils in the places where the </a:t>
            </a:r>
            <a:r>
              <a:rPr lang="en-GB" sz="2800" b="1" dirty="0">
                <a:solidFill>
                  <a:srgbClr val="FF0000"/>
                </a:solidFill>
                <a:latin typeface="Comic Sans MS" pitchFamily="66" charset="0"/>
              </a:rPr>
              <a:t>continents</a:t>
            </a: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look like they would join.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3943350" cy="43910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06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649</Words>
  <Application>Microsoft Office PowerPoint</Application>
  <PresentationFormat>On-screen Show (4:3)</PresentationFormat>
  <Paragraphs>59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Wingdings</vt:lpstr>
      <vt:lpstr>Office Theme</vt:lpstr>
      <vt:lpstr>CorelDRAW 6.0</vt:lpstr>
      <vt:lpstr>Structure of the Earth and Plate Tectonic Theory</vt:lpstr>
      <vt:lpstr>PowerPoint Presentation</vt:lpstr>
      <vt:lpstr>PowerPoint Presentation</vt:lpstr>
      <vt:lpstr>This is what the Earth looks like inside. It is made up of four main parts:</vt:lpstr>
      <vt:lpstr>PowerPoint Presentation</vt:lpstr>
      <vt:lpstr>PowerPoint Presentation</vt:lpstr>
      <vt:lpstr>PowerPoint Presentation</vt:lpstr>
      <vt:lpstr>Tectonic theory</vt:lpstr>
      <vt:lpstr>PowerPoint Presentation</vt:lpstr>
      <vt:lpstr>Pangaea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of these facts do you think is the most impressive?</dc:title>
  <dc:creator>Alice</dc:creator>
  <cp:lastModifiedBy>Hayley Wall</cp:lastModifiedBy>
  <cp:revision>49</cp:revision>
  <dcterms:created xsi:type="dcterms:W3CDTF">2013-03-13T17:28:44Z</dcterms:created>
  <dcterms:modified xsi:type="dcterms:W3CDTF">2022-01-04T11:09:47Z</dcterms:modified>
</cp:coreProperties>
</file>