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61" r:id="rId6"/>
    <p:sldId id="259" r:id="rId7"/>
    <p:sldId id="260" r:id="rId8"/>
    <p:sldId id="262"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2" d="100"/>
          <a:sy n="72" d="100"/>
        </p:scale>
        <p:origin x="65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3C76064-96CC-4E8B-A30B-6E975458F79A}" type="datetimeFigureOut">
              <a:rPr lang="en-GB" smtClean="0"/>
              <a:t>03/11/2020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A816E9F-C0C7-4A02-8E14-F1A9D293DBEC}" type="slidenum">
              <a:rPr lang="en-GB" smtClean="0"/>
              <a:t>‹#›</a:t>
            </a:fld>
            <a:endParaRPr lang="en-GB" dirty="0"/>
          </a:p>
        </p:txBody>
      </p:sp>
    </p:spTree>
    <p:extLst>
      <p:ext uri="{BB962C8B-B14F-4D97-AF65-F5344CB8AC3E}">
        <p14:creationId xmlns:p14="http://schemas.microsoft.com/office/powerpoint/2010/main" val="885925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3C76064-96CC-4E8B-A30B-6E975458F79A}" type="datetimeFigureOut">
              <a:rPr lang="en-GB" smtClean="0"/>
              <a:t>03/11/2020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A816E9F-C0C7-4A02-8E14-F1A9D293DBEC}" type="slidenum">
              <a:rPr lang="en-GB" smtClean="0"/>
              <a:t>‹#›</a:t>
            </a:fld>
            <a:endParaRPr lang="en-GB" dirty="0"/>
          </a:p>
        </p:txBody>
      </p:sp>
    </p:spTree>
    <p:extLst>
      <p:ext uri="{BB962C8B-B14F-4D97-AF65-F5344CB8AC3E}">
        <p14:creationId xmlns:p14="http://schemas.microsoft.com/office/powerpoint/2010/main" val="3176225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3C76064-96CC-4E8B-A30B-6E975458F79A}" type="datetimeFigureOut">
              <a:rPr lang="en-GB" smtClean="0"/>
              <a:t>03/11/2020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A816E9F-C0C7-4A02-8E14-F1A9D293DBEC}" type="slidenum">
              <a:rPr lang="en-GB" smtClean="0"/>
              <a:t>‹#›</a:t>
            </a:fld>
            <a:endParaRPr lang="en-GB" dirty="0"/>
          </a:p>
        </p:txBody>
      </p:sp>
    </p:spTree>
    <p:extLst>
      <p:ext uri="{BB962C8B-B14F-4D97-AF65-F5344CB8AC3E}">
        <p14:creationId xmlns:p14="http://schemas.microsoft.com/office/powerpoint/2010/main" val="3889248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3C76064-96CC-4E8B-A30B-6E975458F79A}" type="datetimeFigureOut">
              <a:rPr lang="en-GB" smtClean="0"/>
              <a:t>03/11/2020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A816E9F-C0C7-4A02-8E14-F1A9D293DBEC}" type="slidenum">
              <a:rPr lang="en-GB" smtClean="0"/>
              <a:t>‹#›</a:t>
            </a:fld>
            <a:endParaRPr lang="en-GB" dirty="0"/>
          </a:p>
        </p:txBody>
      </p:sp>
    </p:spTree>
    <p:extLst>
      <p:ext uri="{BB962C8B-B14F-4D97-AF65-F5344CB8AC3E}">
        <p14:creationId xmlns:p14="http://schemas.microsoft.com/office/powerpoint/2010/main" val="3245282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C76064-96CC-4E8B-A30B-6E975458F79A}" type="datetimeFigureOut">
              <a:rPr lang="en-GB" smtClean="0"/>
              <a:t>03/11/2020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A816E9F-C0C7-4A02-8E14-F1A9D293DBEC}" type="slidenum">
              <a:rPr lang="en-GB" smtClean="0"/>
              <a:t>‹#›</a:t>
            </a:fld>
            <a:endParaRPr lang="en-GB" dirty="0"/>
          </a:p>
        </p:txBody>
      </p:sp>
    </p:spTree>
    <p:extLst>
      <p:ext uri="{BB962C8B-B14F-4D97-AF65-F5344CB8AC3E}">
        <p14:creationId xmlns:p14="http://schemas.microsoft.com/office/powerpoint/2010/main" val="2176042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3C76064-96CC-4E8B-A30B-6E975458F79A}" type="datetimeFigureOut">
              <a:rPr lang="en-GB" smtClean="0"/>
              <a:t>03/11/2020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A816E9F-C0C7-4A02-8E14-F1A9D293DBEC}" type="slidenum">
              <a:rPr lang="en-GB" smtClean="0"/>
              <a:t>‹#›</a:t>
            </a:fld>
            <a:endParaRPr lang="en-GB" dirty="0"/>
          </a:p>
        </p:txBody>
      </p:sp>
    </p:spTree>
    <p:extLst>
      <p:ext uri="{BB962C8B-B14F-4D97-AF65-F5344CB8AC3E}">
        <p14:creationId xmlns:p14="http://schemas.microsoft.com/office/powerpoint/2010/main" val="4129024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3C76064-96CC-4E8B-A30B-6E975458F79A}" type="datetimeFigureOut">
              <a:rPr lang="en-GB" smtClean="0"/>
              <a:t>03/11/2020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A816E9F-C0C7-4A02-8E14-F1A9D293DBEC}" type="slidenum">
              <a:rPr lang="en-GB" smtClean="0"/>
              <a:t>‹#›</a:t>
            </a:fld>
            <a:endParaRPr lang="en-GB" dirty="0"/>
          </a:p>
        </p:txBody>
      </p:sp>
    </p:spTree>
    <p:extLst>
      <p:ext uri="{BB962C8B-B14F-4D97-AF65-F5344CB8AC3E}">
        <p14:creationId xmlns:p14="http://schemas.microsoft.com/office/powerpoint/2010/main" val="43782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3C76064-96CC-4E8B-A30B-6E975458F79A}" type="datetimeFigureOut">
              <a:rPr lang="en-GB" smtClean="0"/>
              <a:t>03/11/2020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A816E9F-C0C7-4A02-8E14-F1A9D293DBEC}" type="slidenum">
              <a:rPr lang="en-GB" smtClean="0"/>
              <a:t>‹#›</a:t>
            </a:fld>
            <a:endParaRPr lang="en-GB" dirty="0"/>
          </a:p>
        </p:txBody>
      </p:sp>
    </p:spTree>
    <p:extLst>
      <p:ext uri="{BB962C8B-B14F-4D97-AF65-F5344CB8AC3E}">
        <p14:creationId xmlns:p14="http://schemas.microsoft.com/office/powerpoint/2010/main" val="1068433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C76064-96CC-4E8B-A30B-6E975458F79A}" type="datetimeFigureOut">
              <a:rPr lang="en-GB" smtClean="0"/>
              <a:t>03/11/2020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A816E9F-C0C7-4A02-8E14-F1A9D293DBEC}" type="slidenum">
              <a:rPr lang="en-GB" smtClean="0"/>
              <a:t>‹#›</a:t>
            </a:fld>
            <a:endParaRPr lang="en-GB" dirty="0"/>
          </a:p>
        </p:txBody>
      </p:sp>
    </p:spTree>
    <p:extLst>
      <p:ext uri="{BB962C8B-B14F-4D97-AF65-F5344CB8AC3E}">
        <p14:creationId xmlns:p14="http://schemas.microsoft.com/office/powerpoint/2010/main" val="2383418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C76064-96CC-4E8B-A30B-6E975458F79A}" type="datetimeFigureOut">
              <a:rPr lang="en-GB" smtClean="0"/>
              <a:t>03/11/2020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A816E9F-C0C7-4A02-8E14-F1A9D293DBEC}" type="slidenum">
              <a:rPr lang="en-GB" smtClean="0"/>
              <a:t>‹#›</a:t>
            </a:fld>
            <a:endParaRPr lang="en-GB" dirty="0"/>
          </a:p>
        </p:txBody>
      </p:sp>
    </p:spTree>
    <p:extLst>
      <p:ext uri="{BB962C8B-B14F-4D97-AF65-F5344CB8AC3E}">
        <p14:creationId xmlns:p14="http://schemas.microsoft.com/office/powerpoint/2010/main" val="2673974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C76064-96CC-4E8B-A30B-6E975458F79A}" type="datetimeFigureOut">
              <a:rPr lang="en-GB" smtClean="0"/>
              <a:t>03/11/2020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A816E9F-C0C7-4A02-8E14-F1A9D293DBEC}" type="slidenum">
              <a:rPr lang="en-GB" smtClean="0"/>
              <a:t>‹#›</a:t>
            </a:fld>
            <a:endParaRPr lang="en-GB" dirty="0"/>
          </a:p>
        </p:txBody>
      </p:sp>
    </p:spTree>
    <p:extLst>
      <p:ext uri="{BB962C8B-B14F-4D97-AF65-F5344CB8AC3E}">
        <p14:creationId xmlns:p14="http://schemas.microsoft.com/office/powerpoint/2010/main" val="3334975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C76064-96CC-4E8B-A30B-6E975458F79A}" type="datetimeFigureOut">
              <a:rPr lang="en-GB" smtClean="0"/>
              <a:t>03/11/2020</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16E9F-C0C7-4A02-8E14-F1A9D293DBEC}" type="slidenum">
              <a:rPr lang="en-GB" smtClean="0"/>
              <a:t>‹#›</a:t>
            </a:fld>
            <a:endParaRPr lang="en-GB" dirty="0"/>
          </a:p>
        </p:txBody>
      </p:sp>
    </p:spTree>
    <p:extLst>
      <p:ext uri="{BB962C8B-B14F-4D97-AF65-F5344CB8AC3E}">
        <p14:creationId xmlns:p14="http://schemas.microsoft.com/office/powerpoint/2010/main" val="1662282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5840" y="1122363"/>
            <a:ext cx="10309860" cy="1323657"/>
          </a:xfrm>
        </p:spPr>
        <p:txBody>
          <a:bodyPr>
            <a:normAutofit/>
          </a:bodyPr>
          <a:lstStyle/>
          <a:p>
            <a:r>
              <a:rPr lang="en-GB" u="sng" dirty="0">
                <a:latin typeface="Comic Sans MS" panose="030F0702030302020204" pitchFamily="66" charset="0"/>
              </a:rPr>
              <a:t>Friday 13</a:t>
            </a:r>
            <a:r>
              <a:rPr lang="en-GB" u="sng" baseline="30000" dirty="0">
                <a:latin typeface="Comic Sans MS" panose="030F0702030302020204" pitchFamily="66" charset="0"/>
              </a:rPr>
              <a:t>th</a:t>
            </a:r>
            <a:r>
              <a:rPr lang="en-GB" u="sng" dirty="0">
                <a:latin typeface="Comic Sans MS" panose="030F0702030302020204" pitchFamily="66" charset="0"/>
              </a:rPr>
              <a:t> November.</a:t>
            </a:r>
          </a:p>
        </p:txBody>
      </p:sp>
      <p:sp>
        <p:nvSpPr>
          <p:cNvPr id="3" name="Subtitle 2"/>
          <p:cNvSpPr>
            <a:spLocks noGrp="1"/>
          </p:cNvSpPr>
          <p:nvPr>
            <p:ph type="subTitle" idx="1"/>
          </p:nvPr>
        </p:nvSpPr>
        <p:spPr>
          <a:xfrm>
            <a:off x="1005840" y="3497580"/>
            <a:ext cx="10515600" cy="2125980"/>
          </a:xfrm>
        </p:spPr>
        <p:txBody>
          <a:bodyPr/>
          <a:lstStyle/>
          <a:p>
            <a:r>
              <a:rPr lang="en-GB" sz="3800" u="sng" dirty="0">
                <a:latin typeface="Comic Sans MS" panose="030F0702030302020204" pitchFamily="66" charset="0"/>
              </a:rPr>
              <a:t>LO – I can read a text and deduce the meaning of new words using contextual clues.</a:t>
            </a:r>
            <a:endParaRPr lang="en-GB" sz="3800" dirty="0">
              <a:latin typeface="Comic Sans MS" panose="030F0702030302020204" pitchFamily="66" charset="0"/>
            </a:endParaRPr>
          </a:p>
          <a:p>
            <a:endParaRPr lang="en-GB" dirty="0"/>
          </a:p>
        </p:txBody>
      </p:sp>
    </p:spTree>
    <p:extLst>
      <p:ext uri="{BB962C8B-B14F-4D97-AF65-F5344CB8AC3E}">
        <p14:creationId xmlns:p14="http://schemas.microsoft.com/office/powerpoint/2010/main" val="3173232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mary anning guided reading tex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5754" y="602614"/>
            <a:ext cx="4073525" cy="562146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309360" y="1936018"/>
            <a:ext cx="4846320" cy="3970318"/>
          </a:xfrm>
          <a:prstGeom prst="rect">
            <a:avLst/>
          </a:prstGeom>
          <a:noFill/>
        </p:spPr>
        <p:txBody>
          <a:bodyPr wrap="square" rtlCol="0">
            <a:spAutoFit/>
          </a:bodyPr>
          <a:lstStyle/>
          <a:p>
            <a:r>
              <a:rPr lang="en-GB" sz="3600" dirty="0"/>
              <a:t>A </a:t>
            </a:r>
            <a:r>
              <a:rPr lang="en-GB" sz="3600" dirty="0">
                <a:latin typeface="Comic Sans MS" panose="030F0702030302020204" pitchFamily="66" charset="0"/>
              </a:rPr>
              <a:t>portrait of Mary Anning.</a:t>
            </a:r>
          </a:p>
          <a:p>
            <a:r>
              <a:rPr lang="en-GB" sz="3600" dirty="0">
                <a:latin typeface="Comic Sans MS" panose="030F0702030302020204" pitchFamily="66" charset="0"/>
              </a:rPr>
              <a:t>Fossil hunter.</a:t>
            </a:r>
          </a:p>
          <a:p>
            <a:r>
              <a:rPr lang="en-GB" sz="3600" dirty="0">
                <a:latin typeface="Comic Sans MS" panose="030F0702030302020204" pitchFamily="66" charset="0"/>
              </a:rPr>
              <a:t>Born: May 21</a:t>
            </a:r>
            <a:r>
              <a:rPr lang="en-GB" sz="3600" baseline="30000" dirty="0">
                <a:latin typeface="Comic Sans MS" panose="030F0702030302020204" pitchFamily="66" charset="0"/>
              </a:rPr>
              <a:t>st</a:t>
            </a:r>
            <a:r>
              <a:rPr lang="en-GB" sz="3600" dirty="0">
                <a:latin typeface="Comic Sans MS" panose="030F0702030302020204" pitchFamily="66" charset="0"/>
              </a:rPr>
              <a:t> 1799</a:t>
            </a:r>
          </a:p>
          <a:p>
            <a:r>
              <a:rPr lang="en-GB" sz="3600" dirty="0">
                <a:latin typeface="Comic Sans MS" panose="030F0702030302020204" pitchFamily="66" charset="0"/>
              </a:rPr>
              <a:t>Died: 9</a:t>
            </a:r>
            <a:r>
              <a:rPr lang="en-GB" sz="3600" baseline="30000" dirty="0">
                <a:latin typeface="Comic Sans MS" panose="030F0702030302020204" pitchFamily="66" charset="0"/>
              </a:rPr>
              <a:t>th</a:t>
            </a:r>
            <a:r>
              <a:rPr lang="en-GB" sz="3600" dirty="0">
                <a:latin typeface="Comic Sans MS" panose="030F0702030302020204" pitchFamily="66" charset="0"/>
              </a:rPr>
              <a:t> March 1847</a:t>
            </a:r>
          </a:p>
          <a:p>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p:txBody>
      </p:sp>
    </p:spTree>
    <p:extLst>
      <p:ext uri="{BB962C8B-B14F-4D97-AF65-F5344CB8AC3E}">
        <p14:creationId xmlns:p14="http://schemas.microsoft.com/office/powerpoint/2010/main" val="4177689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0060" y="502919"/>
            <a:ext cx="10949940" cy="6133602"/>
          </a:xfrm>
          <a:prstGeom prst="rect">
            <a:avLst/>
          </a:prstGeom>
        </p:spPr>
        <p:txBody>
          <a:bodyPr wrap="square">
            <a:spAutoFit/>
          </a:bodyPr>
          <a:lstStyle/>
          <a:p>
            <a:pPr>
              <a:lnSpc>
                <a:spcPct val="107000"/>
              </a:lnSpc>
              <a:spcAft>
                <a:spcPts val="800"/>
              </a:spcAft>
            </a:pPr>
            <a:r>
              <a:rPr lang="en-GB" dirty="0">
                <a:latin typeface="Comic Sans MS" panose="030F0702030302020204" pitchFamily="66" charset="0"/>
                <a:ea typeface="Calibri" panose="020F0502020204030204" pitchFamily="34" charset="0"/>
                <a:cs typeface="Arial" panose="020B0604020202020204" pitchFamily="34" charset="0"/>
              </a:rPr>
              <a:t>Mary Anning was born on May 21</a:t>
            </a:r>
            <a:r>
              <a:rPr lang="en-GB" baseline="30000" dirty="0">
                <a:latin typeface="Comic Sans MS" panose="030F0702030302020204" pitchFamily="66" charset="0"/>
                <a:ea typeface="Calibri" panose="020F0502020204030204" pitchFamily="34" charset="0"/>
                <a:cs typeface="Arial" panose="020B0604020202020204" pitchFamily="34" charset="0"/>
              </a:rPr>
              <a:t>st</a:t>
            </a:r>
            <a:r>
              <a:rPr lang="en-GB" dirty="0">
                <a:latin typeface="Comic Sans MS" panose="030F0702030302020204" pitchFamily="66" charset="0"/>
                <a:ea typeface="Calibri" panose="020F0502020204030204" pitchFamily="34" charset="0"/>
                <a:cs typeface="Arial" panose="020B0604020202020204" pitchFamily="34" charset="0"/>
              </a:rPr>
              <a:t>, 1799 in Lyme Regis. When she was only 15 months old, she was struck by lightning but she survived. Mary was named after an older sister who burned to death. She had 6 brothers and sisters, but only one brother lived longer than a couple of years.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omic Sans MS" panose="030F0702030302020204" pitchFamily="66" charset="0"/>
                <a:ea typeface="Calibri" panose="020F0502020204030204" pitchFamily="34" charset="0"/>
                <a:cs typeface="Arial" panose="020B0604020202020204" pitchFamily="34" charset="0"/>
              </a:rPr>
              <a:t>Her father was called Richard. He was a cabinet maker, but he didn’t get paid very much. To make more money, he searched for fossils in the cliffs near Lyme Regis and sold them to tourists. He died when Mary was 11 years old, leaving the family without any money.</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omic Sans MS" panose="030F0702030302020204" pitchFamily="66" charset="0"/>
                <a:ea typeface="Calibri" panose="020F0502020204030204" pitchFamily="34" charset="0"/>
                <a:cs typeface="Arial" panose="020B0604020202020204" pitchFamily="34" charset="0"/>
              </a:rPr>
              <a:t>Fossil collecting was very fashionable in the late 18</a:t>
            </a:r>
            <a:r>
              <a:rPr lang="en-GB" baseline="30000" dirty="0">
                <a:latin typeface="Comic Sans MS" panose="030F0702030302020204" pitchFamily="66" charset="0"/>
                <a:ea typeface="Calibri" panose="020F0502020204030204" pitchFamily="34" charset="0"/>
                <a:cs typeface="Arial" panose="020B0604020202020204" pitchFamily="34" charset="0"/>
              </a:rPr>
              <a:t>th</a:t>
            </a:r>
            <a:r>
              <a:rPr lang="en-GB" dirty="0">
                <a:latin typeface="Comic Sans MS" panose="030F0702030302020204" pitchFamily="66" charset="0"/>
                <a:ea typeface="Calibri" panose="020F0502020204030204" pitchFamily="34" charset="0"/>
                <a:cs typeface="Arial" panose="020B0604020202020204" pitchFamily="34" charset="0"/>
              </a:rPr>
              <a:t> and early 19</a:t>
            </a:r>
            <a:r>
              <a:rPr lang="en-GB" baseline="30000" dirty="0">
                <a:latin typeface="Comic Sans MS" panose="030F0702030302020204" pitchFamily="66" charset="0"/>
                <a:ea typeface="Calibri" panose="020F0502020204030204" pitchFamily="34" charset="0"/>
                <a:cs typeface="Arial" panose="020B0604020202020204" pitchFamily="34" charset="0"/>
              </a:rPr>
              <a:t>th</a:t>
            </a:r>
            <a:r>
              <a:rPr lang="en-GB" dirty="0">
                <a:latin typeface="Comic Sans MS" panose="030F0702030302020204" pitchFamily="66" charset="0"/>
                <a:ea typeface="Calibri" panose="020F0502020204030204" pitchFamily="34" charset="0"/>
                <a:cs typeface="Arial" panose="020B0604020202020204" pitchFamily="34" charset="0"/>
              </a:rPr>
              <a:t> Centuries. People liked to collect fossils as a hobby similar to stamp collecting. However, as scientists realised how important fossils are to geology and biology, fossil collecting became an important part of science.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omic Sans MS" panose="030F0702030302020204" pitchFamily="66" charset="0"/>
                <a:ea typeface="Calibri" panose="020F0502020204030204" pitchFamily="34" charset="0"/>
                <a:cs typeface="Arial" panose="020B0604020202020204" pitchFamily="34" charset="0"/>
              </a:rPr>
              <a:t>Like her father, Mary Anning collected fossils to sell to tourists to make a living. She began to make even more money selling fossils to scientists. She made some very important discoveries, including the first complete skeleton of an ichthyosaur when she was only 12 years old. She also found the first ever skeleton of a plesiosaur and an important fossil pterosaur. The fossils she collected were important evidence that creatures could become extinct, something that had not been recognised before.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omic Sans MS" panose="030F0702030302020204" pitchFamily="66" charset="0"/>
                <a:ea typeface="Calibri" panose="020F0502020204030204" pitchFamily="34" charset="0"/>
                <a:cs typeface="Arial" panose="020B0604020202020204" pitchFamily="34" charset="0"/>
              </a:rPr>
              <a:t>When she was in her thirties, Mary was given an income by the British Association for the Advancement of Science because of all the work she had done collecting fossils. At the time, women weren’t allowed to be members of the Geological Society of London, but because of her important work she was made an honorary member. She died of breast cancer when she was 47 years old.</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0458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6E5F432-C5B7-41E4-8FA0-DD5D7C75C749}"/>
              </a:ext>
            </a:extLst>
          </p:cNvPr>
          <p:cNvSpPr txBox="1"/>
          <p:nvPr/>
        </p:nvSpPr>
        <p:spPr>
          <a:xfrm>
            <a:off x="1126435" y="795130"/>
            <a:ext cx="10363200" cy="3785652"/>
          </a:xfrm>
          <a:prstGeom prst="rect">
            <a:avLst/>
          </a:prstGeom>
          <a:noFill/>
        </p:spPr>
        <p:txBody>
          <a:bodyPr wrap="square" rtlCol="0">
            <a:spAutoFit/>
          </a:bodyPr>
          <a:lstStyle/>
          <a:p>
            <a:r>
              <a:rPr lang="en-GB" sz="3000" dirty="0">
                <a:latin typeface="Comic Sans MS" panose="030F0702030302020204" pitchFamily="66" charset="0"/>
              </a:rPr>
              <a:t>Look at the text in your book. Underline any words that you are unsure of the meaning. Can you read the sentence before and after the one with the unknown word. Does that help you work out the meaning. </a:t>
            </a:r>
          </a:p>
          <a:p>
            <a:endParaRPr lang="en-GB" sz="3000" dirty="0">
              <a:latin typeface="Comic Sans MS" panose="030F0702030302020204" pitchFamily="66" charset="0"/>
            </a:endParaRPr>
          </a:p>
          <a:p>
            <a:r>
              <a:rPr lang="en-GB" sz="3000" dirty="0">
                <a:latin typeface="Comic Sans MS" panose="030F0702030302020204" pitchFamily="66" charset="0"/>
              </a:rPr>
              <a:t>As a class, we are going to look at the text and use deduction and contextual clues to work out the meaning of these words.</a:t>
            </a:r>
          </a:p>
        </p:txBody>
      </p:sp>
    </p:spTree>
    <p:extLst>
      <p:ext uri="{BB962C8B-B14F-4D97-AF65-F5344CB8AC3E}">
        <p14:creationId xmlns:p14="http://schemas.microsoft.com/office/powerpoint/2010/main" val="660989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mary anning pictu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4454" y="480059"/>
            <a:ext cx="6176645" cy="61766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4534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ary anning pictu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3" name="AutoShape 4" descr="Image result for mary anning pictur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2054" name="Picture 6" descr="Mary Ann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7614" y="602297"/>
            <a:ext cx="9598025" cy="5758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9556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1634" y="411797"/>
            <a:ext cx="5462883" cy="64462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1071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2125" y="193183"/>
            <a:ext cx="11088710" cy="7109639"/>
          </a:xfrm>
          <a:prstGeom prst="rect">
            <a:avLst/>
          </a:prstGeom>
          <a:noFill/>
        </p:spPr>
        <p:txBody>
          <a:bodyPr wrap="square" rtlCol="0">
            <a:spAutoFit/>
          </a:bodyPr>
          <a:lstStyle/>
          <a:p>
            <a:r>
              <a:rPr lang="en-GB" sz="2400" u="sng" dirty="0">
                <a:latin typeface="Comic Sans MS" panose="030F0702030302020204" pitchFamily="66" charset="0"/>
              </a:rPr>
              <a:t>Friday 20</a:t>
            </a:r>
            <a:r>
              <a:rPr lang="en-GB" sz="2400" u="sng" baseline="30000" dirty="0">
                <a:latin typeface="Comic Sans MS" panose="030F0702030302020204" pitchFamily="66" charset="0"/>
              </a:rPr>
              <a:t>th</a:t>
            </a:r>
            <a:r>
              <a:rPr lang="en-GB" sz="2400" u="sng" dirty="0">
                <a:latin typeface="Comic Sans MS" panose="030F0702030302020204" pitchFamily="66" charset="0"/>
              </a:rPr>
              <a:t> November.</a:t>
            </a:r>
          </a:p>
          <a:p>
            <a:endParaRPr lang="en-GB" sz="2400" u="sng" dirty="0">
              <a:latin typeface="Comic Sans MS" panose="030F0702030302020204" pitchFamily="66" charset="0"/>
            </a:endParaRPr>
          </a:p>
          <a:p>
            <a:r>
              <a:rPr lang="en-GB" sz="2400" u="sng" dirty="0">
                <a:latin typeface="Comic Sans MS" panose="030F0702030302020204" pitchFamily="66" charset="0"/>
              </a:rPr>
              <a:t>LO – I can make a glossary to help me understand more complex vocabulary associated with a given text.</a:t>
            </a:r>
          </a:p>
          <a:p>
            <a:endParaRPr lang="en-GB" sz="2400" u="sng" dirty="0">
              <a:latin typeface="Comic Sans MS" panose="030F0702030302020204" pitchFamily="66" charset="0"/>
            </a:endParaRPr>
          </a:p>
          <a:p>
            <a:r>
              <a:rPr lang="en-GB" sz="2400" dirty="0">
                <a:latin typeface="Comic Sans MS" panose="030F0702030302020204" pitchFamily="66" charset="0"/>
              </a:rPr>
              <a:t>Make a glossary of the following words from the Marry Anning text.</a:t>
            </a:r>
          </a:p>
          <a:p>
            <a:endParaRPr lang="en-GB" sz="2400" dirty="0">
              <a:latin typeface="Comic Sans MS" panose="030F0702030302020204" pitchFamily="66" charset="0"/>
            </a:endParaRPr>
          </a:p>
          <a:p>
            <a:r>
              <a:rPr lang="en-GB" sz="2400" dirty="0">
                <a:latin typeface="Comic Sans MS" panose="030F0702030302020204" pitchFamily="66" charset="0"/>
              </a:rPr>
              <a:t>Biology – </a:t>
            </a:r>
          </a:p>
          <a:p>
            <a:endParaRPr lang="en-GB" sz="2400" dirty="0">
              <a:latin typeface="Comic Sans MS" panose="030F0702030302020204" pitchFamily="66" charset="0"/>
            </a:endParaRPr>
          </a:p>
          <a:p>
            <a:r>
              <a:rPr lang="en-GB" sz="2400" dirty="0">
                <a:latin typeface="Comic Sans MS" panose="030F0702030302020204" pitchFamily="66" charset="0"/>
              </a:rPr>
              <a:t>Fossil – </a:t>
            </a:r>
          </a:p>
          <a:p>
            <a:endParaRPr lang="en-GB" sz="2400" dirty="0">
              <a:latin typeface="Comic Sans MS" panose="030F0702030302020204" pitchFamily="66" charset="0"/>
            </a:endParaRPr>
          </a:p>
          <a:p>
            <a:r>
              <a:rPr lang="en-GB" sz="2400" dirty="0">
                <a:latin typeface="Comic Sans MS" panose="030F0702030302020204" pitchFamily="66" charset="0"/>
              </a:rPr>
              <a:t>Geology – </a:t>
            </a:r>
          </a:p>
          <a:p>
            <a:endParaRPr lang="en-GB" sz="2400" dirty="0">
              <a:latin typeface="Comic Sans MS" panose="030F0702030302020204" pitchFamily="66" charset="0"/>
            </a:endParaRPr>
          </a:p>
          <a:p>
            <a:pPr fontAlgn="t"/>
            <a:r>
              <a:rPr lang="en-GB" sz="2400" dirty="0">
                <a:latin typeface="Comic Sans MS" panose="030F0702030302020204" pitchFamily="66" charset="0"/>
              </a:rPr>
              <a:t>Pterosaur - a fossil flying reptile of the Jurassic and Cretaceous periods, with membranous wings supported by a greatly lengthened fourth finger.</a:t>
            </a:r>
          </a:p>
          <a:p>
            <a:endParaRPr lang="en-GB" sz="2400" dirty="0">
              <a:latin typeface="Comic Sans MS" panose="030F0702030302020204" pitchFamily="66" charset="0"/>
            </a:endParaRPr>
          </a:p>
          <a:p>
            <a:r>
              <a:rPr lang="en-GB" sz="2400" dirty="0">
                <a:latin typeface="Comic Sans MS" panose="030F0702030302020204" pitchFamily="66" charset="0"/>
              </a:rPr>
              <a:t>Scientist – </a:t>
            </a:r>
          </a:p>
          <a:p>
            <a:endParaRPr lang="en-GB" sz="2400" dirty="0">
              <a:latin typeface="Comic Sans MS" panose="030F0702030302020204" pitchFamily="66" charset="0"/>
            </a:endParaRPr>
          </a:p>
          <a:p>
            <a:endParaRPr lang="en-GB" sz="2400" dirty="0">
              <a:latin typeface="Comic Sans MS" panose="030F0702030302020204" pitchFamily="66" charset="0"/>
            </a:endParaRPr>
          </a:p>
        </p:txBody>
      </p:sp>
    </p:spTree>
    <p:extLst>
      <p:ext uri="{BB962C8B-B14F-4D97-AF65-F5344CB8AC3E}">
        <p14:creationId xmlns:p14="http://schemas.microsoft.com/office/powerpoint/2010/main" val="1502498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ary anning pictu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3" name="AutoShape 4" descr="Image result for mary anning pictur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2054" name="Picture 6" descr="Mary Ann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7614" y="602297"/>
            <a:ext cx="9598025" cy="5758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26352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1445</TotalTime>
  <Words>511</Words>
  <Application>Microsoft Office PowerPoint</Application>
  <PresentationFormat>Widescreen</PresentationFormat>
  <Paragraphs>31</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Comic Sans MS</vt:lpstr>
      <vt:lpstr>Times New Roman</vt:lpstr>
      <vt:lpstr>Office Theme</vt:lpstr>
      <vt:lpstr>Friday 13th November.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Wednesday 30th October.</dc:title>
  <dc:creator>User</dc:creator>
  <cp:lastModifiedBy>Hayley Wall</cp:lastModifiedBy>
  <cp:revision>6</cp:revision>
  <dcterms:created xsi:type="dcterms:W3CDTF">2019-10-19T12:59:27Z</dcterms:created>
  <dcterms:modified xsi:type="dcterms:W3CDTF">2020-11-03T09:49:59Z</dcterms:modified>
</cp:coreProperties>
</file>