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9353-5328-4D82-80EA-740EBD29DDF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67D5-CFDE-450B-97AE-77986736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78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9353-5328-4D82-80EA-740EBD29DDF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67D5-CFDE-450B-97AE-77986736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78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9353-5328-4D82-80EA-740EBD29DDF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67D5-CFDE-450B-97AE-77986736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27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9353-5328-4D82-80EA-740EBD29DDF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67D5-CFDE-450B-97AE-77986736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8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9353-5328-4D82-80EA-740EBD29DDF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67D5-CFDE-450B-97AE-77986736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33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9353-5328-4D82-80EA-740EBD29DDF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67D5-CFDE-450B-97AE-77986736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30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9353-5328-4D82-80EA-740EBD29DDF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67D5-CFDE-450B-97AE-77986736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84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9353-5328-4D82-80EA-740EBD29DDF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67D5-CFDE-450B-97AE-77986736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22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9353-5328-4D82-80EA-740EBD29DDF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67D5-CFDE-450B-97AE-77986736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765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9353-5328-4D82-80EA-740EBD29DDF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67D5-CFDE-450B-97AE-77986736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90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9353-5328-4D82-80EA-740EBD29DDF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67D5-CFDE-450B-97AE-77986736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91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79353-5328-4D82-80EA-740EBD29DDF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267D5-CFDE-450B-97AE-77986736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78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18903"/>
            <a:ext cx="9144000" cy="962706"/>
          </a:xfrm>
        </p:spPr>
        <p:txBody>
          <a:bodyPr/>
          <a:lstStyle/>
          <a:p>
            <a:r>
              <a:rPr lang="en-US" dirty="0" smtClean="0">
                <a:latin typeface="Letter-join Plus 32" panose="02000505000000020003" pitchFamily="50" charset="0"/>
              </a:rPr>
              <a:t>Spelling </a:t>
            </a:r>
            <a:endParaRPr lang="en-GB" dirty="0">
              <a:latin typeface="Letter-join Plus 32" panose="020005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13763"/>
            <a:ext cx="9144000" cy="16557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6600" dirty="0">
                <a:solidFill>
                  <a:srgbClr val="00B0F0"/>
                </a:solidFill>
                <a:latin typeface="Letter-join Plus 32" panose="02000505000000020003" pitchFamily="50" charset="0"/>
              </a:rPr>
              <a:t>The or sound spelt a before l and ll. </a:t>
            </a:r>
            <a:endParaRPr lang="en-GB" sz="6600" dirty="0">
              <a:solidFill>
                <a:srgbClr val="00B0F0"/>
              </a:solidFill>
              <a:latin typeface="Letter-join Plus 32" panose="02000505000000020003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2516" y="144417"/>
            <a:ext cx="2730967" cy="234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1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Letter-join Plus 32" panose="02000505000000020003" pitchFamily="50" charset="0"/>
              </a:rPr>
              <a:t>Word changers</a:t>
            </a:r>
            <a:endParaRPr lang="en-GB" dirty="0">
              <a:solidFill>
                <a:srgbClr val="00B0F0"/>
              </a:solidFill>
              <a:latin typeface="Letter-join Plus 32" panose="02000505000000020003" pitchFamily="50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794075"/>
              </p:ext>
            </p:extLst>
          </p:nvPr>
        </p:nvGraphicFramePr>
        <p:xfrm>
          <a:off x="2436949" y="1908386"/>
          <a:ext cx="7843520" cy="4374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1760">
                  <a:extLst>
                    <a:ext uri="{9D8B030D-6E8A-4147-A177-3AD203B41FA5}">
                      <a16:colId xmlns:a16="http://schemas.microsoft.com/office/drawing/2014/main" val="3822661385"/>
                    </a:ext>
                  </a:extLst>
                </a:gridCol>
                <a:gridCol w="3921760">
                  <a:extLst>
                    <a:ext uri="{9D8B030D-6E8A-4147-A177-3AD203B41FA5}">
                      <a16:colId xmlns:a16="http://schemas.microsoft.com/office/drawing/2014/main" val="4242312195"/>
                    </a:ext>
                  </a:extLst>
                </a:gridCol>
              </a:tblGrid>
              <a:tr h="72914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Letter-join Plus 32" panose="02000505000000020003" pitchFamily="50" charset="0"/>
                        </a:rPr>
                        <a:t>Root</a:t>
                      </a:r>
                      <a:r>
                        <a:rPr lang="en-US" sz="2800" baseline="0" dirty="0" smtClean="0">
                          <a:latin typeface="Letter-join Plus 32" panose="02000505000000020003" pitchFamily="50" charset="0"/>
                        </a:rPr>
                        <a:t> word</a:t>
                      </a:r>
                      <a:endParaRPr lang="en-GB" sz="28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Letter-join Plus 32" panose="02000505000000020003" pitchFamily="50" charset="0"/>
                        </a:rPr>
                        <a:t>Root word + suffix</a:t>
                      </a:r>
                      <a:endParaRPr lang="en-GB" sz="28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66347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Letter-join Plus 32" panose="02000505000000020003" pitchFamily="50" charset="0"/>
                        </a:rPr>
                        <a:t>Call</a:t>
                      </a:r>
                      <a:endParaRPr lang="en-GB" sz="32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Letter-join Plus 32" panose="02000505000000020003" pitchFamily="50" charset="0"/>
                        </a:rPr>
                        <a:t>Called </a:t>
                      </a:r>
                      <a:endParaRPr lang="en-GB" sz="32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05894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Letter-join Plus 32" panose="02000505000000020003" pitchFamily="50" charset="0"/>
                        </a:rPr>
                        <a:t>Falling </a:t>
                      </a:r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578040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Letter-join Plus 32" panose="02000505000000020003" pitchFamily="50" charset="0"/>
                        </a:rPr>
                        <a:t>Balls </a:t>
                      </a:r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45193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Letter-join Plus 32" panose="02000505000000020003" pitchFamily="50" charset="0"/>
                        </a:rPr>
                        <a:t>taller</a:t>
                      </a:r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113235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Letter-join Plus 32" panose="02000505000000020003" pitchFamily="50" charset="0"/>
                        </a:rPr>
                        <a:t>Smallest </a:t>
                      </a:r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485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2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Letter-join Plus 32" panose="02000505000000020003" pitchFamily="50" charset="0"/>
              </a:rPr>
              <a:t>Word changers</a:t>
            </a:r>
            <a:endParaRPr lang="en-GB" dirty="0">
              <a:solidFill>
                <a:srgbClr val="00B0F0"/>
              </a:solidFill>
              <a:latin typeface="Letter-join Plus 32" panose="02000505000000020003" pitchFamily="50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072732"/>
              </p:ext>
            </p:extLst>
          </p:nvPr>
        </p:nvGraphicFramePr>
        <p:xfrm>
          <a:off x="2436949" y="1908386"/>
          <a:ext cx="7843520" cy="4374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1760">
                  <a:extLst>
                    <a:ext uri="{9D8B030D-6E8A-4147-A177-3AD203B41FA5}">
                      <a16:colId xmlns:a16="http://schemas.microsoft.com/office/drawing/2014/main" val="3822661385"/>
                    </a:ext>
                  </a:extLst>
                </a:gridCol>
                <a:gridCol w="3921760">
                  <a:extLst>
                    <a:ext uri="{9D8B030D-6E8A-4147-A177-3AD203B41FA5}">
                      <a16:colId xmlns:a16="http://schemas.microsoft.com/office/drawing/2014/main" val="4242312195"/>
                    </a:ext>
                  </a:extLst>
                </a:gridCol>
              </a:tblGrid>
              <a:tr h="72914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Letter-join Plus 32" panose="02000505000000020003" pitchFamily="50" charset="0"/>
                        </a:rPr>
                        <a:t>Root</a:t>
                      </a:r>
                      <a:r>
                        <a:rPr lang="en-US" sz="2800" baseline="0" dirty="0" smtClean="0">
                          <a:latin typeface="Letter-join Plus 32" panose="02000505000000020003" pitchFamily="50" charset="0"/>
                        </a:rPr>
                        <a:t> word</a:t>
                      </a:r>
                      <a:endParaRPr lang="en-GB" sz="28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Letter-join Plus 32" panose="02000505000000020003" pitchFamily="50" charset="0"/>
                        </a:rPr>
                        <a:t>Root word + suffix</a:t>
                      </a:r>
                      <a:endParaRPr lang="en-GB" sz="28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66347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Letter-join Plus 32" panose="02000505000000020003" pitchFamily="50" charset="0"/>
                        </a:rPr>
                        <a:t>Call</a:t>
                      </a:r>
                      <a:endParaRPr lang="en-GB" sz="32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Letter-join Plus 32" panose="02000505000000020003" pitchFamily="50" charset="0"/>
                        </a:rPr>
                        <a:t>Called </a:t>
                      </a:r>
                      <a:endParaRPr lang="en-GB" sz="32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05894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Letter-join Plus 32" panose="02000505000000020003" pitchFamily="50" charset="0"/>
                        </a:rPr>
                        <a:t>Falling </a:t>
                      </a:r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578040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Letter-join Plus 32" panose="02000505000000020003" pitchFamily="50" charset="0"/>
                        </a:rPr>
                        <a:t>Balls </a:t>
                      </a:r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45193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Letter-join Plus 32" panose="02000505000000020003" pitchFamily="50" charset="0"/>
                        </a:rPr>
                        <a:t>taller</a:t>
                      </a:r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113235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Letter-join Plus 32" panose="02000505000000020003" pitchFamily="50" charset="0"/>
                        </a:rPr>
                        <a:t>Smallest </a:t>
                      </a:r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48572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36949" y="3410559"/>
            <a:ext cx="1384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>
                <a:solidFill>
                  <a:prstClr val="black"/>
                </a:solidFill>
                <a:latin typeface="Letter-join Plus 32" panose="02000505000000020003" pitchFamily="50" charset="0"/>
              </a:rPr>
              <a:t>Fall </a:t>
            </a:r>
            <a:endParaRPr lang="en-GB" sz="3600" dirty="0">
              <a:solidFill>
                <a:prstClr val="black"/>
              </a:solidFill>
              <a:latin typeface="Letter-join Plus 32" panose="02000505000000020003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6949" y="4198675"/>
            <a:ext cx="2037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>
                <a:solidFill>
                  <a:prstClr val="black"/>
                </a:solidFill>
                <a:latin typeface="Letter-join Plus 32" panose="02000505000000020003" pitchFamily="50" charset="0"/>
              </a:rPr>
              <a:t>Ball </a:t>
            </a:r>
            <a:endParaRPr lang="en-GB" sz="3600" dirty="0">
              <a:solidFill>
                <a:prstClr val="black"/>
              </a:solidFill>
              <a:latin typeface="Letter-join Plus 32" panose="0200050500000002000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6949" y="4986791"/>
            <a:ext cx="2403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>
                <a:solidFill>
                  <a:prstClr val="black"/>
                </a:solidFill>
                <a:latin typeface="Letter-join Plus 32" panose="02000505000000020003" pitchFamily="50" charset="0"/>
              </a:rPr>
              <a:t>Tall </a:t>
            </a:r>
            <a:endParaRPr lang="en-GB" sz="3600" dirty="0">
              <a:solidFill>
                <a:prstClr val="black"/>
              </a:solidFill>
              <a:latin typeface="Letter-join Plus 32" panose="02000505000000020003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6949" y="5633122"/>
            <a:ext cx="2084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>
                <a:solidFill>
                  <a:prstClr val="black"/>
                </a:solidFill>
                <a:latin typeface="Letter-join Plus 32" panose="02000505000000020003" pitchFamily="50" charset="0"/>
              </a:rPr>
              <a:t>Small </a:t>
            </a:r>
            <a:endParaRPr lang="en-GB" sz="3600" dirty="0">
              <a:solidFill>
                <a:prstClr val="black"/>
              </a:solidFill>
              <a:latin typeface="Letter-join Plus 32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65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Letter-join Plus 32" panose="02000505000000020003" pitchFamily="50" charset="0"/>
              </a:rPr>
              <a:t>Word changers</a:t>
            </a:r>
            <a:endParaRPr lang="en-GB" dirty="0">
              <a:solidFill>
                <a:srgbClr val="00B0F0"/>
              </a:solidFill>
              <a:latin typeface="Letter-join Plus 32" panose="02000505000000020003" pitchFamily="50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486615"/>
              </p:ext>
            </p:extLst>
          </p:nvPr>
        </p:nvGraphicFramePr>
        <p:xfrm>
          <a:off x="2436949" y="1908386"/>
          <a:ext cx="7843520" cy="4374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1760">
                  <a:extLst>
                    <a:ext uri="{9D8B030D-6E8A-4147-A177-3AD203B41FA5}">
                      <a16:colId xmlns:a16="http://schemas.microsoft.com/office/drawing/2014/main" val="3822661385"/>
                    </a:ext>
                  </a:extLst>
                </a:gridCol>
                <a:gridCol w="3921760">
                  <a:extLst>
                    <a:ext uri="{9D8B030D-6E8A-4147-A177-3AD203B41FA5}">
                      <a16:colId xmlns:a16="http://schemas.microsoft.com/office/drawing/2014/main" val="4242312195"/>
                    </a:ext>
                  </a:extLst>
                </a:gridCol>
              </a:tblGrid>
              <a:tr h="72914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Letter-join Plus 32" panose="02000505000000020003" pitchFamily="50" charset="0"/>
                        </a:rPr>
                        <a:t>Root</a:t>
                      </a:r>
                      <a:r>
                        <a:rPr lang="en-US" sz="2800" baseline="0" dirty="0" smtClean="0">
                          <a:latin typeface="Letter-join Plus 32" panose="02000505000000020003" pitchFamily="50" charset="0"/>
                        </a:rPr>
                        <a:t> word</a:t>
                      </a:r>
                      <a:endParaRPr lang="en-GB" sz="28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Letter-join Plus 32" panose="02000505000000020003" pitchFamily="50" charset="0"/>
                        </a:rPr>
                        <a:t>Root word + suffix</a:t>
                      </a:r>
                      <a:endParaRPr lang="en-GB" sz="28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66347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Letter-join Plus 32" panose="02000505000000020003" pitchFamily="50" charset="0"/>
                        </a:rPr>
                        <a:t>Small</a:t>
                      </a:r>
                      <a:endParaRPr lang="en-GB" sz="32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Letter-join Plus 32" panose="02000505000000020003" pitchFamily="50" charset="0"/>
                        </a:rPr>
                        <a:t>Smaller</a:t>
                      </a:r>
                      <a:endParaRPr lang="en-GB" sz="32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05894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Letter-join Plus 32" panose="02000505000000020003" pitchFamily="50" charset="0"/>
                        </a:rPr>
                        <a:t>Walls</a:t>
                      </a:r>
                      <a:r>
                        <a:rPr lang="en-US" sz="3600" baseline="0" dirty="0" smtClean="0">
                          <a:latin typeface="Letter-join Plus 32" panose="02000505000000020003" pitchFamily="50" charset="0"/>
                        </a:rPr>
                        <a:t> </a:t>
                      </a:r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578040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Letter-join Plus 32" panose="02000505000000020003" pitchFamily="50" charset="0"/>
                        </a:rPr>
                        <a:t>Walked </a:t>
                      </a:r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45193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Letter-join Plus 32" panose="02000505000000020003" pitchFamily="50" charset="0"/>
                        </a:rPr>
                        <a:t>Falling </a:t>
                      </a:r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113235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Letter-join Plus 32" panose="02000505000000020003" pitchFamily="50" charset="0"/>
                        </a:rPr>
                        <a:t>Called </a:t>
                      </a:r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485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34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Letter-join Plus 32" panose="02000505000000020003" pitchFamily="50" charset="0"/>
              </a:rPr>
              <a:t>Word changers</a:t>
            </a:r>
            <a:endParaRPr lang="en-GB" dirty="0">
              <a:solidFill>
                <a:srgbClr val="00B0F0"/>
              </a:solidFill>
              <a:latin typeface="Letter-join Plus 32" panose="02000505000000020003" pitchFamily="50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486615"/>
              </p:ext>
            </p:extLst>
          </p:nvPr>
        </p:nvGraphicFramePr>
        <p:xfrm>
          <a:off x="2436949" y="1908386"/>
          <a:ext cx="7843520" cy="4374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1760">
                  <a:extLst>
                    <a:ext uri="{9D8B030D-6E8A-4147-A177-3AD203B41FA5}">
                      <a16:colId xmlns:a16="http://schemas.microsoft.com/office/drawing/2014/main" val="3822661385"/>
                    </a:ext>
                  </a:extLst>
                </a:gridCol>
                <a:gridCol w="3921760">
                  <a:extLst>
                    <a:ext uri="{9D8B030D-6E8A-4147-A177-3AD203B41FA5}">
                      <a16:colId xmlns:a16="http://schemas.microsoft.com/office/drawing/2014/main" val="4242312195"/>
                    </a:ext>
                  </a:extLst>
                </a:gridCol>
              </a:tblGrid>
              <a:tr h="72914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Letter-join Plus 32" panose="02000505000000020003" pitchFamily="50" charset="0"/>
                        </a:rPr>
                        <a:t>Root</a:t>
                      </a:r>
                      <a:r>
                        <a:rPr lang="en-US" sz="2800" baseline="0" dirty="0" smtClean="0">
                          <a:latin typeface="Letter-join Plus 32" panose="02000505000000020003" pitchFamily="50" charset="0"/>
                        </a:rPr>
                        <a:t> word</a:t>
                      </a:r>
                      <a:endParaRPr lang="en-GB" sz="28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Letter-join Plus 32" panose="02000505000000020003" pitchFamily="50" charset="0"/>
                        </a:rPr>
                        <a:t>Root word + suffix</a:t>
                      </a:r>
                      <a:endParaRPr lang="en-GB" sz="28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66347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Letter-join Plus 32" panose="02000505000000020003" pitchFamily="50" charset="0"/>
                        </a:rPr>
                        <a:t>Small</a:t>
                      </a:r>
                      <a:endParaRPr lang="en-GB" sz="32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Letter-join Plus 32" panose="02000505000000020003" pitchFamily="50" charset="0"/>
                        </a:rPr>
                        <a:t>Smaller</a:t>
                      </a:r>
                      <a:endParaRPr lang="en-GB" sz="32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05894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Letter-join Plus 32" panose="02000505000000020003" pitchFamily="50" charset="0"/>
                        </a:rPr>
                        <a:t>Walls</a:t>
                      </a:r>
                      <a:r>
                        <a:rPr lang="en-US" sz="3600" baseline="0" dirty="0" smtClean="0">
                          <a:latin typeface="Letter-join Plus 32" panose="02000505000000020003" pitchFamily="50" charset="0"/>
                        </a:rPr>
                        <a:t> </a:t>
                      </a:r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578040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Letter-join Plus 32" panose="02000505000000020003" pitchFamily="50" charset="0"/>
                        </a:rPr>
                        <a:t>Walked </a:t>
                      </a:r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45193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Letter-join Plus 32" panose="02000505000000020003" pitchFamily="50" charset="0"/>
                        </a:rPr>
                        <a:t>Falling </a:t>
                      </a:r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113235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Letter-join Plus 32" panose="02000505000000020003" pitchFamily="50" charset="0"/>
                        </a:rPr>
                        <a:t>Called </a:t>
                      </a:r>
                      <a:endParaRPr lang="en-GB" sz="3600" dirty="0">
                        <a:latin typeface="Letter-join Plus 32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48572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6949" y="3410559"/>
            <a:ext cx="1384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  <a:latin typeface="Letter-join Plus 32" panose="02000505000000020003" pitchFamily="50" charset="0"/>
              </a:rPr>
              <a:t>Wall </a:t>
            </a:r>
            <a:endParaRPr lang="en-GB" sz="3600" dirty="0">
              <a:solidFill>
                <a:prstClr val="black"/>
              </a:solidFill>
              <a:latin typeface="Letter-join Plus 32" panose="0200050500000002000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6949" y="4198675"/>
            <a:ext cx="2037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  <a:latin typeface="Letter-join Plus 32" panose="02000505000000020003" pitchFamily="50" charset="0"/>
              </a:rPr>
              <a:t>Walk </a:t>
            </a:r>
            <a:endParaRPr lang="en-GB" sz="3600" dirty="0">
              <a:solidFill>
                <a:prstClr val="black"/>
              </a:solidFill>
              <a:latin typeface="Letter-join Plus 32" panose="02000505000000020003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6949" y="4986791"/>
            <a:ext cx="2403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  <a:latin typeface="Letter-join Plus 32" panose="02000505000000020003" pitchFamily="50" charset="0"/>
              </a:rPr>
              <a:t>Fall </a:t>
            </a:r>
            <a:endParaRPr lang="en-GB" sz="3600" dirty="0">
              <a:solidFill>
                <a:prstClr val="black"/>
              </a:solidFill>
              <a:latin typeface="Letter-join Plus 32" panose="02000505000000020003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6949" y="5633122"/>
            <a:ext cx="2084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  <a:latin typeface="Letter-join Plus 32" panose="02000505000000020003" pitchFamily="50" charset="0"/>
              </a:rPr>
              <a:t>Call </a:t>
            </a:r>
            <a:endParaRPr lang="en-GB" sz="3600" dirty="0">
              <a:solidFill>
                <a:prstClr val="black"/>
              </a:solidFill>
              <a:latin typeface="Letter-join Plus 32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35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75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Letter-join Plus 32</vt:lpstr>
      <vt:lpstr>Office Theme</vt:lpstr>
      <vt:lpstr>Spelling </vt:lpstr>
      <vt:lpstr>Word changers</vt:lpstr>
      <vt:lpstr>Word changers</vt:lpstr>
      <vt:lpstr>Word changers</vt:lpstr>
      <vt:lpstr>Word changers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</dc:title>
  <dc:creator>Ella Kenyon</dc:creator>
  <cp:lastModifiedBy>Ella Kenyon</cp:lastModifiedBy>
  <cp:revision>2</cp:revision>
  <dcterms:created xsi:type="dcterms:W3CDTF">2021-01-21T12:08:06Z</dcterms:created>
  <dcterms:modified xsi:type="dcterms:W3CDTF">2021-01-21T12:18:05Z</dcterms:modified>
</cp:coreProperties>
</file>