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344"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22/11/2021</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22/11/2021</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187583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t> </a:t>
            </a:r>
          </a:p>
        </p:txBody>
      </p:sp>
      <p:sp>
        <p:nvSpPr>
          <p:cNvPr id="9" name="TextBox 8">
            <a:extLst>
              <a:ext uri="{FF2B5EF4-FFF2-40B4-BE49-F238E27FC236}">
                <a16:creationId xmlns:a16="http://schemas.microsoft.com/office/drawing/2014/main" id="{392AB92E-113D-455E-BC5C-A3D5083C30EC}"/>
              </a:ext>
            </a:extLst>
          </p:cNvPr>
          <p:cNvSpPr txBox="1"/>
          <p:nvPr/>
        </p:nvSpPr>
        <p:spPr>
          <a:xfrm>
            <a:off x="4015409" y="389936"/>
            <a:ext cx="1625766" cy="584775"/>
          </a:xfrm>
          <a:prstGeom prst="rect">
            <a:avLst/>
          </a:prstGeom>
          <a:noFill/>
        </p:spPr>
        <p:txBody>
          <a:bodyPr wrap="none" rtlCol="0">
            <a:spAutoFit/>
          </a:bodyPr>
          <a:lstStyle/>
          <a:p>
            <a:r>
              <a:rPr lang="en-GB" sz="3200" u="sng" dirty="0">
                <a:latin typeface="Comic Sans MS" panose="030F0702030302020204" pitchFamily="66" charset="0"/>
              </a:rPr>
              <a:t>Friends</a:t>
            </a:r>
          </a:p>
        </p:txBody>
      </p:sp>
      <p:sp>
        <p:nvSpPr>
          <p:cNvPr id="10" name="TextBox 9">
            <a:extLst>
              <a:ext uri="{FF2B5EF4-FFF2-40B4-BE49-F238E27FC236}">
                <a16:creationId xmlns:a16="http://schemas.microsoft.com/office/drawing/2014/main" id="{894C4CD0-236A-4830-B092-E64699A38763}"/>
              </a:ext>
            </a:extLst>
          </p:cNvPr>
          <p:cNvSpPr txBox="1"/>
          <p:nvPr/>
        </p:nvSpPr>
        <p:spPr>
          <a:xfrm>
            <a:off x="364434" y="1265165"/>
            <a:ext cx="11277600" cy="4524315"/>
          </a:xfrm>
          <a:prstGeom prst="rect">
            <a:avLst/>
          </a:prstGeom>
          <a:noFill/>
        </p:spPr>
        <p:txBody>
          <a:bodyPr wrap="square" rtlCol="0">
            <a:spAutoFit/>
          </a:bodyPr>
          <a:lstStyle/>
          <a:p>
            <a:r>
              <a:rPr lang="en-GB" dirty="0">
                <a:latin typeface="Comic Sans MS" panose="030F0702030302020204" pitchFamily="66" charset="0"/>
              </a:rPr>
              <a:t>Up and down, up and down.</a:t>
            </a:r>
          </a:p>
          <a:p>
            <a:r>
              <a:rPr lang="en-GB" dirty="0">
                <a:latin typeface="Comic Sans MS" panose="030F0702030302020204" pitchFamily="66" charset="0"/>
              </a:rPr>
              <a:t>Leo and Michael have fun on the seesaw!</a:t>
            </a:r>
          </a:p>
          <a:p>
            <a:endParaRPr lang="en-GB" dirty="0">
              <a:latin typeface="Comic Sans MS" panose="030F0702030302020204" pitchFamily="66" charset="0"/>
            </a:endParaRPr>
          </a:p>
          <a:p>
            <a:r>
              <a:rPr lang="en-GB" dirty="0">
                <a:latin typeface="Comic Sans MS" panose="030F0702030302020204" pitchFamily="66" charset="0"/>
              </a:rPr>
              <a:t>Isn’t it wonderful to have friends to play with.</a:t>
            </a:r>
          </a:p>
          <a:p>
            <a:endParaRPr lang="en-GB" dirty="0">
              <a:latin typeface="Comic Sans MS" panose="030F0702030302020204" pitchFamily="66" charset="0"/>
            </a:endParaRPr>
          </a:p>
          <a:p>
            <a:r>
              <a:rPr lang="en-GB" dirty="0">
                <a:latin typeface="Comic Sans MS" panose="030F0702030302020204" pitchFamily="66" charset="0"/>
              </a:rPr>
              <a:t>What games do you play with your friends?</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Some people thank God for things in life.  </a:t>
            </a:r>
          </a:p>
          <a:p>
            <a:r>
              <a:rPr lang="en-GB" dirty="0">
                <a:latin typeface="Comic Sans MS" panose="030F0702030302020204" pitchFamily="66" charset="0"/>
              </a:rPr>
              <a:t>Listen to this prayer and say Amen, if you agree.</a:t>
            </a:r>
          </a:p>
          <a:p>
            <a:endParaRPr lang="en-GB" dirty="0">
              <a:latin typeface="Comic Sans MS" panose="030F0702030302020204" pitchFamily="66" charset="0"/>
            </a:endParaRPr>
          </a:p>
          <a:p>
            <a:r>
              <a:rPr lang="en-GB" dirty="0">
                <a:latin typeface="Comic Sans MS" panose="030F0702030302020204" pitchFamily="66" charset="0"/>
              </a:rPr>
              <a:t>		Dear God,</a:t>
            </a:r>
          </a:p>
          <a:p>
            <a:r>
              <a:rPr lang="en-GB" dirty="0">
                <a:latin typeface="Comic Sans MS" panose="030F0702030302020204" pitchFamily="66" charset="0"/>
              </a:rPr>
              <a:t>			I have fun playing with ………….</a:t>
            </a:r>
          </a:p>
          <a:p>
            <a:r>
              <a:rPr lang="en-GB" dirty="0">
                <a:latin typeface="Comic Sans MS" panose="030F0702030302020204" pitchFamily="66" charset="0"/>
              </a:rPr>
              <a:t>		Thank you for my friends.</a:t>
            </a:r>
          </a:p>
          <a:p>
            <a:r>
              <a:rPr lang="en-GB" dirty="0">
                <a:latin typeface="Comic Sans MS" panose="030F0702030302020204" pitchFamily="66" charset="0"/>
              </a:rPr>
              <a:t>		Amen.</a:t>
            </a:r>
          </a:p>
        </p:txBody>
      </p:sp>
      <p:sp>
        <p:nvSpPr>
          <p:cNvPr id="5" name="TextBox 4">
            <a:extLst>
              <a:ext uri="{FF2B5EF4-FFF2-40B4-BE49-F238E27FC236}">
                <a16:creationId xmlns:a16="http://schemas.microsoft.com/office/drawing/2014/main" id="{1B76D12A-28D7-40D7-A66A-76F6E2890A63}"/>
              </a:ext>
            </a:extLst>
          </p:cNvPr>
          <p:cNvSpPr txBox="1"/>
          <p:nvPr/>
        </p:nvSpPr>
        <p:spPr>
          <a:xfrm>
            <a:off x="7382594" y="6210474"/>
            <a:ext cx="4490781" cy="369332"/>
          </a:xfrm>
          <a:prstGeom prst="rect">
            <a:avLst/>
          </a:prstGeom>
          <a:noFill/>
        </p:spPr>
        <p:txBody>
          <a:bodyPr wrap="none" rtlCol="0">
            <a:spAutoFit/>
          </a:bodyPr>
          <a:lstStyle/>
          <a:p>
            <a:r>
              <a:rPr lang="en-GB" dirty="0"/>
              <a:t>Adapted from ‘God and Me’ by Penny Boshoff</a:t>
            </a:r>
          </a:p>
        </p:txBody>
      </p:sp>
      <p:pic>
        <p:nvPicPr>
          <p:cNvPr id="1028" name="Picture 4" descr="767+ Seesaw Images | Free Download">
            <a:extLst>
              <a:ext uri="{FF2B5EF4-FFF2-40B4-BE49-F238E27FC236}">
                <a16:creationId xmlns:a16="http://schemas.microsoft.com/office/drawing/2014/main" id="{8D1A50DB-6405-4E31-99E6-788B1F0504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70062" y="973616"/>
            <a:ext cx="4100664" cy="341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5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166191" y="437322"/>
            <a:ext cx="1748877" cy="646331"/>
          </a:xfrm>
          <a:prstGeom prst="rect">
            <a:avLst/>
          </a:prstGeom>
          <a:noFill/>
        </p:spPr>
        <p:txBody>
          <a:bodyPr wrap="none" rtlCol="0">
            <a:spAutoFit/>
          </a:bodyPr>
          <a:lstStyle/>
          <a:p>
            <a:r>
              <a:rPr lang="en-GB" sz="3600" u="sng" dirty="0"/>
              <a:t>Tuesday</a:t>
            </a:r>
            <a:r>
              <a:rPr lang="en-GB" dirty="0"/>
              <a:t> </a:t>
            </a:r>
          </a:p>
        </p:txBody>
      </p:sp>
      <p:sp>
        <p:nvSpPr>
          <p:cNvPr id="3" name="TextBox 2">
            <a:extLst>
              <a:ext uri="{FF2B5EF4-FFF2-40B4-BE49-F238E27FC236}">
                <a16:creationId xmlns:a16="http://schemas.microsoft.com/office/drawing/2014/main" id="{B663D3C8-84B0-4C18-8EBC-2916F165C9F7}"/>
              </a:ext>
            </a:extLst>
          </p:cNvPr>
          <p:cNvSpPr txBox="1"/>
          <p:nvPr/>
        </p:nvSpPr>
        <p:spPr>
          <a:xfrm>
            <a:off x="3445566" y="529654"/>
            <a:ext cx="1420582" cy="461665"/>
          </a:xfrm>
          <a:prstGeom prst="rect">
            <a:avLst/>
          </a:prstGeom>
          <a:noFill/>
        </p:spPr>
        <p:txBody>
          <a:bodyPr wrap="none" rtlCol="0">
            <a:spAutoFit/>
          </a:bodyPr>
          <a:lstStyle/>
          <a:p>
            <a:r>
              <a:rPr lang="en-GB" sz="2400" u="sng" dirty="0">
                <a:latin typeface="Comic Sans MS" panose="030F0702030302020204" pitchFamily="66" charset="0"/>
              </a:rPr>
              <a:t>Families.</a:t>
            </a:r>
          </a:p>
        </p:txBody>
      </p:sp>
      <p:sp>
        <p:nvSpPr>
          <p:cNvPr id="6" name="Rectangle 5">
            <a:extLst>
              <a:ext uri="{FF2B5EF4-FFF2-40B4-BE49-F238E27FC236}">
                <a16:creationId xmlns:a16="http://schemas.microsoft.com/office/drawing/2014/main" id="{E3053AF9-596A-4D69-AEE4-912512CFA6E4}"/>
              </a:ext>
            </a:extLst>
          </p:cNvPr>
          <p:cNvSpPr/>
          <p:nvPr/>
        </p:nvSpPr>
        <p:spPr>
          <a:xfrm>
            <a:off x="576469" y="1311587"/>
            <a:ext cx="11039061" cy="5016758"/>
          </a:xfrm>
          <a:prstGeom prst="rect">
            <a:avLst/>
          </a:prstGeom>
        </p:spPr>
        <p:txBody>
          <a:bodyPr wrap="square">
            <a:spAutoFit/>
          </a:bodyPr>
          <a:lstStyle/>
          <a:p>
            <a:r>
              <a:rPr lang="en-GB" sz="2000" dirty="0">
                <a:latin typeface="Comic Sans MS" panose="030F0702030302020204" pitchFamily="66" charset="0"/>
              </a:rPr>
              <a:t>How many people are there in your family?</a:t>
            </a:r>
          </a:p>
          <a:p>
            <a:endParaRPr lang="en-GB" sz="2000" dirty="0">
              <a:latin typeface="Comic Sans MS" panose="030F0702030302020204" pitchFamily="66" charset="0"/>
            </a:endParaRPr>
          </a:p>
          <a:p>
            <a:r>
              <a:rPr lang="en-GB" sz="2000" dirty="0">
                <a:latin typeface="Comic Sans MS" panose="030F0702030302020204" pitchFamily="66" charset="0"/>
              </a:rPr>
              <a:t>Christians believe that God’s family is made up of all the people who are friends with God, and all the people who know that God is friends with them.  That is a lot of people!</a:t>
            </a:r>
          </a:p>
          <a:p>
            <a:endParaRPr lang="en-GB" sz="2000" dirty="0">
              <a:latin typeface="Comic Sans MS" panose="030F0702030302020204" pitchFamily="66" charset="0"/>
            </a:endParaRPr>
          </a:p>
          <a:p>
            <a:endParaRPr lang="en-GB" sz="2000" dirty="0">
              <a:latin typeface="Comic Sans MS" panose="030F0702030302020204" pitchFamily="66" charset="0"/>
            </a:endParaRPr>
          </a:p>
          <a:p>
            <a:r>
              <a:rPr lang="en-GB" sz="2000" dirty="0">
                <a:latin typeface="Comic Sans MS" panose="030F0702030302020204" pitchFamily="66" charset="0"/>
              </a:rPr>
              <a:t>Some people like to say thank you to God.</a:t>
            </a:r>
          </a:p>
          <a:p>
            <a:endParaRPr lang="en-GB" sz="2000" dirty="0">
              <a:latin typeface="Comic Sans MS" panose="030F0702030302020204" pitchFamily="66" charset="0"/>
            </a:endParaRPr>
          </a:p>
          <a:p>
            <a:r>
              <a:rPr lang="en-GB" sz="2000" dirty="0">
                <a:latin typeface="Comic Sans MS" panose="030F0702030302020204" pitchFamily="66" charset="0"/>
              </a:rPr>
              <a:t>Listen to this prayer and say Amen, if you agree.</a:t>
            </a:r>
          </a:p>
          <a:p>
            <a:endParaRPr lang="en-GB" sz="2000" dirty="0">
              <a:latin typeface="Comic Sans MS" panose="030F0702030302020204" pitchFamily="66" charset="0"/>
            </a:endParaRPr>
          </a:p>
          <a:p>
            <a:r>
              <a:rPr lang="en-GB" sz="2000" dirty="0">
                <a:latin typeface="Comic Sans MS" panose="030F0702030302020204" pitchFamily="66" charset="0"/>
              </a:rPr>
              <a:t>		Dear God,</a:t>
            </a:r>
          </a:p>
          <a:p>
            <a:r>
              <a:rPr lang="en-GB" sz="2000" dirty="0">
                <a:latin typeface="Comic Sans MS" panose="030F0702030302020204" pitchFamily="66" charset="0"/>
              </a:rPr>
              <a:t>			thank you for my family.</a:t>
            </a:r>
          </a:p>
          <a:p>
            <a:r>
              <a:rPr lang="en-GB" sz="2000" dirty="0">
                <a:latin typeface="Comic Sans MS" panose="030F0702030302020204" pitchFamily="66" charset="0"/>
              </a:rPr>
              <a:t>		Thank you that I can belong to your family too.		</a:t>
            </a:r>
          </a:p>
          <a:p>
            <a:r>
              <a:rPr lang="en-GB" sz="2000" dirty="0">
                <a:latin typeface="Comic Sans MS" panose="030F0702030302020204" pitchFamily="66" charset="0"/>
              </a:rPr>
              <a:t>		Amen.</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2" name="TextBox 1">
            <a:extLst>
              <a:ext uri="{FF2B5EF4-FFF2-40B4-BE49-F238E27FC236}">
                <a16:creationId xmlns:a16="http://schemas.microsoft.com/office/drawing/2014/main" id="{F464D167-B51D-4948-A7FE-B61367588D68}"/>
              </a:ext>
            </a:extLst>
          </p:cNvPr>
          <p:cNvSpPr txBox="1"/>
          <p:nvPr/>
        </p:nvSpPr>
        <p:spPr>
          <a:xfrm>
            <a:off x="7701219" y="6417822"/>
            <a:ext cx="4490781" cy="369332"/>
          </a:xfrm>
          <a:prstGeom prst="rect">
            <a:avLst/>
          </a:prstGeom>
          <a:noFill/>
        </p:spPr>
        <p:txBody>
          <a:bodyPr wrap="none" rtlCol="0">
            <a:spAutoFit/>
          </a:bodyPr>
          <a:lstStyle/>
          <a:p>
            <a:r>
              <a:rPr lang="en-GB" dirty="0"/>
              <a:t>Adapted from ‘God and Me’ by Penny Boshoff</a:t>
            </a:r>
          </a:p>
        </p:txBody>
      </p:sp>
      <p:pic>
        <p:nvPicPr>
          <p:cNvPr id="1026" name="Picture 2" descr="English Families and Relatives - Learn English Basics">
            <a:extLst>
              <a:ext uri="{FF2B5EF4-FFF2-40B4-BE49-F238E27FC236}">
                <a16:creationId xmlns:a16="http://schemas.microsoft.com/office/drawing/2014/main" id="{81874A42-E581-43E9-8231-36267FF50B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02016" y="255512"/>
            <a:ext cx="4929810" cy="141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936413" y="463826"/>
            <a:ext cx="2723823" cy="646331"/>
          </a:xfrm>
          <a:prstGeom prst="rect">
            <a:avLst/>
          </a:prstGeom>
          <a:noFill/>
        </p:spPr>
        <p:txBody>
          <a:bodyPr wrap="none" rtlCol="0">
            <a:spAutoFit/>
          </a:bodyPr>
          <a:lstStyle/>
          <a:p>
            <a:r>
              <a:rPr lang="en-GB" sz="3600" u="sng" dirty="0">
                <a:latin typeface="Comic Sans MS" panose="030F0702030302020204" pitchFamily="66" charset="0"/>
              </a:rPr>
              <a:t>Wednesday</a:t>
            </a:r>
            <a:r>
              <a:rPr lang="en-GB" dirty="0">
                <a:latin typeface="Comic Sans MS" panose="030F0702030302020204" pitchFamily="66" charset="0"/>
              </a:rPr>
              <a:t> </a:t>
            </a:r>
          </a:p>
        </p:txBody>
      </p:sp>
      <p:sp>
        <p:nvSpPr>
          <p:cNvPr id="5" name="TextBox 4">
            <a:extLst>
              <a:ext uri="{FF2B5EF4-FFF2-40B4-BE49-F238E27FC236}">
                <a16:creationId xmlns:a16="http://schemas.microsoft.com/office/drawing/2014/main" id="{4147D8B6-DC8B-4B51-8D7A-1ABE7AAA4246}"/>
              </a:ext>
            </a:extLst>
          </p:cNvPr>
          <p:cNvSpPr txBox="1"/>
          <p:nvPr/>
        </p:nvSpPr>
        <p:spPr>
          <a:xfrm>
            <a:off x="4426230" y="586937"/>
            <a:ext cx="2691763" cy="523220"/>
          </a:xfrm>
          <a:prstGeom prst="rect">
            <a:avLst/>
          </a:prstGeom>
          <a:noFill/>
        </p:spPr>
        <p:txBody>
          <a:bodyPr wrap="none" rtlCol="0">
            <a:spAutoFit/>
          </a:bodyPr>
          <a:lstStyle/>
          <a:p>
            <a:r>
              <a:rPr lang="en-GB" sz="2800" u="sng" dirty="0">
                <a:latin typeface="Comic Sans MS" panose="030F0702030302020204" pitchFamily="66" charset="0"/>
              </a:rPr>
              <a:t>Talking to God.</a:t>
            </a:r>
          </a:p>
        </p:txBody>
      </p:sp>
      <p:sp>
        <p:nvSpPr>
          <p:cNvPr id="2" name="TextBox 1">
            <a:extLst>
              <a:ext uri="{FF2B5EF4-FFF2-40B4-BE49-F238E27FC236}">
                <a16:creationId xmlns:a16="http://schemas.microsoft.com/office/drawing/2014/main" id="{4B5B665B-20BC-4F95-AC07-A86131B124B8}"/>
              </a:ext>
            </a:extLst>
          </p:cNvPr>
          <p:cNvSpPr txBox="1"/>
          <p:nvPr/>
        </p:nvSpPr>
        <p:spPr>
          <a:xfrm>
            <a:off x="146294" y="1360157"/>
            <a:ext cx="11899411" cy="5324535"/>
          </a:xfrm>
          <a:prstGeom prst="rect">
            <a:avLst/>
          </a:prstGeom>
          <a:noFill/>
        </p:spPr>
        <p:txBody>
          <a:bodyPr wrap="none" rtlCol="0">
            <a:spAutoFit/>
          </a:bodyPr>
          <a:lstStyle/>
          <a:p>
            <a:r>
              <a:rPr lang="en-GB" sz="2000" dirty="0">
                <a:latin typeface="Comic Sans MS" panose="030F0702030302020204" pitchFamily="66" charset="0"/>
              </a:rPr>
              <a:t>Christians believe that God loves us and takes care of us, all throughout the day.</a:t>
            </a:r>
          </a:p>
          <a:p>
            <a:r>
              <a:rPr lang="en-GB" sz="2000" dirty="0">
                <a:latin typeface="Comic Sans MS" panose="030F0702030302020204" pitchFamily="66" charset="0"/>
              </a:rPr>
              <a:t>Some people like to talk to God at night, before they fall asleep.</a:t>
            </a:r>
          </a:p>
          <a:p>
            <a:r>
              <a:rPr lang="en-GB" sz="2000" dirty="0">
                <a:latin typeface="Comic Sans MS" panose="030F0702030302020204" pitchFamily="66" charset="0"/>
              </a:rPr>
              <a:t>They tell God about all the fun they have had, what they have done and what they have learned.</a:t>
            </a:r>
          </a:p>
          <a:p>
            <a:r>
              <a:rPr lang="en-GB" sz="2000" dirty="0">
                <a:latin typeface="Comic Sans MS" panose="030F0702030302020204" pitchFamily="66" charset="0"/>
              </a:rPr>
              <a:t>They also say sorry for the things that they have done wrong and ask God to help them tomorrow.</a:t>
            </a:r>
          </a:p>
          <a:p>
            <a:endParaRPr lang="en-GB" sz="2000" dirty="0">
              <a:latin typeface="Comic Sans MS" panose="030F0702030302020204" pitchFamily="66" charset="0"/>
            </a:endParaRPr>
          </a:p>
          <a:p>
            <a:r>
              <a:rPr lang="en-GB" sz="2000" dirty="0">
                <a:latin typeface="Comic Sans MS" panose="030F0702030302020204" pitchFamily="66" charset="0"/>
              </a:rPr>
              <a:t>Listen to this prayer and say Amen, if you agree.  </a:t>
            </a:r>
          </a:p>
          <a:p>
            <a:r>
              <a:rPr lang="en-GB" sz="2000" dirty="0">
                <a:latin typeface="Comic Sans MS" panose="030F0702030302020204" pitchFamily="66" charset="0"/>
              </a:rPr>
              <a:t>Think about what you might say in the quiet gaps.</a:t>
            </a:r>
          </a:p>
          <a:p>
            <a:endParaRPr lang="en-GB" sz="2000" dirty="0">
              <a:latin typeface="Comic Sans MS" panose="030F0702030302020204" pitchFamily="66" charset="0"/>
            </a:endParaRPr>
          </a:p>
          <a:p>
            <a:r>
              <a:rPr lang="en-GB" sz="2000" dirty="0">
                <a:latin typeface="Comic Sans MS" panose="030F0702030302020204" pitchFamily="66" charset="0"/>
              </a:rPr>
              <a:t>				Dear God,</a:t>
            </a:r>
          </a:p>
          <a:p>
            <a:r>
              <a:rPr lang="en-GB" sz="2000" dirty="0">
                <a:latin typeface="Comic Sans MS" panose="030F0702030302020204" pitchFamily="66" charset="0"/>
              </a:rPr>
              <a:t>					Thank you for today.</a:t>
            </a:r>
          </a:p>
          <a:p>
            <a:r>
              <a:rPr lang="en-GB" sz="2000" dirty="0">
                <a:latin typeface="Comic Sans MS" panose="030F0702030302020204" pitchFamily="66" charset="0"/>
              </a:rPr>
              <a:t>			I liked doing……………….</a:t>
            </a:r>
          </a:p>
          <a:p>
            <a:endParaRPr lang="en-GB" sz="2000" dirty="0">
              <a:latin typeface="Comic Sans MS" panose="030F0702030302020204" pitchFamily="66" charset="0"/>
            </a:endParaRPr>
          </a:p>
          <a:p>
            <a:r>
              <a:rPr lang="en-GB" sz="2000" dirty="0">
                <a:latin typeface="Comic Sans MS" panose="030F0702030302020204" pitchFamily="66" charset="0"/>
              </a:rPr>
              <a:t>			I’m sorry for………………</a:t>
            </a:r>
          </a:p>
          <a:p>
            <a:endParaRPr lang="en-GB" sz="2000" dirty="0">
              <a:latin typeface="Comic Sans MS" panose="030F0702030302020204" pitchFamily="66" charset="0"/>
            </a:endParaRPr>
          </a:p>
          <a:p>
            <a:r>
              <a:rPr lang="en-GB" sz="2000" dirty="0">
                <a:latin typeface="Comic Sans MS" panose="030F0702030302020204" pitchFamily="66" charset="0"/>
              </a:rPr>
              <a:t>			Please help me tomorrow.</a:t>
            </a:r>
          </a:p>
          <a:p>
            <a:r>
              <a:rPr lang="en-GB" sz="2000" dirty="0">
                <a:latin typeface="Comic Sans MS" panose="030F0702030302020204" pitchFamily="66" charset="0"/>
              </a:rPr>
              <a:t>				</a:t>
            </a:r>
          </a:p>
          <a:p>
            <a:r>
              <a:rPr lang="en-GB" sz="2000" dirty="0">
                <a:latin typeface="Comic Sans MS" panose="030F0702030302020204" pitchFamily="66" charset="0"/>
              </a:rPr>
              <a:t>					Amen.</a:t>
            </a:r>
          </a:p>
        </p:txBody>
      </p:sp>
      <p:sp>
        <p:nvSpPr>
          <p:cNvPr id="6" name="TextBox 5">
            <a:extLst>
              <a:ext uri="{FF2B5EF4-FFF2-40B4-BE49-F238E27FC236}">
                <a16:creationId xmlns:a16="http://schemas.microsoft.com/office/drawing/2014/main" id="{A4411485-D6D4-4FB5-8ACB-BDF8A583B658}"/>
              </a:ext>
            </a:extLst>
          </p:cNvPr>
          <p:cNvSpPr txBox="1"/>
          <p:nvPr/>
        </p:nvSpPr>
        <p:spPr>
          <a:xfrm>
            <a:off x="7385695" y="173308"/>
            <a:ext cx="4490781" cy="369332"/>
          </a:xfrm>
          <a:prstGeom prst="rect">
            <a:avLst/>
          </a:prstGeom>
          <a:noFill/>
        </p:spPr>
        <p:txBody>
          <a:bodyPr wrap="none" rtlCol="0">
            <a:spAutoFit/>
          </a:bodyPr>
          <a:lstStyle/>
          <a:p>
            <a:r>
              <a:rPr lang="en-GB" dirty="0"/>
              <a:t>Adapted from ‘God and Me’ by Penny Boshoff</a:t>
            </a:r>
          </a:p>
        </p:txBody>
      </p:sp>
      <p:pic>
        <p:nvPicPr>
          <p:cNvPr id="3" name="Picture 2">
            <a:extLst>
              <a:ext uri="{FF2B5EF4-FFF2-40B4-BE49-F238E27FC236}">
                <a16:creationId xmlns:a16="http://schemas.microsoft.com/office/drawing/2014/main" id="{90C24115-39C6-46BF-96FF-506D9C51BB5F}"/>
              </a:ext>
            </a:extLst>
          </p:cNvPr>
          <p:cNvPicPr>
            <a:picLocks noChangeAspect="1"/>
          </p:cNvPicPr>
          <p:nvPr/>
        </p:nvPicPr>
        <p:blipFill>
          <a:blip r:embed="rId2"/>
          <a:stretch>
            <a:fillRect/>
          </a:stretch>
        </p:blipFill>
        <p:spPr>
          <a:xfrm>
            <a:off x="8918506" y="2945917"/>
            <a:ext cx="2809875" cy="1628775"/>
          </a:xfrm>
          <a:prstGeom prst="rect">
            <a:avLst/>
          </a:prstGeom>
        </p:spPr>
      </p:pic>
    </p:spTree>
    <p:extLst>
      <p:ext uri="{BB962C8B-B14F-4D97-AF65-F5344CB8AC3E}">
        <p14:creationId xmlns:p14="http://schemas.microsoft.com/office/powerpoint/2010/main" val="17923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942711" cy="646331"/>
          </a:xfrm>
          <a:prstGeom prst="rect">
            <a:avLst/>
          </a:prstGeom>
          <a:noFill/>
        </p:spPr>
        <p:txBody>
          <a:bodyPr wrap="none" rtlCol="0">
            <a:spAutoFit/>
          </a:bodyPr>
          <a:lstStyle/>
          <a:p>
            <a:r>
              <a:rPr lang="en-GB" sz="3600" u="sng" dirty="0"/>
              <a:t>Thursday</a:t>
            </a:r>
            <a:r>
              <a:rPr lang="en-GB" dirty="0"/>
              <a:t> </a:t>
            </a:r>
          </a:p>
        </p:txBody>
      </p:sp>
      <p:sp>
        <p:nvSpPr>
          <p:cNvPr id="5" name="TextBox 4">
            <a:extLst>
              <a:ext uri="{FF2B5EF4-FFF2-40B4-BE49-F238E27FC236}">
                <a16:creationId xmlns:a16="http://schemas.microsoft.com/office/drawing/2014/main" id="{2C900A08-640D-4E44-ACE1-0B879C5F33B5}"/>
              </a:ext>
            </a:extLst>
          </p:cNvPr>
          <p:cNvSpPr txBox="1"/>
          <p:nvPr/>
        </p:nvSpPr>
        <p:spPr>
          <a:xfrm>
            <a:off x="4175685" y="579692"/>
            <a:ext cx="909223" cy="400110"/>
          </a:xfrm>
          <a:prstGeom prst="rect">
            <a:avLst/>
          </a:prstGeom>
          <a:noFill/>
        </p:spPr>
        <p:txBody>
          <a:bodyPr wrap="none" rtlCol="0">
            <a:spAutoFit/>
          </a:bodyPr>
          <a:lstStyle/>
          <a:p>
            <a:r>
              <a:rPr lang="en-GB" sz="2000" u="sng" dirty="0">
                <a:latin typeface="Comic Sans MS" panose="030F0702030302020204" pitchFamily="66" charset="0"/>
              </a:rPr>
              <a:t>Teeth</a:t>
            </a:r>
            <a:endParaRPr lang="en-GB" sz="2000" dirty="0"/>
          </a:p>
        </p:txBody>
      </p:sp>
      <p:sp>
        <p:nvSpPr>
          <p:cNvPr id="2" name="TextBox 1">
            <a:extLst>
              <a:ext uri="{FF2B5EF4-FFF2-40B4-BE49-F238E27FC236}">
                <a16:creationId xmlns:a16="http://schemas.microsoft.com/office/drawing/2014/main" id="{D1AF9B49-956D-4C08-B704-28D5441B384D}"/>
              </a:ext>
            </a:extLst>
          </p:cNvPr>
          <p:cNvSpPr txBox="1"/>
          <p:nvPr/>
        </p:nvSpPr>
        <p:spPr>
          <a:xfrm>
            <a:off x="783886" y="1197620"/>
            <a:ext cx="10339690" cy="5324535"/>
          </a:xfrm>
          <a:prstGeom prst="rect">
            <a:avLst/>
          </a:prstGeom>
          <a:noFill/>
        </p:spPr>
        <p:txBody>
          <a:bodyPr wrap="none" rtlCol="0">
            <a:spAutoFit/>
          </a:bodyPr>
          <a:lstStyle/>
          <a:p>
            <a:r>
              <a:rPr lang="en-GB" sz="2000" dirty="0">
                <a:latin typeface="Comic Sans MS" panose="030F0702030302020204" pitchFamily="66" charset="0"/>
              </a:rPr>
              <a:t>Teeth are important.</a:t>
            </a:r>
          </a:p>
          <a:p>
            <a:r>
              <a:rPr lang="en-GB" sz="2000" dirty="0">
                <a:latin typeface="Comic Sans MS" panose="030F0702030302020204" pitchFamily="66" charset="0"/>
              </a:rPr>
              <a:t>If you didn’t have any teeth you wouldn’t be able to eat anything crunchy or chewy.</a:t>
            </a:r>
          </a:p>
          <a:p>
            <a:endParaRPr lang="en-GB" sz="2000" dirty="0">
              <a:latin typeface="Comic Sans MS" panose="030F0702030302020204" pitchFamily="66" charset="0"/>
            </a:endParaRPr>
          </a:p>
          <a:p>
            <a:r>
              <a:rPr lang="en-GB" sz="2000" dirty="0">
                <a:latin typeface="Comic Sans MS" panose="030F0702030302020204" pitchFamily="66" charset="0"/>
              </a:rPr>
              <a:t>Milly’s two wobbly front teeth have come out.  Her new, big teeth are growing slowly.</a:t>
            </a:r>
          </a:p>
          <a:p>
            <a:r>
              <a:rPr lang="en-GB" sz="2000" dirty="0">
                <a:latin typeface="Comic Sans MS" panose="030F0702030302020204" pitchFamily="66" charset="0"/>
              </a:rPr>
              <a:t>Milly is taking good care of her new teeth.  She brushes them carefully and doesn’t </a:t>
            </a:r>
          </a:p>
          <a:p>
            <a:r>
              <a:rPr lang="en-GB" sz="2000" dirty="0">
                <a:latin typeface="Comic Sans MS" panose="030F0702030302020204" pitchFamily="66" charset="0"/>
              </a:rPr>
              <a:t>eat too many sweets.  </a:t>
            </a:r>
          </a:p>
          <a:p>
            <a:endParaRPr lang="en-GB" sz="2000" dirty="0">
              <a:latin typeface="Comic Sans MS" panose="030F0702030302020204" pitchFamily="66" charset="0"/>
            </a:endParaRPr>
          </a:p>
          <a:p>
            <a:r>
              <a:rPr lang="en-GB" sz="2000" dirty="0">
                <a:latin typeface="Comic Sans MS" panose="030F0702030302020204" pitchFamily="66" charset="0"/>
              </a:rPr>
              <a:t>How many teeth do you have?</a:t>
            </a:r>
          </a:p>
          <a:p>
            <a:r>
              <a:rPr lang="en-GB" sz="2000" dirty="0">
                <a:latin typeface="Comic Sans MS" panose="030F0702030302020204" pitchFamily="66" charset="0"/>
              </a:rPr>
              <a:t>How do you look after them?</a:t>
            </a:r>
          </a:p>
          <a:p>
            <a:endParaRPr lang="en-GB" sz="2000" dirty="0">
              <a:latin typeface="Comic Sans MS" panose="030F0702030302020204" pitchFamily="66" charset="0"/>
            </a:endParaRPr>
          </a:p>
          <a:p>
            <a:r>
              <a:rPr lang="en-GB" sz="2000" dirty="0">
                <a:latin typeface="Comic Sans MS" panose="030F0702030302020204" pitchFamily="66" charset="0"/>
              </a:rPr>
              <a:t>Some people thank God for things in life.  </a:t>
            </a:r>
          </a:p>
          <a:p>
            <a:r>
              <a:rPr lang="en-GB" sz="2000" dirty="0">
                <a:latin typeface="Comic Sans MS" panose="030F0702030302020204" pitchFamily="66" charset="0"/>
              </a:rPr>
              <a:t>Listen to this prayer and say Amen, if you agree.</a:t>
            </a:r>
          </a:p>
          <a:p>
            <a:endParaRPr lang="en-GB" sz="2000" dirty="0">
              <a:latin typeface="Comic Sans MS" panose="030F0702030302020204" pitchFamily="66" charset="0"/>
            </a:endParaRPr>
          </a:p>
          <a:p>
            <a:r>
              <a:rPr lang="en-GB" sz="2000" dirty="0">
                <a:latin typeface="Comic Sans MS" panose="030F0702030302020204" pitchFamily="66" charset="0"/>
              </a:rPr>
              <a:t>	Thank you, God, for teeth to bite, crunch, munch and chew.</a:t>
            </a:r>
          </a:p>
          <a:p>
            <a:r>
              <a:rPr lang="en-GB" sz="2000" dirty="0">
                <a:latin typeface="Comic Sans MS" panose="030F0702030302020204" pitchFamily="66" charset="0"/>
              </a:rPr>
              <a:t>	I’ll keep them bright and clean and white, to last my whole life through.	</a:t>
            </a:r>
          </a:p>
          <a:p>
            <a:r>
              <a:rPr lang="en-GB" sz="2000" dirty="0">
                <a:latin typeface="Comic Sans MS" panose="030F0702030302020204" pitchFamily="66" charset="0"/>
              </a:rPr>
              <a:t>		Amen.</a:t>
            </a:r>
          </a:p>
          <a:p>
            <a:endParaRPr lang="en-GB" sz="2000" dirty="0">
              <a:latin typeface="Comic Sans MS" panose="030F0702030302020204" pitchFamily="66" charset="0"/>
            </a:endParaRPr>
          </a:p>
        </p:txBody>
      </p:sp>
      <p:sp>
        <p:nvSpPr>
          <p:cNvPr id="6" name="TextBox 5">
            <a:extLst>
              <a:ext uri="{FF2B5EF4-FFF2-40B4-BE49-F238E27FC236}">
                <a16:creationId xmlns:a16="http://schemas.microsoft.com/office/drawing/2014/main" id="{C9DE640B-77CF-4BB2-A9B4-E9DC4580C9F4}"/>
              </a:ext>
            </a:extLst>
          </p:cNvPr>
          <p:cNvSpPr txBox="1"/>
          <p:nvPr/>
        </p:nvSpPr>
        <p:spPr>
          <a:xfrm>
            <a:off x="6868436" y="6047073"/>
            <a:ext cx="4490781" cy="369332"/>
          </a:xfrm>
          <a:prstGeom prst="rect">
            <a:avLst/>
          </a:prstGeom>
          <a:noFill/>
        </p:spPr>
        <p:txBody>
          <a:bodyPr wrap="none" rtlCol="0">
            <a:spAutoFit/>
          </a:bodyPr>
          <a:lstStyle/>
          <a:p>
            <a:r>
              <a:rPr lang="en-GB" dirty="0"/>
              <a:t>Adapted from ‘God and Me’ by Penny Boshoff</a:t>
            </a:r>
          </a:p>
        </p:txBody>
      </p:sp>
      <p:pic>
        <p:nvPicPr>
          <p:cNvPr id="2052" name="Picture 4" descr="987 Girl Missing Teeth Photos - Free &amp;amp; Royalty-Free Stock Photos from  Dreamstime">
            <a:extLst>
              <a:ext uri="{FF2B5EF4-FFF2-40B4-BE49-F238E27FC236}">
                <a16:creationId xmlns:a16="http://schemas.microsoft.com/office/drawing/2014/main" id="{EE81C6C9-A362-4E94-9EFC-7F4130697E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15068" y="2932911"/>
            <a:ext cx="3045830" cy="202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8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08DA4FD-0F02-4F1F-B4EE-DBC0FC383779}"/>
              </a:ext>
            </a:extLst>
          </p:cNvPr>
          <p:cNvSpPr>
            <a:spLocks noGrp="1"/>
          </p:cNvSpPr>
          <p:nvPr>
            <p:ph type="title"/>
          </p:nvPr>
        </p:nvSpPr>
        <p:spPr>
          <a:xfrm>
            <a:off x="1451113" y="547134"/>
            <a:ext cx="10515600" cy="1325563"/>
          </a:xfrm>
        </p:spPr>
        <p:txBody>
          <a:bodyPr/>
          <a:lstStyle/>
          <a:p>
            <a:r>
              <a:rPr lang="en-GB" altLang="en-US" dirty="0"/>
              <a:t>Whole School Focus:    Enterprise</a:t>
            </a:r>
          </a:p>
        </p:txBody>
      </p:sp>
      <p:sp>
        <p:nvSpPr>
          <p:cNvPr id="32771" name="Content Placeholder 2">
            <a:extLst>
              <a:ext uri="{FF2B5EF4-FFF2-40B4-BE49-F238E27FC236}">
                <a16:creationId xmlns:a16="http://schemas.microsoft.com/office/drawing/2014/main" id="{92BD23B3-A27B-413C-93AD-68D903766A9D}"/>
              </a:ext>
            </a:extLst>
          </p:cNvPr>
          <p:cNvSpPr>
            <a:spLocks noGrp="1"/>
          </p:cNvSpPr>
          <p:nvPr>
            <p:ph idx="1"/>
          </p:nvPr>
        </p:nvSpPr>
        <p:spPr/>
        <p:txBody>
          <a:bodyPr/>
          <a:lstStyle/>
          <a:p>
            <a:pPr>
              <a:buFont typeface="Arial" panose="020B0604020202020204" pitchFamily="34" charset="0"/>
              <a:buNone/>
            </a:pPr>
            <a:r>
              <a:rPr lang="en-GB" altLang="en-US" dirty="0"/>
              <a:t>“You don't learn to walk by following rules. You learn by doing, and by falling over.” </a:t>
            </a:r>
          </a:p>
          <a:p>
            <a:pPr algn="r">
              <a:buFont typeface="Arial" panose="020B0604020202020204" pitchFamily="34" charset="0"/>
              <a:buNone/>
            </a:pPr>
            <a:r>
              <a:rPr lang="en-GB" altLang="en-US" dirty="0"/>
              <a:t>Richard Branson</a:t>
            </a:r>
          </a:p>
          <a:p>
            <a:pPr>
              <a:buFont typeface="Arial" panose="020B0604020202020204" pitchFamily="34" charset="0"/>
              <a:buNone/>
            </a:pPr>
            <a:endParaRPr lang="en-GB" altLang="en-US" dirty="0"/>
          </a:p>
          <a:p>
            <a:pPr>
              <a:buFont typeface="Arial" panose="020B0604020202020204" pitchFamily="34" charset="0"/>
              <a:buNone/>
            </a:pPr>
            <a:r>
              <a:rPr lang="en-GB" altLang="en-US" b="1" dirty="0"/>
              <a:t>Prayer:</a:t>
            </a:r>
            <a:r>
              <a:rPr lang="en-GB" altLang="en-US" dirty="0"/>
              <a:t> Lord, help us to accept that we will make mistakes as we work towards our goals. Help us not to become discouraged by our failures but to learn from them, and give us the strength to pick ourselves up after setbacks and start again. Amen. </a:t>
            </a:r>
          </a:p>
          <a:p>
            <a:pPr>
              <a:buFont typeface="Arial" panose="020B0604020202020204" pitchFamily="34" charset="0"/>
              <a:buNone/>
            </a:pPr>
            <a:endParaRPr lang="en-GB" altLang="en-US" dirty="0"/>
          </a:p>
        </p:txBody>
      </p:sp>
      <p:pic>
        <p:nvPicPr>
          <p:cNvPr id="32772" name="Picture 2">
            <a:extLst>
              <a:ext uri="{FF2B5EF4-FFF2-40B4-BE49-F238E27FC236}">
                <a16:creationId xmlns:a16="http://schemas.microsoft.com/office/drawing/2014/main" id="{9F6928F8-8671-44A2-A484-E5CC3FE631F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0726" y="1"/>
            <a:ext cx="10572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DD260FE-2862-4980-877E-04FD0B448BFA}"/>
              </a:ext>
            </a:extLst>
          </p:cNvPr>
          <p:cNvSpPr txBox="1"/>
          <p:nvPr/>
        </p:nvSpPr>
        <p:spPr>
          <a:xfrm>
            <a:off x="225287" y="41959"/>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596770" y="1720840"/>
            <a:ext cx="5476179" cy="3970318"/>
          </a:xfrm>
          <a:prstGeom prst="rect">
            <a:avLst/>
          </a:prstGeom>
          <a:noFill/>
        </p:spPr>
        <p:txBody>
          <a:bodyPr wrap="none" rtlCol="0">
            <a:spAutoFit/>
          </a:bodyPr>
          <a:lstStyle/>
          <a:p>
            <a:r>
              <a:rPr lang="en-GB" dirty="0">
                <a:latin typeface="Comic Sans MS" panose="030F0702030302020204" pitchFamily="66" charset="0"/>
              </a:rPr>
              <a:t>What have you enjoyed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955</Words>
  <Application>Microsoft Office PowerPoint</Application>
  <PresentationFormat>Widescreen</PresentationFormat>
  <Paragraphs>110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Whole School Focus:    Enterprise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Kate Jarvis</cp:lastModifiedBy>
  <cp:revision>49</cp:revision>
  <dcterms:created xsi:type="dcterms:W3CDTF">2020-10-09T09:50:19Z</dcterms:created>
  <dcterms:modified xsi:type="dcterms:W3CDTF">2021-11-22T20:18:01Z</dcterms:modified>
</cp:coreProperties>
</file>