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19" autoAdjust="0"/>
    <p:restoredTop sz="94660"/>
  </p:normalViewPr>
  <p:slideViewPr>
    <p:cSldViewPr snapToGrid="0">
      <p:cViewPr varScale="1">
        <p:scale>
          <a:sx n="45" d="100"/>
          <a:sy n="45" d="100"/>
        </p:scale>
        <p:origin x="67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FCA67-09FF-495A-885C-644863DCB5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68F12EE-4BCF-4493-88A1-24C8CA9273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B9B438E-DEAD-4A1C-8B35-2339BE3C8523}"/>
              </a:ext>
            </a:extLst>
          </p:cNvPr>
          <p:cNvSpPr>
            <a:spLocks noGrp="1"/>
          </p:cNvSpPr>
          <p:nvPr>
            <p:ph type="dt" sz="half" idx="10"/>
          </p:nvPr>
        </p:nvSpPr>
        <p:spPr/>
        <p:txBody>
          <a:bodyPr/>
          <a:lstStyle/>
          <a:p>
            <a:fld id="{E3A1EF8D-9D78-4CE2-B9A0-ABB3654F9DD3}" type="datetimeFigureOut">
              <a:rPr lang="en-GB" smtClean="0"/>
              <a:t>28/01/2021</a:t>
            </a:fld>
            <a:endParaRPr lang="en-GB"/>
          </a:p>
        </p:txBody>
      </p:sp>
      <p:sp>
        <p:nvSpPr>
          <p:cNvPr id="5" name="Footer Placeholder 4">
            <a:extLst>
              <a:ext uri="{FF2B5EF4-FFF2-40B4-BE49-F238E27FC236}">
                <a16:creationId xmlns:a16="http://schemas.microsoft.com/office/drawing/2014/main" id="{072C66B3-B3E9-43FA-9A8A-1AB3F216A8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B724F8-6318-421F-B019-EC6BE29411ED}"/>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1662461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E657A-2AB3-4652-AC83-26EA0F76A38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7C74EFB-1CA3-463E-A751-0C6C82E1B19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96F8DE-A69A-46AD-88D7-699D8AD683CC}"/>
              </a:ext>
            </a:extLst>
          </p:cNvPr>
          <p:cNvSpPr>
            <a:spLocks noGrp="1"/>
          </p:cNvSpPr>
          <p:nvPr>
            <p:ph type="dt" sz="half" idx="10"/>
          </p:nvPr>
        </p:nvSpPr>
        <p:spPr/>
        <p:txBody>
          <a:bodyPr/>
          <a:lstStyle/>
          <a:p>
            <a:fld id="{E3A1EF8D-9D78-4CE2-B9A0-ABB3654F9DD3}" type="datetimeFigureOut">
              <a:rPr lang="en-GB" smtClean="0"/>
              <a:t>28/01/2021</a:t>
            </a:fld>
            <a:endParaRPr lang="en-GB"/>
          </a:p>
        </p:txBody>
      </p:sp>
      <p:sp>
        <p:nvSpPr>
          <p:cNvPr id="5" name="Footer Placeholder 4">
            <a:extLst>
              <a:ext uri="{FF2B5EF4-FFF2-40B4-BE49-F238E27FC236}">
                <a16:creationId xmlns:a16="http://schemas.microsoft.com/office/drawing/2014/main" id="{1FE68A75-94B0-41DC-AEA8-DAA2ECE71F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9E42AC-C514-4597-A642-618C314F6300}"/>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3130403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D33E73-9F74-4D75-BBEB-A70C9A136E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089827-DBEE-4402-9633-774A3E04FC7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305DF2-DC37-44AE-A0AC-BD4BF2442404}"/>
              </a:ext>
            </a:extLst>
          </p:cNvPr>
          <p:cNvSpPr>
            <a:spLocks noGrp="1"/>
          </p:cNvSpPr>
          <p:nvPr>
            <p:ph type="dt" sz="half" idx="10"/>
          </p:nvPr>
        </p:nvSpPr>
        <p:spPr/>
        <p:txBody>
          <a:bodyPr/>
          <a:lstStyle/>
          <a:p>
            <a:fld id="{E3A1EF8D-9D78-4CE2-B9A0-ABB3654F9DD3}" type="datetimeFigureOut">
              <a:rPr lang="en-GB" smtClean="0"/>
              <a:t>28/01/2021</a:t>
            </a:fld>
            <a:endParaRPr lang="en-GB"/>
          </a:p>
        </p:txBody>
      </p:sp>
      <p:sp>
        <p:nvSpPr>
          <p:cNvPr id="5" name="Footer Placeholder 4">
            <a:extLst>
              <a:ext uri="{FF2B5EF4-FFF2-40B4-BE49-F238E27FC236}">
                <a16:creationId xmlns:a16="http://schemas.microsoft.com/office/drawing/2014/main" id="{9BD4969D-7B0E-4ADA-9319-1CE2A86E62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D3D417-BCF7-44DF-9107-22EE2027F53F}"/>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2514066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AB3C3-AF81-417C-B430-E3B4386055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E05C03-A91C-44FD-829F-7A05BF3400A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4753DA-A714-499D-9DAC-671FD9CB4887}"/>
              </a:ext>
            </a:extLst>
          </p:cNvPr>
          <p:cNvSpPr>
            <a:spLocks noGrp="1"/>
          </p:cNvSpPr>
          <p:nvPr>
            <p:ph type="dt" sz="half" idx="10"/>
          </p:nvPr>
        </p:nvSpPr>
        <p:spPr/>
        <p:txBody>
          <a:bodyPr/>
          <a:lstStyle/>
          <a:p>
            <a:fld id="{E3A1EF8D-9D78-4CE2-B9A0-ABB3654F9DD3}" type="datetimeFigureOut">
              <a:rPr lang="en-GB" smtClean="0"/>
              <a:t>28/01/2021</a:t>
            </a:fld>
            <a:endParaRPr lang="en-GB"/>
          </a:p>
        </p:txBody>
      </p:sp>
      <p:sp>
        <p:nvSpPr>
          <p:cNvPr id="5" name="Footer Placeholder 4">
            <a:extLst>
              <a:ext uri="{FF2B5EF4-FFF2-40B4-BE49-F238E27FC236}">
                <a16:creationId xmlns:a16="http://schemas.microsoft.com/office/drawing/2014/main" id="{42937AE3-3392-4C2B-924B-9F3D38440D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0FA022-3D9B-4B9F-B3EA-410F6521C6E6}"/>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344232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492F8-58DB-46B2-8C6E-742BB8E10F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9FA512A-6278-45EB-90B8-F46951174D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152EAA6-4AA6-4FFC-8532-108B48651ED9}"/>
              </a:ext>
            </a:extLst>
          </p:cNvPr>
          <p:cNvSpPr>
            <a:spLocks noGrp="1"/>
          </p:cNvSpPr>
          <p:nvPr>
            <p:ph type="dt" sz="half" idx="10"/>
          </p:nvPr>
        </p:nvSpPr>
        <p:spPr/>
        <p:txBody>
          <a:bodyPr/>
          <a:lstStyle/>
          <a:p>
            <a:fld id="{E3A1EF8D-9D78-4CE2-B9A0-ABB3654F9DD3}" type="datetimeFigureOut">
              <a:rPr lang="en-GB" smtClean="0"/>
              <a:t>28/01/2021</a:t>
            </a:fld>
            <a:endParaRPr lang="en-GB"/>
          </a:p>
        </p:txBody>
      </p:sp>
      <p:sp>
        <p:nvSpPr>
          <p:cNvPr id="5" name="Footer Placeholder 4">
            <a:extLst>
              <a:ext uri="{FF2B5EF4-FFF2-40B4-BE49-F238E27FC236}">
                <a16:creationId xmlns:a16="http://schemas.microsoft.com/office/drawing/2014/main" id="{DA5A8AF4-567C-4564-80A0-843C55E2E0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5B53CE-E99A-4ED1-8C39-0FC483287EE6}"/>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121876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85E8C-5416-45E8-8DCB-DBB22AE414E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002F707-49A6-4DBC-AE30-971C38FBF2D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51AB972-2CC9-4C1C-8C03-5A427814AA9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954F420-4196-47F9-8C40-11982C451BFC}"/>
              </a:ext>
            </a:extLst>
          </p:cNvPr>
          <p:cNvSpPr>
            <a:spLocks noGrp="1"/>
          </p:cNvSpPr>
          <p:nvPr>
            <p:ph type="dt" sz="half" idx="10"/>
          </p:nvPr>
        </p:nvSpPr>
        <p:spPr/>
        <p:txBody>
          <a:bodyPr/>
          <a:lstStyle/>
          <a:p>
            <a:fld id="{E3A1EF8D-9D78-4CE2-B9A0-ABB3654F9DD3}" type="datetimeFigureOut">
              <a:rPr lang="en-GB" smtClean="0"/>
              <a:t>28/01/2021</a:t>
            </a:fld>
            <a:endParaRPr lang="en-GB"/>
          </a:p>
        </p:txBody>
      </p:sp>
      <p:sp>
        <p:nvSpPr>
          <p:cNvPr id="6" name="Footer Placeholder 5">
            <a:extLst>
              <a:ext uri="{FF2B5EF4-FFF2-40B4-BE49-F238E27FC236}">
                <a16:creationId xmlns:a16="http://schemas.microsoft.com/office/drawing/2014/main" id="{DA345231-751C-41B3-AEE6-A0E83724A0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81FDF6-AE1A-49AD-B6AF-20743873AAB3}"/>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1111868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9015A-7502-4129-B115-0130A3704A8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FABDAA7-31C4-4608-87BF-C46D6E08E6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EAD2D37-F535-4536-865D-218A37D1963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C1A869B-DFC3-4F30-B0CA-6047D01EEE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E240DCD-EBD5-4F97-A1AB-FF21A44CCDD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B3532B9-5AD4-4CB3-BB52-F90A22F4E0F2}"/>
              </a:ext>
            </a:extLst>
          </p:cNvPr>
          <p:cNvSpPr>
            <a:spLocks noGrp="1"/>
          </p:cNvSpPr>
          <p:nvPr>
            <p:ph type="dt" sz="half" idx="10"/>
          </p:nvPr>
        </p:nvSpPr>
        <p:spPr/>
        <p:txBody>
          <a:bodyPr/>
          <a:lstStyle/>
          <a:p>
            <a:fld id="{E3A1EF8D-9D78-4CE2-B9A0-ABB3654F9DD3}" type="datetimeFigureOut">
              <a:rPr lang="en-GB" smtClean="0"/>
              <a:t>28/01/2021</a:t>
            </a:fld>
            <a:endParaRPr lang="en-GB"/>
          </a:p>
        </p:txBody>
      </p:sp>
      <p:sp>
        <p:nvSpPr>
          <p:cNvPr id="8" name="Footer Placeholder 7">
            <a:extLst>
              <a:ext uri="{FF2B5EF4-FFF2-40B4-BE49-F238E27FC236}">
                <a16:creationId xmlns:a16="http://schemas.microsoft.com/office/drawing/2014/main" id="{59BDB5C4-3012-4486-AF9F-C1FB66B9ADC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A7CEC2F-B9EE-4DB4-9294-DDC40617F9CA}"/>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4110433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8C163-5295-466F-B29B-071B07FEF5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75E2B85-9667-4ECC-AE4D-CFA244B6A4FF}"/>
              </a:ext>
            </a:extLst>
          </p:cNvPr>
          <p:cNvSpPr>
            <a:spLocks noGrp="1"/>
          </p:cNvSpPr>
          <p:nvPr>
            <p:ph type="dt" sz="half" idx="10"/>
          </p:nvPr>
        </p:nvSpPr>
        <p:spPr/>
        <p:txBody>
          <a:bodyPr/>
          <a:lstStyle/>
          <a:p>
            <a:fld id="{E3A1EF8D-9D78-4CE2-B9A0-ABB3654F9DD3}" type="datetimeFigureOut">
              <a:rPr lang="en-GB" smtClean="0"/>
              <a:t>28/01/2021</a:t>
            </a:fld>
            <a:endParaRPr lang="en-GB"/>
          </a:p>
        </p:txBody>
      </p:sp>
      <p:sp>
        <p:nvSpPr>
          <p:cNvPr id="4" name="Footer Placeholder 3">
            <a:extLst>
              <a:ext uri="{FF2B5EF4-FFF2-40B4-BE49-F238E27FC236}">
                <a16:creationId xmlns:a16="http://schemas.microsoft.com/office/drawing/2014/main" id="{405936B4-B821-4005-9FFD-6F0442EBD13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E9BC434-D823-4982-8CB0-9D6B997FD718}"/>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118698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E318CA-5900-4A99-97D8-7ADE5CEE5495}"/>
              </a:ext>
            </a:extLst>
          </p:cNvPr>
          <p:cNvSpPr>
            <a:spLocks noGrp="1"/>
          </p:cNvSpPr>
          <p:nvPr>
            <p:ph type="dt" sz="half" idx="10"/>
          </p:nvPr>
        </p:nvSpPr>
        <p:spPr/>
        <p:txBody>
          <a:bodyPr/>
          <a:lstStyle/>
          <a:p>
            <a:fld id="{E3A1EF8D-9D78-4CE2-B9A0-ABB3654F9DD3}" type="datetimeFigureOut">
              <a:rPr lang="en-GB" smtClean="0"/>
              <a:t>28/01/2021</a:t>
            </a:fld>
            <a:endParaRPr lang="en-GB"/>
          </a:p>
        </p:txBody>
      </p:sp>
      <p:sp>
        <p:nvSpPr>
          <p:cNvPr id="3" name="Footer Placeholder 2">
            <a:extLst>
              <a:ext uri="{FF2B5EF4-FFF2-40B4-BE49-F238E27FC236}">
                <a16:creationId xmlns:a16="http://schemas.microsoft.com/office/drawing/2014/main" id="{B9A5FDD5-7DAD-4CA2-B480-353391BBE66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95A896A-57A1-4912-B236-32AA54374BF3}"/>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2043607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814E3-4402-463A-B4E1-676B0FE89F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C44A19E-18CE-4A2A-A928-D9805A97C6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4BAC81D-202A-4DBD-9CF6-4000C93321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E76ECB-24A8-4E67-9CAD-301E4F6370C4}"/>
              </a:ext>
            </a:extLst>
          </p:cNvPr>
          <p:cNvSpPr>
            <a:spLocks noGrp="1"/>
          </p:cNvSpPr>
          <p:nvPr>
            <p:ph type="dt" sz="half" idx="10"/>
          </p:nvPr>
        </p:nvSpPr>
        <p:spPr/>
        <p:txBody>
          <a:bodyPr/>
          <a:lstStyle/>
          <a:p>
            <a:fld id="{E3A1EF8D-9D78-4CE2-B9A0-ABB3654F9DD3}" type="datetimeFigureOut">
              <a:rPr lang="en-GB" smtClean="0"/>
              <a:t>28/01/2021</a:t>
            </a:fld>
            <a:endParaRPr lang="en-GB"/>
          </a:p>
        </p:txBody>
      </p:sp>
      <p:sp>
        <p:nvSpPr>
          <p:cNvPr id="6" name="Footer Placeholder 5">
            <a:extLst>
              <a:ext uri="{FF2B5EF4-FFF2-40B4-BE49-F238E27FC236}">
                <a16:creationId xmlns:a16="http://schemas.microsoft.com/office/drawing/2014/main" id="{8AA1D7C4-426E-4C1C-844F-757EF5F69F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240304-EDC3-4A48-932F-195BECD1A635}"/>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1497381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E081A-0A2A-432C-BA04-56C86FCC37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16E5C76-CB0E-4586-917E-F15D4855BC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9D69707-C83E-4B4B-A6BF-DF2E974BA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188D8A7-0C65-43B3-8FC3-18551651B84B}"/>
              </a:ext>
            </a:extLst>
          </p:cNvPr>
          <p:cNvSpPr>
            <a:spLocks noGrp="1"/>
          </p:cNvSpPr>
          <p:nvPr>
            <p:ph type="dt" sz="half" idx="10"/>
          </p:nvPr>
        </p:nvSpPr>
        <p:spPr/>
        <p:txBody>
          <a:bodyPr/>
          <a:lstStyle/>
          <a:p>
            <a:fld id="{E3A1EF8D-9D78-4CE2-B9A0-ABB3654F9DD3}" type="datetimeFigureOut">
              <a:rPr lang="en-GB" smtClean="0"/>
              <a:t>28/01/2021</a:t>
            </a:fld>
            <a:endParaRPr lang="en-GB"/>
          </a:p>
        </p:txBody>
      </p:sp>
      <p:sp>
        <p:nvSpPr>
          <p:cNvPr id="6" name="Footer Placeholder 5">
            <a:extLst>
              <a:ext uri="{FF2B5EF4-FFF2-40B4-BE49-F238E27FC236}">
                <a16:creationId xmlns:a16="http://schemas.microsoft.com/office/drawing/2014/main" id="{B20E7D25-7D4F-4B71-9303-F57C4D5CA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C92C88-9358-4815-8B82-63D70AB55829}"/>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2992172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F262DB-8305-4B5E-B876-B06B952983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955A4E-558C-4B87-9D7E-0F06E784FD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ECD3FD-D440-47E1-AF8A-976CF856E1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A1EF8D-9D78-4CE2-B9A0-ABB3654F9DD3}" type="datetimeFigureOut">
              <a:rPr lang="en-GB" smtClean="0"/>
              <a:t>28/01/2021</a:t>
            </a:fld>
            <a:endParaRPr lang="en-GB"/>
          </a:p>
        </p:txBody>
      </p:sp>
      <p:sp>
        <p:nvSpPr>
          <p:cNvPr id="5" name="Footer Placeholder 4">
            <a:extLst>
              <a:ext uri="{FF2B5EF4-FFF2-40B4-BE49-F238E27FC236}">
                <a16:creationId xmlns:a16="http://schemas.microsoft.com/office/drawing/2014/main" id="{9431EFBC-832C-4BB8-8AC9-5479F81799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F01AD81-1B76-4BE1-AAAB-C335714F9C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5C2C4E-EC6F-4022-A80A-5E5CBB1A802E}" type="slidenum">
              <a:rPr lang="en-GB" smtClean="0"/>
              <a:t>‹#›</a:t>
            </a:fld>
            <a:endParaRPr lang="en-GB"/>
          </a:p>
        </p:txBody>
      </p:sp>
    </p:spTree>
    <p:extLst>
      <p:ext uri="{BB962C8B-B14F-4D97-AF65-F5344CB8AC3E}">
        <p14:creationId xmlns:p14="http://schemas.microsoft.com/office/powerpoint/2010/main" val="1783261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 Id="rId9" Type="http://schemas.microsoft.com/office/2007/relationships/hdphoto" Target="../media/hdphoto4.wdp"/></Relationships>
</file>

<file path=ppt/slides/_rels/slide3.xml.rels><?xml version="1.0" encoding="UTF-8" standalone="yes"?>
<Relationships xmlns="http://schemas.openxmlformats.org/package/2006/relationships"><Relationship Id="rId3" Type="http://schemas.openxmlformats.org/officeDocument/2006/relationships/hyperlink" Target="https://classroom.thenational.academy/assemblies/wellbeing" TargetMode="External"/><Relationship Id="rId2" Type="http://schemas.openxmlformats.org/officeDocument/2006/relationships/hyperlink" Target="https://classroom.thenational.academy/assemblies/childrens-mental-health-week-2021"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classroom.thenational.academy/assemblies/kindness" TargetMode="External"/><Relationship Id="rId4" Type="http://schemas.openxmlformats.org/officeDocument/2006/relationships/hyperlink" Target="https://www.loom.com/share/3cf6d8d50772432bb1124024a988da5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E61AB91D-AF43-4F42-A615-1F4471C14A6B}"/>
              </a:ext>
            </a:extLst>
          </p:cNvPr>
          <p:cNvSpPr>
            <a:spLocks noChangeArrowheads="1"/>
          </p:cNvSpPr>
          <p:nvPr/>
        </p:nvSpPr>
        <p:spPr bwMode="auto">
          <a:xfrm>
            <a:off x="874643" y="549760"/>
            <a:ext cx="10734261"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sng"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Thought for the Day </a:t>
            </a:r>
            <a:r>
              <a:rPr kumimoji="0" lang="en-GB" altLang="en-US" sz="1600" b="0" i="0"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1600" b="0" i="0"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Background information for Adults.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Collective worship in schools aims to provide the opportunity for pupils to worship God, to consider spiritual and moral issues and to explore their own beliefs; to encourage participation and response, whether through active involvement in the presentation of worship or through listening to and joining in the worship offered; and to develop community spirit, promote a common ethos and shared values, and reinforce positive attitudes.  Collective worship allows time for personal reflection and prayer.</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Acts of collective worship may include exploring an idea or theme, hearing quotes from an individual or a story about someone</a:t>
            </a:r>
            <a:r>
              <a:rPr kumimoji="0" lang="en-GB"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16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s life and their impact in the world, for example.  It gives opportunities for pupils to reflect on a diverse range of world views, religious and otherwise.  Collective acts of worship can contain some elements which relate specifically to the Christian religion, and, where appropriate, address the special status accorded to Jesus, but when such material is shared with non-Christian pupils it is shared in a spirit and in a manner which is educational in intent.  In other words, pupils are informed that Christians believe that Jesus is the Son of God.  Christians who attend the act of collective worship might be afforded an opportunity to worship him.   However, whilst non-Christian pupils will not be required to worship Jesus, they shall be invited, to encourage the feeling of community, to reflect in silence on what they have heard.</a:t>
            </a:r>
            <a:endParaRPr kumimoji="0" lang="en-GB"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6">
            <a:extLst>
              <a:ext uri="{FF2B5EF4-FFF2-40B4-BE49-F238E27FC236}">
                <a16:creationId xmlns:a16="http://schemas.microsoft.com/office/drawing/2014/main" id="{C788C439-8A78-46A4-AA52-898F6BD0976D}"/>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7">
            <a:extLst>
              <a:ext uri="{FF2B5EF4-FFF2-40B4-BE49-F238E27FC236}">
                <a16:creationId xmlns:a16="http://schemas.microsoft.com/office/drawing/2014/main" id="{32207DF9-6F56-4842-8B3C-C1152A03AEE4}"/>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8">
            <a:extLst>
              <a:ext uri="{FF2B5EF4-FFF2-40B4-BE49-F238E27FC236}">
                <a16:creationId xmlns:a16="http://schemas.microsoft.com/office/drawing/2014/main" id="{36D398BD-1069-46D5-9BA7-2E1141059549}"/>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129579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633B4062-8621-41EA-925A-2E9118F1BD6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10747" t="23891" r="31114" b="8830"/>
          <a:stretch>
            <a:fillRect/>
          </a:stretch>
        </p:blipFill>
        <p:spPr bwMode="auto">
          <a:xfrm>
            <a:off x="6700362" y="682482"/>
            <a:ext cx="4634312" cy="30148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3506A51F-1716-4849-AF91-366357F5FD7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l="12070" t="25621" r="30898" b="9625"/>
          <a:stretch>
            <a:fillRect/>
          </a:stretch>
        </p:blipFill>
        <p:spPr bwMode="auto">
          <a:xfrm>
            <a:off x="6700362" y="3875602"/>
            <a:ext cx="4634311" cy="28857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157D8962-4FBB-444E-9143-EC128677887D}"/>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l="10423" t="29625" r="30792" b="15138"/>
          <a:stretch>
            <a:fillRect/>
          </a:stretch>
        </p:blipFill>
        <p:spPr bwMode="auto">
          <a:xfrm>
            <a:off x="1094742" y="4047723"/>
            <a:ext cx="5001258" cy="26404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a:extLst>
              <a:ext uri="{FF2B5EF4-FFF2-40B4-BE49-F238E27FC236}">
                <a16:creationId xmlns:a16="http://schemas.microsoft.com/office/drawing/2014/main" id="{4712DF1F-FF66-441D-94EF-ABF8D75B35B7}"/>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Lst>
          </a:blip>
          <a:srcRect l="11391" t="24274" r="31329" b="10934"/>
          <a:stretch>
            <a:fillRect/>
          </a:stretch>
        </p:blipFill>
        <p:spPr bwMode="auto">
          <a:xfrm>
            <a:off x="857327" y="543339"/>
            <a:ext cx="5238673" cy="33322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E54599F-F8CD-4DBF-B8FF-8C5CF72F041A}"/>
              </a:ext>
            </a:extLst>
          </p:cNvPr>
          <p:cNvSpPr txBox="1"/>
          <p:nvPr/>
        </p:nvSpPr>
        <p:spPr>
          <a:xfrm>
            <a:off x="9677914" y="199895"/>
            <a:ext cx="1946367" cy="215444"/>
          </a:xfrm>
          <a:prstGeom prst="rect">
            <a:avLst/>
          </a:prstGeom>
          <a:noFill/>
        </p:spPr>
        <p:txBody>
          <a:bodyPr wrap="none" rtlCol="0">
            <a:spAutoFit/>
          </a:bodyPr>
          <a:lstStyle/>
          <a:p>
            <a:r>
              <a:rPr lang="en-GB" sz="800" dirty="0"/>
              <a:t>Taken from a Save the Children Document</a:t>
            </a:r>
          </a:p>
        </p:txBody>
      </p:sp>
    </p:spTree>
    <p:extLst>
      <p:ext uri="{BB962C8B-B14F-4D97-AF65-F5344CB8AC3E}">
        <p14:creationId xmlns:p14="http://schemas.microsoft.com/office/powerpoint/2010/main" val="1618621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E92BC-2FE8-4B36-BC50-E7CC6C1B8DAF}"/>
              </a:ext>
            </a:extLst>
          </p:cNvPr>
          <p:cNvSpPr>
            <a:spLocks noGrp="1"/>
          </p:cNvSpPr>
          <p:nvPr>
            <p:ph type="title"/>
          </p:nvPr>
        </p:nvSpPr>
        <p:spPr/>
        <p:txBody>
          <a:bodyPr/>
          <a:lstStyle/>
          <a:p>
            <a:pPr algn="ctr"/>
            <a:r>
              <a:rPr lang="en-GB" b="1" dirty="0">
                <a:latin typeface="Comic Sans MS" panose="030F0702030302020204" pitchFamily="66" charset="0"/>
              </a:rPr>
              <a:t>Well-being Week</a:t>
            </a:r>
          </a:p>
        </p:txBody>
      </p:sp>
      <p:sp>
        <p:nvSpPr>
          <p:cNvPr id="3" name="Content Placeholder 2">
            <a:extLst>
              <a:ext uri="{FF2B5EF4-FFF2-40B4-BE49-F238E27FC236}">
                <a16:creationId xmlns:a16="http://schemas.microsoft.com/office/drawing/2014/main" id="{0A8DF2EF-7F28-4473-8537-1FF7603B5B77}"/>
              </a:ext>
            </a:extLst>
          </p:cNvPr>
          <p:cNvSpPr>
            <a:spLocks noGrp="1"/>
          </p:cNvSpPr>
          <p:nvPr>
            <p:ph idx="1"/>
          </p:nvPr>
        </p:nvSpPr>
        <p:spPr>
          <a:xfrm>
            <a:off x="838200" y="1348547"/>
            <a:ext cx="10515600" cy="5144328"/>
          </a:xfrm>
        </p:spPr>
        <p:txBody>
          <a:bodyPr>
            <a:normAutofit/>
          </a:bodyPr>
          <a:lstStyle/>
          <a:p>
            <a:r>
              <a:rPr lang="en-GB" sz="1600" b="1" dirty="0">
                <a:latin typeface="Comic Sans MS" panose="030F0702030302020204" pitchFamily="66" charset="0"/>
              </a:rPr>
              <a:t>Monday: </a:t>
            </a:r>
            <a:r>
              <a:rPr lang="en-GB" sz="1600" dirty="0">
                <a:latin typeface="Comic Sans MS" panose="030F0702030302020204" pitchFamily="66" charset="0"/>
              </a:rPr>
              <a:t>Oak Academy Assembly: Children's Mental Health Week 2021</a:t>
            </a:r>
          </a:p>
          <a:p>
            <a:pPr marL="0" indent="0">
              <a:buNone/>
            </a:pPr>
            <a:r>
              <a:rPr lang="en-GB" sz="1600" dirty="0">
                <a:latin typeface="Comic Sans MS" panose="030F0702030302020204" pitchFamily="66" charset="0"/>
                <a:hlinkClick r:id="rId2"/>
              </a:rPr>
              <a:t>https://classroom.thenational.academy/assemblies/childrens-mental-health-week-2021</a:t>
            </a:r>
            <a:endParaRPr lang="en-GB" sz="1200" dirty="0">
              <a:latin typeface="Comic Sans MS" panose="030F0702030302020204" pitchFamily="66" charset="0"/>
            </a:endParaRPr>
          </a:p>
          <a:p>
            <a:pPr marL="0" indent="0">
              <a:buNone/>
            </a:pPr>
            <a:endParaRPr lang="en-GB" sz="1600" dirty="0">
              <a:latin typeface="Comic Sans MS" panose="030F0702030302020204" pitchFamily="66" charset="0"/>
            </a:endParaRPr>
          </a:p>
          <a:p>
            <a:r>
              <a:rPr lang="en-GB" sz="1600" b="1" dirty="0">
                <a:latin typeface="Comic Sans MS" panose="030F0702030302020204" pitchFamily="66" charset="0"/>
              </a:rPr>
              <a:t>Tuesday: </a:t>
            </a:r>
            <a:r>
              <a:rPr lang="en-GB" sz="1600" dirty="0">
                <a:latin typeface="Comic Sans MS" panose="030F0702030302020204" pitchFamily="66" charset="0"/>
              </a:rPr>
              <a:t>Oak Academy: Well-being (Music and Art Focus)</a:t>
            </a:r>
          </a:p>
          <a:p>
            <a:pPr marL="0" indent="0">
              <a:buNone/>
            </a:pPr>
            <a:r>
              <a:rPr lang="en-GB" sz="1600" dirty="0">
                <a:latin typeface="Comic Sans MS" panose="030F0702030302020204" pitchFamily="66" charset="0"/>
                <a:hlinkClick r:id="rId3"/>
              </a:rPr>
              <a:t>https://classroom.thenational.academy/assemblies/wellbeing</a:t>
            </a:r>
            <a:endParaRPr lang="en-GB" sz="1600" dirty="0">
              <a:latin typeface="Comic Sans MS" panose="030F0702030302020204" pitchFamily="66" charset="0"/>
            </a:endParaRPr>
          </a:p>
          <a:p>
            <a:pPr marL="0" indent="0">
              <a:buNone/>
            </a:pPr>
            <a:endParaRPr lang="en-GB" sz="1600" dirty="0">
              <a:latin typeface="Comic Sans MS" panose="030F0702030302020204" pitchFamily="66" charset="0"/>
            </a:endParaRPr>
          </a:p>
          <a:p>
            <a:r>
              <a:rPr lang="en-GB" sz="1600" b="1" dirty="0">
                <a:latin typeface="Comic Sans MS" panose="030F0702030302020204" pitchFamily="66" charset="0"/>
              </a:rPr>
              <a:t>Wednesday: </a:t>
            </a:r>
            <a:r>
              <a:rPr lang="en-GB" sz="1600" dirty="0">
                <a:latin typeface="Comic Sans MS" panose="030F0702030302020204" pitchFamily="66" charset="0"/>
              </a:rPr>
              <a:t>Olympic Torch Day: Togetherness</a:t>
            </a:r>
          </a:p>
          <a:p>
            <a:pPr marL="0" indent="0">
              <a:buNone/>
            </a:pPr>
            <a:r>
              <a:rPr lang="en-GB" sz="1600" dirty="0">
                <a:latin typeface="Comic Sans MS" panose="030F0702030302020204" pitchFamily="66" charset="0"/>
                <a:hlinkClick r:id="rId4"/>
              </a:rPr>
              <a:t>https://www.loom.com/share/3cf6d8d50772432bb1124024a988da5b</a:t>
            </a:r>
            <a:endParaRPr lang="en-GB" sz="1600" dirty="0">
              <a:latin typeface="Comic Sans MS" panose="030F0702030302020204" pitchFamily="66" charset="0"/>
            </a:endParaRPr>
          </a:p>
          <a:p>
            <a:pPr marL="0" indent="0">
              <a:buNone/>
            </a:pPr>
            <a:endParaRPr lang="en-GB" sz="1600" dirty="0">
              <a:latin typeface="Comic Sans MS" panose="030F0702030302020204" pitchFamily="66" charset="0"/>
            </a:endParaRPr>
          </a:p>
          <a:p>
            <a:r>
              <a:rPr lang="en-GB" sz="1600" b="1" dirty="0">
                <a:latin typeface="Comic Sans MS" panose="030F0702030302020204" pitchFamily="66" charset="0"/>
              </a:rPr>
              <a:t>Thursday: </a:t>
            </a:r>
            <a:r>
              <a:rPr lang="en-GB" sz="1600" dirty="0">
                <a:latin typeface="Comic Sans MS" panose="030F0702030302020204" pitchFamily="66" charset="0"/>
              </a:rPr>
              <a:t>Oak Academy: Kindness with The Duchess of Cambridge</a:t>
            </a:r>
          </a:p>
          <a:p>
            <a:pPr marL="0" indent="0">
              <a:buNone/>
            </a:pPr>
            <a:r>
              <a:rPr lang="en-GB" sz="1600" dirty="0">
                <a:latin typeface="Comic Sans MS" panose="030F0702030302020204" pitchFamily="66" charset="0"/>
                <a:hlinkClick r:id="rId5"/>
              </a:rPr>
              <a:t>https://classroom.thenational.academy/assemblies/kindness</a:t>
            </a:r>
            <a:endParaRPr lang="en-GB" sz="1600" dirty="0">
              <a:latin typeface="Comic Sans MS" panose="030F0702030302020204" pitchFamily="66" charset="0"/>
            </a:endParaRPr>
          </a:p>
          <a:p>
            <a:pPr marL="0" indent="0">
              <a:buNone/>
            </a:pPr>
            <a:r>
              <a:rPr lang="en-GB" sz="1600" dirty="0">
                <a:latin typeface="Comic Sans MS" panose="030F0702030302020204" pitchFamily="66" charset="0"/>
              </a:rPr>
              <a:t>Perhaps you could get involved with the local Festival of Kindness?</a:t>
            </a:r>
          </a:p>
          <a:p>
            <a:pPr marL="0" indent="0">
              <a:buNone/>
            </a:pPr>
            <a:endParaRPr lang="en-GB" sz="1600" dirty="0">
              <a:latin typeface="Comic Sans MS" panose="030F0702030302020204" pitchFamily="66" charset="0"/>
            </a:endParaRPr>
          </a:p>
          <a:p>
            <a:r>
              <a:rPr lang="en-GB" sz="1600" b="1" dirty="0">
                <a:latin typeface="Comic Sans MS" panose="030F0702030302020204" pitchFamily="66" charset="0"/>
              </a:rPr>
              <a:t>Friday: </a:t>
            </a:r>
            <a:r>
              <a:rPr lang="en-GB" sz="1600" dirty="0">
                <a:latin typeface="Comic Sans MS" panose="030F0702030302020204" pitchFamily="66" charset="0"/>
              </a:rPr>
              <a:t>Mental Health Week Summary:- ‘Live’ Lesson</a:t>
            </a:r>
          </a:p>
          <a:p>
            <a:pPr marL="0" indent="0">
              <a:buNone/>
            </a:pPr>
            <a:endParaRPr lang="en-GB" sz="1600" dirty="0">
              <a:latin typeface="Comic Sans MS" panose="030F0702030302020204" pitchFamily="66" charset="0"/>
            </a:endParaRPr>
          </a:p>
        </p:txBody>
      </p:sp>
      <p:pic>
        <p:nvPicPr>
          <p:cNvPr id="4" name="Picture 3">
            <a:extLst>
              <a:ext uri="{FF2B5EF4-FFF2-40B4-BE49-F238E27FC236}">
                <a16:creationId xmlns:a16="http://schemas.microsoft.com/office/drawing/2014/main" id="{705082AB-728F-401E-9C20-C322CEFAE6E4}"/>
              </a:ext>
            </a:extLst>
          </p:cNvPr>
          <p:cNvPicPr>
            <a:picLocks noChangeAspect="1"/>
          </p:cNvPicPr>
          <p:nvPr/>
        </p:nvPicPr>
        <p:blipFill rotWithShape="1">
          <a:blip r:embed="rId6"/>
          <a:srcRect l="35651" t="21436" r="35979" b="7806"/>
          <a:stretch/>
        </p:blipFill>
        <p:spPr>
          <a:xfrm>
            <a:off x="8454888" y="2048521"/>
            <a:ext cx="3273288" cy="4590129"/>
          </a:xfrm>
          <a:prstGeom prst="rect">
            <a:avLst/>
          </a:prstGeom>
        </p:spPr>
      </p:pic>
      <p:cxnSp>
        <p:nvCxnSpPr>
          <p:cNvPr id="6" name="Straight Arrow Connector 5">
            <a:extLst>
              <a:ext uri="{FF2B5EF4-FFF2-40B4-BE49-F238E27FC236}">
                <a16:creationId xmlns:a16="http://schemas.microsoft.com/office/drawing/2014/main" id="{9E9553A2-138F-4FB4-B022-90488F2CF080}"/>
              </a:ext>
            </a:extLst>
          </p:cNvPr>
          <p:cNvCxnSpPr>
            <a:cxnSpLocks/>
            <a:endCxn id="4" idx="1"/>
          </p:cNvCxnSpPr>
          <p:nvPr/>
        </p:nvCxnSpPr>
        <p:spPr>
          <a:xfrm flipV="1">
            <a:off x="7275443" y="4343586"/>
            <a:ext cx="1179445" cy="625982"/>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76260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TotalTime>
  <Words>386</Words>
  <Application>Microsoft Office PowerPoint</Application>
  <PresentationFormat>Widescreen</PresentationFormat>
  <Paragraphs>22</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Calibri Light</vt:lpstr>
      <vt:lpstr>Comic Sans MS</vt:lpstr>
      <vt:lpstr>Times New Roman</vt:lpstr>
      <vt:lpstr>Office Theme</vt:lpstr>
      <vt:lpstr>PowerPoint Presentation</vt:lpstr>
      <vt:lpstr>PowerPoint Presentation</vt:lpstr>
      <vt:lpstr>Well-being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Jarvis</dc:creator>
  <cp:lastModifiedBy>Katherine Barton</cp:lastModifiedBy>
  <cp:revision>66</cp:revision>
  <dcterms:created xsi:type="dcterms:W3CDTF">2020-10-09T09:50:19Z</dcterms:created>
  <dcterms:modified xsi:type="dcterms:W3CDTF">2021-01-28T17:20:08Z</dcterms:modified>
</cp:coreProperties>
</file>