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8" r:id="rId4"/>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itchFamily="2" charset="77"/>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27"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3C90"/>
    <a:srgbClr val="00649C"/>
    <a:srgbClr val="F08215"/>
    <a:srgbClr val="70BE85"/>
    <a:srgbClr val="009640"/>
    <a:srgbClr val="A873B0"/>
    <a:srgbClr val="00A8E7"/>
    <a:srgbClr val="E8C500"/>
    <a:srgbClr val="E5C800"/>
    <a:srgbClr val="F9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showGuides="1">
      <p:cViewPr varScale="1">
        <p:scale>
          <a:sx n="115" d="100"/>
          <a:sy n="115" d="100"/>
        </p:scale>
        <p:origin x="1600" y="192"/>
      </p:cViewPr>
      <p:guideLst>
        <p:guide orient="horz" pos="2115"/>
        <p:guide pos="2880"/>
        <p:guide pos="340"/>
        <p:guide orient="horz" pos="3974"/>
        <p:guide pos="5420"/>
        <p:guide orient="horz" pos="346"/>
        <p:guide pos="476"/>
        <p:guide orient="horz" pos="527"/>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world-religion-day"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events-and-festivals-key-stage-2-year-3-4-5-6/ks2-topics-organised-events-and-awareness-days-weeks/ks2-topics-organised-events-and-awareness-days-weeks-world-religion-day"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extLst>
              <a:ext uri="{FF2B5EF4-FFF2-40B4-BE49-F238E27FC236}">
                <a16:creationId xmlns:a16="http://schemas.microsoft.com/office/drawing/2014/main" id="{AED1F022-9AE2-4E20-BF88-D4160C88D504}"/>
              </a:ext>
            </a:extLst>
          </p:cNvPr>
          <p:cNvSpPr/>
          <p:nvPr userDrawn="1"/>
        </p:nvSpPr>
        <p:spPr>
          <a:xfrm>
            <a:off x="92132" y="6006524"/>
            <a:ext cx="1136303" cy="851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92132" y="6006524"/>
            <a:ext cx="1136303" cy="851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7" y="1654811"/>
            <a:ext cx="3332460"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Jewish people</a:t>
            </a:r>
          </a:p>
          <a:p>
            <a:pPr>
              <a:lnSpc>
                <a:spcPct val="150000"/>
              </a:lnSpc>
            </a:pPr>
            <a:r>
              <a:rPr lang="en-GB" b="1" dirty="0">
                <a:solidFill>
                  <a:schemeClr val="tx1"/>
                </a:solidFill>
              </a:rPr>
              <a:t>Place of worship: </a:t>
            </a:r>
            <a:r>
              <a:rPr lang="en-GB" dirty="0">
                <a:solidFill>
                  <a:schemeClr val="tx1"/>
                </a:solidFill>
              </a:rPr>
              <a:t>synagogue</a:t>
            </a:r>
          </a:p>
          <a:p>
            <a:pPr>
              <a:lnSpc>
                <a:spcPct val="150000"/>
              </a:lnSpc>
            </a:pPr>
            <a:r>
              <a:rPr lang="en-GB" sz="1800" b="1" dirty="0">
                <a:solidFill>
                  <a:schemeClr val="tx1"/>
                </a:solidFill>
              </a:rPr>
              <a:t>Holy book: </a:t>
            </a:r>
            <a:r>
              <a:rPr lang="en-GB" dirty="0">
                <a:solidFill>
                  <a:schemeClr val="tx1"/>
                </a:solidFill>
              </a:rPr>
              <a:t>Torah</a:t>
            </a:r>
          </a:p>
        </p:txBody>
      </p:sp>
      <p:sp>
        <p:nvSpPr>
          <p:cNvPr id="14" name="TextBox 13">
            <a:extLst>
              <a:ext uri="{FF2B5EF4-FFF2-40B4-BE49-F238E27FC236}">
                <a16:creationId xmlns:a16="http://schemas.microsoft.com/office/drawing/2014/main" id="{5ECAE8D8-61B1-4FE5-9E93-CA4F2AD3B9A2}"/>
              </a:ext>
            </a:extLst>
          </p:cNvPr>
          <p:cNvSpPr txBox="1"/>
          <p:nvPr/>
        </p:nvSpPr>
        <p:spPr>
          <a:xfrm>
            <a:off x="4138680" y="1618335"/>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00A8E7"/>
          </a:solidFill>
        </p:spPr>
        <p:txBody>
          <a:bodyPr lIns="252000"/>
          <a:lstStyle/>
          <a:p>
            <a:r>
              <a:rPr lang="en-GB" dirty="0">
                <a:solidFill>
                  <a:schemeClr val="bg1"/>
                </a:solidFill>
              </a:rPr>
              <a:t>Judaism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a:blip r:embed="rId2" cstate="print">
            <a:extLst>
              <a:ext uri="{28A0092B-C50C-407E-A947-70E740481C1C}">
                <a14:useLocalDpi xmlns:a14="http://schemas.microsoft.com/office/drawing/2010/main" val="0"/>
              </a:ext>
            </a:extLst>
          </a:blip>
          <a:srcRect l="2086" r="2086"/>
          <a:stretch/>
        </p:blipFill>
        <p:spPr>
          <a:xfrm>
            <a:off x="767693" y="3145192"/>
            <a:ext cx="4238416" cy="2939413"/>
          </a:xfrm>
          <a:prstGeom prst="rect">
            <a:avLst/>
          </a:prstGeom>
          <a:ln w="28575">
            <a:solidFill>
              <a:srgbClr val="00A8E7"/>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13410" y="793714"/>
            <a:ext cx="1474940" cy="1697510"/>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4239491" y="2695152"/>
            <a:ext cx="4161635" cy="772107"/>
          </a:xfrm>
          <a:prstGeom prst="rect">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Special agreement (or covenant) with God to uphold His laws;</a:t>
            </a:r>
          </a:p>
        </p:txBody>
      </p:sp>
      <p:sp>
        <p:nvSpPr>
          <p:cNvPr id="18" name="Rectangle 17">
            <a:extLst>
              <a:ext uri="{FF2B5EF4-FFF2-40B4-BE49-F238E27FC236}">
                <a16:creationId xmlns:a16="http://schemas.microsoft.com/office/drawing/2014/main" id="{6D3846E0-5A5B-4B07-A2AF-A188924729B3}"/>
              </a:ext>
            </a:extLst>
          </p:cNvPr>
          <p:cNvSpPr/>
          <p:nvPr/>
        </p:nvSpPr>
        <p:spPr>
          <a:xfrm>
            <a:off x="4239491" y="2044067"/>
            <a:ext cx="2587545" cy="495108"/>
          </a:xfrm>
          <a:prstGeom prst="rect">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There is only one God;</a:t>
            </a:r>
          </a:p>
        </p:txBody>
      </p:sp>
      <p:sp>
        <p:nvSpPr>
          <p:cNvPr id="19" name="Rectangle 18">
            <a:extLst>
              <a:ext uri="{FF2B5EF4-FFF2-40B4-BE49-F238E27FC236}">
                <a16:creationId xmlns:a16="http://schemas.microsoft.com/office/drawing/2014/main" id="{481A0D56-7750-4835-AE43-921D07DC3F4E}"/>
              </a:ext>
            </a:extLst>
          </p:cNvPr>
          <p:cNvSpPr/>
          <p:nvPr/>
        </p:nvSpPr>
        <p:spPr>
          <a:xfrm>
            <a:off x="4240600" y="3602484"/>
            <a:ext cx="4147750" cy="1049106"/>
          </a:xfrm>
          <a:prstGeom prst="rect">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Faith of action - Jews are judged by how they live, rather than what they believe;</a:t>
            </a:r>
          </a:p>
        </p:txBody>
      </p:sp>
      <p:sp>
        <p:nvSpPr>
          <p:cNvPr id="20" name="Rectangle 19">
            <a:extLst>
              <a:ext uri="{FF2B5EF4-FFF2-40B4-BE49-F238E27FC236}">
                <a16:creationId xmlns:a16="http://schemas.microsoft.com/office/drawing/2014/main" id="{9FE9DB26-665C-45EA-85D8-A690AAF32C7C}"/>
              </a:ext>
            </a:extLst>
          </p:cNvPr>
          <p:cNvSpPr/>
          <p:nvPr/>
        </p:nvSpPr>
        <p:spPr>
          <a:xfrm>
            <a:off x="4239491" y="4773327"/>
            <a:ext cx="4134661" cy="1326105"/>
          </a:xfrm>
          <a:prstGeom prst="rect">
            <a:avLst/>
          </a:prstGeom>
          <a:solidFill>
            <a:schemeClr val="bg1"/>
          </a:solidFill>
          <a:ln w="28575">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Shabbat (the seventh day of creation is the most important day of the week – Jewish people stop working and make time for God and family. </a:t>
            </a:r>
          </a:p>
        </p:txBody>
      </p:sp>
    </p:spTree>
    <p:extLst>
      <p:ext uri="{BB962C8B-B14F-4D97-AF65-F5344CB8AC3E}">
        <p14:creationId xmlns:p14="http://schemas.microsoft.com/office/powerpoint/2010/main" val="9322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7" y="1654811"/>
            <a:ext cx="3332460"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Hindus</a:t>
            </a:r>
          </a:p>
          <a:p>
            <a:pPr>
              <a:lnSpc>
                <a:spcPct val="150000"/>
              </a:lnSpc>
            </a:pPr>
            <a:r>
              <a:rPr lang="en-GB" b="1" dirty="0">
                <a:solidFill>
                  <a:schemeClr val="tx1"/>
                </a:solidFill>
              </a:rPr>
              <a:t>Place of worship: </a:t>
            </a:r>
            <a:r>
              <a:rPr lang="en-GB" dirty="0">
                <a:solidFill>
                  <a:schemeClr val="tx1"/>
                </a:solidFill>
              </a:rPr>
              <a:t>mandir</a:t>
            </a:r>
          </a:p>
          <a:p>
            <a:pPr>
              <a:lnSpc>
                <a:spcPct val="150000"/>
              </a:lnSpc>
            </a:pPr>
            <a:r>
              <a:rPr lang="en-GB" sz="1800" b="1" dirty="0">
                <a:solidFill>
                  <a:schemeClr val="tx1"/>
                </a:solidFill>
              </a:rPr>
              <a:t>Holy book: </a:t>
            </a:r>
            <a:r>
              <a:rPr lang="en-GB" dirty="0">
                <a:solidFill>
                  <a:schemeClr val="tx1"/>
                </a:solidFill>
              </a:rPr>
              <a:t>Vedas</a:t>
            </a:r>
          </a:p>
        </p:txBody>
      </p:sp>
      <p:sp>
        <p:nvSpPr>
          <p:cNvPr id="14" name="TextBox 13">
            <a:extLst>
              <a:ext uri="{FF2B5EF4-FFF2-40B4-BE49-F238E27FC236}">
                <a16:creationId xmlns:a16="http://schemas.microsoft.com/office/drawing/2014/main" id="{5ECAE8D8-61B1-4FE5-9E93-CA4F2AD3B9A2}"/>
              </a:ext>
            </a:extLst>
          </p:cNvPr>
          <p:cNvSpPr txBox="1"/>
          <p:nvPr/>
        </p:nvSpPr>
        <p:spPr>
          <a:xfrm>
            <a:off x="3470719" y="1616941"/>
            <a:ext cx="197955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A873B0"/>
          </a:solidFill>
        </p:spPr>
        <p:txBody>
          <a:bodyPr lIns="252000"/>
          <a:lstStyle/>
          <a:p>
            <a:r>
              <a:rPr lang="en-GB" dirty="0">
                <a:solidFill>
                  <a:schemeClr val="bg1"/>
                </a:solidFill>
              </a:rPr>
              <a:t>Hinduism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803" t="15179" r="7905" b="4351"/>
          <a:stretch/>
        </p:blipFill>
        <p:spPr>
          <a:xfrm>
            <a:off x="767057" y="3211048"/>
            <a:ext cx="4073237" cy="2902243"/>
          </a:xfrm>
          <a:prstGeom prst="rect">
            <a:avLst/>
          </a:prstGeom>
          <a:ln w="28575">
            <a:solidFill>
              <a:srgbClr val="A873B0"/>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48726" y="771145"/>
            <a:ext cx="1216621" cy="1224184"/>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5685325" y="2567151"/>
            <a:ext cx="2703025"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Trimurti - the three aspects of the universal supreme God, known as Vishnu, Brahma and Shiva;</a:t>
            </a:r>
          </a:p>
        </p:txBody>
      </p:sp>
      <p:sp>
        <p:nvSpPr>
          <p:cNvPr id="18" name="Rectangle 17">
            <a:extLst>
              <a:ext uri="{FF2B5EF4-FFF2-40B4-BE49-F238E27FC236}">
                <a16:creationId xmlns:a16="http://schemas.microsoft.com/office/drawing/2014/main" id="{6D3846E0-5A5B-4B07-A2AF-A188924729B3}"/>
              </a:ext>
            </a:extLst>
          </p:cNvPr>
          <p:cNvSpPr/>
          <p:nvPr/>
        </p:nvSpPr>
        <p:spPr>
          <a:xfrm>
            <a:off x="3470719" y="2046825"/>
            <a:ext cx="4917631" cy="464331"/>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Hindus believe in a universal soul called Brahman;</a:t>
            </a:r>
          </a:p>
        </p:txBody>
      </p:sp>
      <p:sp>
        <p:nvSpPr>
          <p:cNvPr id="19" name="Rectangle 18">
            <a:extLst>
              <a:ext uri="{FF2B5EF4-FFF2-40B4-BE49-F238E27FC236}">
                <a16:creationId xmlns:a16="http://schemas.microsoft.com/office/drawing/2014/main" id="{481A0D56-7750-4835-AE43-921D07DC3F4E}"/>
              </a:ext>
            </a:extLst>
          </p:cNvPr>
          <p:cNvSpPr/>
          <p:nvPr/>
        </p:nvSpPr>
        <p:spPr>
          <a:xfrm>
            <a:off x="5673918" y="3836363"/>
            <a:ext cx="2703025"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err="1">
                <a:solidFill>
                  <a:schemeClr val="tx1"/>
                </a:solidFill>
              </a:rPr>
              <a:t>Tridevi</a:t>
            </a:r>
            <a:r>
              <a:rPr lang="en-GB" sz="1600" dirty="0">
                <a:solidFill>
                  <a:schemeClr val="tx1"/>
                </a:solidFill>
              </a:rPr>
              <a:t> - goddesses who are equally as important as the Trimurti – </a:t>
            </a:r>
            <a:r>
              <a:rPr lang="en-GB" sz="1600" dirty="0" err="1">
                <a:solidFill>
                  <a:schemeClr val="tx1"/>
                </a:solidFill>
              </a:rPr>
              <a:t>Saraswati</a:t>
            </a:r>
            <a:r>
              <a:rPr lang="en-GB" sz="1600" dirty="0">
                <a:solidFill>
                  <a:schemeClr val="tx1"/>
                </a:solidFill>
              </a:rPr>
              <a:t>, Lakshmi and Parvati;</a:t>
            </a:r>
          </a:p>
        </p:txBody>
      </p:sp>
      <p:sp>
        <p:nvSpPr>
          <p:cNvPr id="20" name="Rectangle 19">
            <a:extLst>
              <a:ext uri="{FF2B5EF4-FFF2-40B4-BE49-F238E27FC236}">
                <a16:creationId xmlns:a16="http://schemas.microsoft.com/office/drawing/2014/main" id="{9FE9DB26-665C-45EA-85D8-A690AAF32C7C}"/>
              </a:ext>
            </a:extLst>
          </p:cNvPr>
          <p:cNvSpPr/>
          <p:nvPr/>
        </p:nvSpPr>
        <p:spPr>
          <a:xfrm>
            <a:off x="3470720" y="3858719"/>
            <a:ext cx="2087743"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Truth is eternal - pursue knowledge and understanding of the truth;</a:t>
            </a:r>
          </a:p>
        </p:txBody>
      </p:sp>
      <p:sp>
        <p:nvSpPr>
          <p:cNvPr id="15" name="Rectangle 14">
            <a:extLst>
              <a:ext uri="{FF2B5EF4-FFF2-40B4-BE49-F238E27FC236}">
                <a16:creationId xmlns:a16="http://schemas.microsoft.com/office/drawing/2014/main" id="{04A2482E-9A4B-4063-9B9F-F0DDF6893724}"/>
              </a:ext>
            </a:extLst>
          </p:cNvPr>
          <p:cNvSpPr/>
          <p:nvPr/>
        </p:nvSpPr>
        <p:spPr>
          <a:xfrm>
            <a:off x="3470719" y="2574717"/>
            <a:ext cx="2087743"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Reincarnation - Hindus believe that this is governed by Karma;</a:t>
            </a:r>
          </a:p>
        </p:txBody>
      </p:sp>
      <p:sp>
        <p:nvSpPr>
          <p:cNvPr id="21" name="Rectangle 20">
            <a:extLst>
              <a:ext uri="{FF2B5EF4-FFF2-40B4-BE49-F238E27FC236}">
                <a16:creationId xmlns:a16="http://schemas.microsoft.com/office/drawing/2014/main" id="{8D1BA368-EFCE-4911-9EE9-C43BE2FC924A}"/>
              </a:ext>
            </a:extLst>
          </p:cNvPr>
          <p:cNvSpPr/>
          <p:nvPr/>
        </p:nvSpPr>
        <p:spPr>
          <a:xfrm>
            <a:off x="3470719" y="5128728"/>
            <a:ext cx="2087743"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Dharma - Hindus believe it is necessary to always do the right thing;</a:t>
            </a:r>
          </a:p>
        </p:txBody>
      </p:sp>
      <p:sp>
        <p:nvSpPr>
          <p:cNvPr id="22" name="Rectangle 21">
            <a:extLst>
              <a:ext uri="{FF2B5EF4-FFF2-40B4-BE49-F238E27FC236}">
                <a16:creationId xmlns:a16="http://schemas.microsoft.com/office/drawing/2014/main" id="{65B31CED-6858-4E3D-B050-0D36A32A1C15}"/>
              </a:ext>
            </a:extLst>
          </p:cNvPr>
          <p:cNvSpPr/>
          <p:nvPr/>
        </p:nvSpPr>
        <p:spPr>
          <a:xfrm>
            <a:off x="5673282" y="5110133"/>
            <a:ext cx="2703025" cy="1202994"/>
          </a:xfrm>
          <a:prstGeom prst="rect">
            <a:avLst/>
          </a:prstGeom>
          <a:solidFill>
            <a:schemeClr val="bg1"/>
          </a:solidFill>
          <a:ln w="28575">
            <a:solidFill>
              <a:srgbClr val="A873B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Moksha - the ultimate goal for all Hindus meaning liberation from the cycle of birth and rebirth.</a:t>
            </a:r>
          </a:p>
        </p:txBody>
      </p:sp>
    </p:spTree>
    <p:extLst>
      <p:ext uri="{BB962C8B-B14F-4D97-AF65-F5344CB8AC3E}">
        <p14:creationId xmlns:p14="http://schemas.microsoft.com/office/powerpoint/2010/main" val="215887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P spid="15"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6" y="1654811"/>
            <a:ext cx="3829679"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Buddhists</a:t>
            </a:r>
          </a:p>
          <a:p>
            <a:pPr>
              <a:lnSpc>
                <a:spcPct val="150000"/>
              </a:lnSpc>
            </a:pPr>
            <a:r>
              <a:rPr lang="en-GB" b="1" dirty="0">
                <a:solidFill>
                  <a:schemeClr val="tx1"/>
                </a:solidFill>
              </a:rPr>
              <a:t>Place of worship: </a:t>
            </a:r>
            <a:r>
              <a:rPr lang="en-GB" dirty="0">
                <a:solidFill>
                  <a:schemeClr val="tx1"/>
                </a:solidFill>
              </a:rPr>
              <a:t>Buddhist temple</a:t>
            </a:r>
          </a:p>
          <a:p>
            <a:pPr>
              <a:lnSpc>
                <a:spcPct val="150000"/>
              </a:lnSpc>
            </a:pPr>
            <a:r>
              <a:rPr lang="en-GB" sz="1800" b="1" dirty="0">
                <a:solidFill>
                  <a:schemeClr val="tx1"/>
                </a:solidFill>
              </a:rPr>
              <a:t>Holy book: </a:t>
            </a:r>
            <a:r>
              <a:rPr lang="en-GB" dirty="0">
                <a:solidFill>
                  <a:schemeClr val="tx1"/>
                </a:solidFill>
              </a:rPr>
              <a:t>Tripitaka</a:t>
            </a:r>
          </a:p>
        </p:txBody>
      </p:sp>
      <p:sp>
        <p:nvSpPr>
          <p:cNvPr id="14" name="TextBox 13">
            <a:extLst>
              <a:ext uri="{FF2B5EF4-FFF2-40B4-BE49-F238E27FC236}">
                <a16:creationId xmlns:a16="http://schemas.microsoft.com/office/drawing/2014/main" id="{5ECAE8D8-61B1-4FE5-9E93-CA4F2AD3B9A2}"/>
              </a:ext>
            </a:extLst>
          </p:cNvPr>
          <p:cNvSpPr txBox="1"/>
          <p:nvPr/>
        </p:nvSpPr>
        <p:spPr>
          <a:xfrm>
            <a:off x="4557203" y="1774506"/>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70BE85"/>
          </a:solidFill>
        </p:spPr>
        <p:txBody>
          <a:bodyPr lIns="252000"/>
          <a:lstStyle/>
          <a:p>
            <a:r>
              <a:rPr lang="en-GB" dirty="0">
                <a:solidFill>
                  <a:schemeClr val="bg1"/>
                </a:solidFill>
              </a:rPr>
              <a:t>Buddhism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a:blip r:embed="rId2" cstate="print">
            <a:extLst>
              <a:ext uri="{28A0092B-C50C-407E-A947-70E740481C1C}">
                <a14:useLocalDpi xmlns:a14="http://schemas.microsoft.com/office/drawing/2010/main" val="0"/>
              </a:ext>
            </a:extLst>
          </a:blip>
          <a:srcRect l="2161" r="2161"/>
          <a:stretch/>
        </p:blipFill>
        <p:spPr>
          <a:xfrm>
            <a:off x="767693" y="3145192"/>
            <a:ext cx="4238416" cy="2939413"/>
          </a:xfrm>
          <a:prstGeom prst="rect">
            <a:avLst/>
          </a:prstGeom>
          <a:ln w="28575">
            <a:solidFill>
              <a:srgbClr val="70BE85"/>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83849" y="773395"/>
            <a:ext cx="1466343" cy="1467215"/>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4572001" y="2804945"/>
            <a:ext cx="3829126" cy="1326105"/>
          </a:xfrm>
          <a:prstGeom prst="rect">
            <a:avLst/>
          </a:prstGeom>
          <a:solidFill>
            <a:schemeClr val="bg1"/>
          </a:solidFill>
          <a:ln w="28575">
            <a:solidFill>
              <a:srgbClr val="70BE8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Three Jewels – the Buddha, the dharma (teachings of Buddha) and the sangha (community and practitioners);</a:t>
            </a:r>
          </a:p>
        </p:txBody>
      </p:sp>
      <p:sp>
        <p:nvSpPr>
          <p:cNvPr id="18" name="Rectangle 17">
            <a:extLst>
              <a:ext uri="{FF2B5EF4-FFF2-40B4-BE49-F238E27FC236}">
                <a16:creationId xmlns:a16="http://schemas.microsoft.com/office/drawing/2014/main" id="{6D3846E0-5A5B-4B07-A2AF-A188924729B3}"/>
              </a:ext>
            </a:extLst>
          </p:cNvPr>
          <p:cNvSpPr/>
          <p:nvPr/>
        </p:nvSpPr>
        <p:spPr>
          <a:xfrm>
            <a:off x="4572000" y="2240610"/>
            <a:ext cx="3816350" cy="495108"/>
          </a:xfrm>
          <a:prstGeom prst="rect">
            <a:avLst/>
          </a:prstGeom>
          <a:solidFill>
            <a:schemeClr val="bg1"/>
          </a:solidFill>
          <a:ln w="28575">
            <a:solidFill>
              <a:srgbClr val="70BE8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Buddha was human, not a god;</a:t>
            </a:r>
          </a:p>
        </p:txBody>
      </p:sp>
      <p:sp>
        <p:nvSpPr>
          <p:cNvPr id="20" name="Rectangle 19">
            <a:extLst>
              <a:ext uri="{FF2B5EF4-FFF2-40B4-BE49-F238E27FC236}">
                <a16:creationId xmlns:a16="http://schemas.microsoft.com/office/drawing/2014/main" id="{9FE9DB26-665C-45EA-85D8-A690AAF32C7C}"/>
              </a:ext>
            </a:extLst>
          </p:cNvPr>
          <p:cNvSpPr/>
          <p:nvPr/>
        </p:nvSpPr>
        <p:spPr>
          <a:xfrm>
            <a:off x="4596820" y="4217028"/>
            <a:ext cx="3804307" cy="1880103"/>
          </a:xfrm>
          <a:prstGeom prst="rect">
            <a:avLst/>
          </a:prstGeom>
          <a:solidFill>
            <a:schemeClr val="bg1"/>
          </a:solidFill>
          <a:ln w="28575">
            <a:solidFill>
              <a:srgbClr val="70BE8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Four Noble Truths – the truth of suffering (Dukkha), the truth of the origin of suffering (</a:t>
            </a:r>
            <a:r>
              <a:rPr lang="en-GB" dirty="0" err="1">
                <a:solidFill>
                  <a:schemeClr val="tx1"/>
                </a:solidFill>
              </a:rPr>
              <a:t>Samudaya</a:t>
            </a:r>
            <a:r>
              <a:rPr lang="en-GB" dirty="0">
                <a:solidFill>
                  <a:schemeClr val="tx1"/>
                </a:solidFill>
              </a:rPr>
              <a:t>), the truth of the end of suffering (</a:t>
            </a:r>
            <a:r>
              <a:rPr lang="en-GB" dirty="0" err="1">
                <a:solidFill>
                  <a:schemeClr val="tx1"/>
                </a:solidFill>
              </a:rPr>
              <a:t>Nirodha</a:t>
            </a:r>
            <a:r>
              <a:rPr lang="en-GB" dirty="0">
                <a:solidFill>
                  <a:schemeClr val="tx1"/>
                </a:solidFill>
              </a:rPr>
              <a:t>) and the path to the end of suffering (</a:t>
            </a:r>
            <a:r>
              <a:rPr lang="en-GB" dirty="0" err="1">
                <a:solidFill>
                  <a:schemeClr val="tx1"/>
                </a:solidFill>
              </a:rPr>
              <a:t>Magga</a:t>
            </a:r>
            <a:r>
              <a:rPr lang="en-GB" dirty="0">
                <a:solidFill>
                  <a:schemeClr val="tx1"/>
                </a:solidFill>
              </a:rPr>
              <a:t>).</a:t>
            </a:r>
          </a:p>
        </p:txBody>
      </p:sp>
    </p:spTree>
    <p:extLst>
      <p:ext uri="{BB962C8B-B14F-4D97-AF65-F5344CB8AC3E}">
        <p14:creationId xmlns:p14="http://schemas.microsoft.com/office/powerpoint/2010/main" val="234266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6" y="1654811"/>
            <a:ext cx="3829679"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Sikhs</a:t>
            </a:r>
          </a:p>
          <a:p>
            <a:pPr>
              <a:lnSpc>
                <a:spcPct val="150000"/>
              </a:lnSpc>
            </a:pPr>
            <a:r>
              <a:rPr lang="en-GB" b="1" dirty="0">
                <a:solidFill>
                  <a:schemeClr val="tx1"/>
                </a:solidFill>
              </a:rPr>
              <a:t>Place of worship: </a:t>
            </a:r>
            <a:r>
              <a:rPr lang="en-GB" dirty="0">
                <a:solidFill>
                  <a:schemeClr val="tx1"/>
                </a:solidFill>
              </a:rPr>
              <a:t>gurdwara</a:t>
            </a:r>
          </a:p>
          <a:p>
            <a:pPr>
              <a:lnSpc>
                <a:spcPct val="150000"/>
              </a:lnSpc>
            </a:pPr>
            <a:r>
              <a:rPr lang="en-GB" sz="1800" b="1" dirty="0">
                <a:solidFill>
                  <a:schemeClr val="tx1"/>
                </a:solidFill>
              </a:rPr>
              <a:t>Holy book: </a:t>
            </a:r>
            <a:r>
              <a:rPr lang="en-GB" dirty="0">
                <a:solidFill>
                  <a:schemeClr val="tx1"/>
                </a:solidFill>
              </a:rPr>
              <a:t>Guru </a:t>
            </a:r>
            <a:r>
              <a:rPr lang="en-GB" dirty="0" err="1">
                <a:solidFill>
                  <a:schemeClr val="tx1"/>
                </a:solidFill>
              </a:rPr>
              <a:t>Granth</a:t>
            </a:r>
            <a:r>
              <a:rPr lang="en-GB" dirty="0">
                <a:solidFill>
                  <a:schemeClr val="tx1"/>
                </a:solidFill>
              </a:rPr>
              <a:t> Sahib</a:t>
            </a:r>
          </a:p>
        </p:txBody>
      </p:sp>
      <p:sp>
        <p:nvSpPr>
          <p:cNvPr id="14" name="TextBox 13">
            <a:extLst>
              <a:ext uri="{FF2B5EF4-FFF2-40B4-BE49-F238E27FC236}">
                <a16:creationId xmlns:a16="http://schemas.microsoft.com/office/drawing/2014/main" id="{5ECAE8D8-61B1-4FE5-9E93-CA4F2AD3B9A2}"/>
              </a:ext>
            </a:extLst>
          </p:cNvPr>
          <p:cNvSpPr txBox="1"/>
          <p:nvPr/>
        </p:nvSpPr>
        <p:spPr>
          <a:xfrm>
            <a:off x="4557203" y="1701151"/>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F08215"/>
          </a:solidFill>
        </p:spPr>
        <p:txBody>
          <a:bodyPr lIns="252000"/>
          <a:lstStyle/>
          <a:p>
            <a:r>
              <a:rPr lang="en-GB" dirty="0">
                <a:solidFill>
                  <a:schemeClr val="bg1"/>
                </a:solidFill>
              </a:rPr>
              <a:t>Sikhism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04" t="12694" r="13390" b="27233"/>
          <a:stretch/>
        </p:blipFill>
        <p:spPr>
          <a:xfrm>
            <a:off x="767693" y="3119252"/>
            <a:ext cx="4350328" cy="2956049"/>
          </a:xfrm>
          <a:prstGeom prst="rect">
            <a:avLst/>
          </a:prstGeom>
          <a:ln w="28575">
            <a:solidFill>
              <a:srgbClr val="F08215"/>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3959" y="696929"/>
            <a:ext cx="1168378" cy="1467215"/>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4572001" y="3102533"/>
            <a:ext cx="3816349" cy="710552"/>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Everyone is equal and should be treated the same;</a:t>
            </a:r>
          </a:p>
        </p:txBody>
      </p:sp>
      <p:sp>
        <p:nvSpPr>
          <p:cNvPr id="18" name="Rectangle 17">
            <a:extLst>
              <a:ext uri="{FF2B5EF4-FFF2-40B4-BE49-F238E27FC236}">
                <a16:creationId xmlns:a16="http://schemas.microsoft.com/office/drawing/2014/main" id="{6D3846E0-5A5B-4B07-A2AF-A188924729B3}"/>
              </a:ext>
            </a:extLst>
          </p:cNvPr>
          <p:cNvSpPr/>
          <p:nvPr/>
        </p:nvSpPr>
        <p:spPr>
          <a:xfrm>
            <a:off x="4584777" y="2278343"/>
            <a:ext cx="3816350" cy="710552"/>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There is only one God and all humans are children of God;</a:t>
            </a:r>
          </a:p>
        </p:txBody>
      </p:sp>
      <p:sp>
        <p:nvSpPr>
          <p:cNvPr id="20" name="Rectangle 19">
            <a:extLst>
              <a:ext uri="{FF2B5EF4-FFF2-40B4-BE49-F238E27FC236}">
                <a16:creationId xmlns:a16="http://schemas.microsoft.com/office/drawing/2014/main" id="{9FE9DB26-665C-45EA-85D8-A690AAF32C7C}"/>
              </a:ext>
            </a:extLst>
          </p:cNvPr>
          <p:cNvSpPr/>
          <p:nvPr/>
        </p:nvSpPr>
        <p:spPr>
          <a:xfrm>
            <a:off x="742873" y="5615622"/>
            <a:ext cx="2748472" cy="464331"/>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Always keep God in mind;</a:t>
            </a:r>
          </a:p>
        </p:txBody>
      </p:sp>
      <p:sp>
        <p:nvSpPr>
          <p:cNvPr id="15" name="Rectangle 14">
            <a:extLst>
              <a:ext uri="{FF2B5EF4-FFF2-40B4-BE49-F238E27FC236}">
                <a16:creationId xmlns:a16="http://schemas.microsoft.com/office/drawing/2014/main" id="{A89028D6-76B5-4ADC-AF76-D820153BDD3B}"/>
              </a:ext>
            </a:extLst>
          </p:cNvPr>
          <p:cNvSpPr/>
          <p:nvPr/>
        </p:nvSpPr>
        <p:spPr>
          <a:xfrm>
            <a:off x="4575460" y="3932980"/>
            <a:ext cx="1980121" cy="464331"/>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Reincarnation;</a:t>
            </a:r>
          </a:p>
        </p:txBody>
      </p:sp>
      <p:sp>
        <p:nvSpPr>
          <p:cNvPr id="19" name="Rectangle 18">
            <a:extLst>
              <a:ext uri="{FF2B5EF4-FFF2-40B4-BE49-F238E27FC236}">
                <a16:creationId xmlns:a16="http://schemas.microsoft.com/office/drawing/2014/main" id="{706F9F3D-355F-427C-B1A0-D638ADCEF977}"/>
              </a:ext>
            </a:extLst>
          </p:cNvPr>
          <p:cNvSpPr/>
          <p:nvPr/>
        </p:nvSpPr>
        <p:spPr>
          <a:xfrm>
            <a:off x="6676226" y="3925084"/>
            <a:ext cx="1716317" cy="464331"/>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Live honestly;</a:t>
            </a:r>
          </a:p>
        </p:txBody>
      </p:sp>
      <p:sp>
        <p:nvSpPr>
          <p:cNvPr id="21" name="Rectangle 20">
            <a:extLst>
              <a:ext uri="{FF2B5EF4-FFF2-40B4-BE49-F238E27FC236}">
                <a16:creationId xmlns:a16="http://schemas.microsoft.com/office/drawing/2014/main" id="{7FC0A2C3-D76A-4507-932C-55B9CD7078AA}"/>
              </a:ext>
            </a:extLst>
          </p:cNvPr>
          <p:cNvSpPr/>
          <p:nvPr/>
        </p:nvSpPr>
        <p:spPr>
          <a:xfrm>
            <a:off x="4597187" y="4526458"/>
            <a:ext cx="3791530" cy="464331"/>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Share with others;</a:t>
            </a:r>
          </a:p>
        </p:txBody>
      </p:sp>
      <p:sp>
        <p:nvSpPr>
          <p:cNvPr id="22" name="Rectangle 21">
            <a:extLst>
              <a:ext uri="{FF2B5EF4-FFF2-40B4-BE49-F238E27FC236}">
                <a16:creationId xmlns:a16="http://schemas.microsoft.com/office/drawing/2014/main" id="{2AB77508-E27C-416F-BCD5-BE575B4E8E1E}"/>
              </a:ext>
            </a:extLst>
          </p:cNvPr>
          <p:cNvSpPr/>
          <p:nvPr/>
        </p:nvSpPr>
        <p:spPr>
          <a:xfrm>
            <a:off x="3753504" y="5127832"/>
            <a:ext cx="4647623" cy="956773"/>
          </a:xfrm>
          <a:prstGeom prst="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solidFill>
                  <a:schemeClr val="tx1"/>
                </a:solidFill>
              </a:rPr>
              <a:t>The Five Ks – Kesh (uncut hair), Kanga (a wooden comb), Kara (a steel bracelet), Kachera (cotton underwear) and Kirpan (steel sword).</a:t>
            </a:r>
          </a:p>
        </p:txBody>
      </p:sp>
    </p:spTree>
    <p:extLst>
      <p:ext uri="{BB962C8B-B14F-4D97-AF65-F5344CB8AC3E}">
        <p14:creationId xmlns:p14="http://schemas.microsoft.com/office/powerpoint/2010/main" val="14001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20" grpId="0" animBg="1"/>
      <p:bldP spid="15" grpId="0" animBg="1"/>
      <p:bldP spid="19"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6" y="1654811"/>
            <a:ext cx="3829679"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Muslims</a:t>
            </a:r>
          </a:p>
          <a:p>
            <a:pPr>
              <a:lnSpc>
                <a:spcPct val="150000"/>
              </a:lnSpc>
            </a:pPr>
            <a:r>
              <a:rPr lang="en-GB" b="1" dirty="0">
                <a:solidFill>
                  <a:schemeClr val="tx1"/>
                </a:solidFill>
              </a:rPr>
              <a:t>Place of worship: </a:t>
            </a:r>
            <a:r>
              <a:rPr lang="en-GB" dirty="0">
                <a:solidFill>
                  <a:schemeClr val="tx1"/>
                </a:solidFill>
              </a:rPr>
              <a:t>mosque</a:t>
            </a:r>
          </a:p>
          <a:p>
            <a:pPr>
              <a:lnSpc>
                <a:spcPct val="150000"/>
              </a:lnSpc>
            </a:pPr>
            <a:r>
              <a:rPr lang="en-GB" sz="1800" b="1" dirty="0">
                <a:solidFill>
                  <a:schemeClr val="tx1"/>
                </a:solidFill>
              </a:rPr>
              <a:t>Holy book: </a:t>
            </a:r>
            <a:r>
              <a:rPr lang="en-GB" dirty="0">
                <a:solidFill>
                  <a:schemeClr val="tx1"/>
                </a:solidFill>
              </a:rPr>
              <a:t>Qur’an</a:t>
            </a:r>
          </a:p>
        </p:txBody>
      </p:sp>
      <p:sp>
        <p:nvSpPr>
          <p:cNvPr id="14" name="TextBox 13">
            <a:extLst>
              <a:ext uri="{FF2B5EF4-FFF2-40B4-BE49-F238E27FC236}">
                <a16:creationId xmlns:a16="http://schemas.microsoft.com/office/drawing/2014/main" id="{5ECAE8D8-61B1-4FE5-9E93-CA4F2AD3B9A2}"/>
              </a:ext>
            </a:extLst>
          </p:cNvPr>
          <p:cNvSpPr txBox="1"/>
          <p:nvPr/>
        </p:nvSpPr>
        <p:spPr>
          <a:xfrm>
            <a:off x="3738571" y="1747153"/>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00649C"/>
          </a:solidFill>
        </p:spPr>
        <p:txBody>
          <a:bodyPr lIns="252000"/>
          <a:lstStyle/>
          <a:p>
            <a:r>
              <a:rPr lang="en-GB" dirty="0">
                <a:solidFill>
                  <a:schemeClr val="bg1"/>
                </a:solidFill>
              </a:rPr>
              <a:t>Islam</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46" r="944"/>
          <a:stretch/>
        </p:blipFill>
        <p:spPr>
          <a:xfrm>
            <a:off x="765672" y="3109352"/>
            <a:ext cx="3843925" cy="2996898"/>
          </a:xfrm>
          <a:prstGeom prst="rect">
            <a:avLst/>
          </a:prstGeom>
          <a:ln w="28575">
            <a:solidFill>
              <a:srgbClr val="00649C"/>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88727" y="847640"/>
            <a:ext cx="1313610" cy="1310704"/>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3814324" y="2840502"/>
            <a:ext cx="1998527"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Prophets (special messengers);</a:t>
            </a:r>
          </a:p>
        </p:txBody>
      </p:sp>
      <p:sp>
        <p:nvSpPr>
          <p:cNvPr id="18" name="Rectangle 17">
            <a:extLst>
              <a:ext uri="{FF2B5EF4-FFF2-40B4-BE49-F238E27FC236}">
                <a16:creationId xmlns:a16="http://schemas.microsoft.com/office/drawing/2014/main" id="{6D3846E0-5A5B-4B07-A2AF-A188924729B3}"/>
              </a:ext>
            </a:extLst>
          </p:cNvPr>
          <p:cNvSpPr/>
          <p:nvPr/>
        </p:nvSpPr>
        <p:spPr>
          <a:xfrm>
            <a:off x="3814324" y="2247518"/>
            <a:ext cx="4586803" cy="495108"/>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Allah is the one and only God;</a:t>
            </a:r>
          </a:p>
        </p:txBody>
      </p:sp>
      <p:sp>
        <p:nvSpPr>
          <p:cNvPr id="20" name="Rectangle 19">
            <a:extLst>
              <a:ext uri="{FF2B5EF4-FFF2-40B4-BE49-F238E27FC236}">
                <a16:creationId xmlns:a16="http://schemas.microsoft.com/office/drawing/2014/main" id="{9FE9DB26-665C-45EA-85D8-A690AAF32C7C}"/>
              </a:ext>
            </a:extLst>
          </p:cNvPr>
          <p:cNvSpPr/>
          <p:nvPr/>
        </p:nvSpPr>
        <p:spPr>
          <a:xfrm>
            <a:off x="3832553" y="4508216"/>
            <a:ext cx="4562867"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Qur’an - God's revealed book containing The Five Pillars of Islam.</a:t>
            </a:r>
          </a:p>
        </p:txBody>
      </p:sp>
      <p:sp>
        <p:nvSpPr>
          <p:cNvPr id="15" name="Rectangle 14">
            <a:extLst>
              <a:ext uri="{FF2B5EF4-FFF2-40B4-BE49-F238E27FC236}">
                <a16:creationId xmlns:a16="http://schemas.microsoft.com/office/drawing/2014/main" id="{A89028D6-76B5-4ADC-AF76-D820153BDD3B}"/>
              </a:ext>
            </a:extLst>
          </p:cNvPr>
          <p:cNvSpPr/>
          <p:nvPr/>
        </p:nvSpPr>
        <p:spPr>
          <a:xfrm>
            <a:off x="5902036" y="2830723"/>
            <a:ext cx="2493385"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Muhammad (PBUH) was the final prophet;</a:t>
            </a:r>
          </a:p>
        </p:txBody>
      </p:sp>
      <p:sp>
        <p:nvSpPr>
          <p:cNvPr id="21" name="Rectangle 20">
            <a:extLst>
              <a:ext uri="{FF2B5EF4-FFF2-40B4-BE49-F238E27FC236}">
                <a16:creationId xmlns:a16="http://schemas.microsoft.com/office/drawing/2014/main" id="{7FC0A2C3-D76A-4507-932C-55B9CD7078AA}"/>
              </a:ext>
            </a:extLst>
          </p:cNvPr>
          <p:cNvSpPr/>
          <p:nvPr/>
        </p:nvSpPr>
        <p:spPr>
          <a:xfrm>
            <a:off x="3832553" y="3674530"/>
            <a:ext cx="4562868"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Day of Judgement - when all people will be judged by their beliefs and deeds;</a:t>
            </a:r>
          </a:p>
        </p:txBody>
      </p:sp>
      <p:sp>
        <p:nvSpPr>
          <p:cNvPr id="22" name="Rectangle 21">
            <a:extLst>
              <a:ext uri="{FF2B5EF4-FFF2-40B4-BE49-F238E27FC236}">
                <a16:creationId xmlns:a16="http://schemas.microsoft.com/office/drawing/2014/main" id="{2AB77508-E27C-416F-BCD5-BE575B4E8E1E}"/>
              </a:ext>
            </a:extLst>
          </p:cNvPr>
          <p:cNvSpPr/>
          <p:nvPr/>
        </p:nvSpPr>
        <p:spPr>
          <a:xfrm>
            <a:off x="3832553" y="5348659"/>
            <a:ext cx="4562867" cy="772107"/>
          </a:xfrm>
          <a:prstGeom prst="rect">
            <a:avLst/>
          </a:prstGeom>
          <a:solidFill>
            <a:schemeClr val="bg1"/>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Predestination - the belief that whatever God wills to happen, happens;</a:t>
            </a:r>
          </a:p>
        </p:txBody>
      </p:sp>
    </p:spTree>
    <p:extLst>
      <p:ext uri="{BB962C8B-B14F-4D97-AF65-F5344CB8AC3E}">
        <p14:creationId xmlns:p14="http://schemas.microsoft.com/office/powerpoint/2010/main" val="27198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20" grpId="0" animBg="1"/>
      <p:bldP spid="15"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31EE5-7721-48FD-86ED-F6D3CD522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502" y="2113474"/>
            <a:ext cx="6566281" cy="3321622"/>
          </a:xfrm>
          <a:prstGeom prst="rect">
            <a:avLst/>
          </a:prstGeom>
        </p:spPr>
      </p:pic>
      <p:pic>
        <p:nvPicPr>
          <p:cNvPr id="6" name="Picture 5">
            <a:extLst>
              <a:ext uri="{FF2B5EF4-FFF2-40B4-BE49-F238E27FC236}">
                <a16:creationId xmlns:a16="http://schemas.microsoft.com/office/drawing/2014/main" id="{1B9291C2-0623-4599-B465-671C60BED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371" y="5307541"/>
            <a:ext cx="1048845" cy="1049470"/>
          </a:xfrm>
          <a:prstGeom prst="rect">
            <a:avLst/>
          </a:prstGeom>
        </p:spPr>
      </p:pic>
      <p:pic>
        <p:nvPicPr>
          <p:cNvPr id="8" name="Picture 7">
            <a:extLst>
              <a:ext uri="{FF2B5EF4-FFF2-40B4-BE49-F238E27FC236}">
                <a16:creationId xmlns:a16="http://schemas.microsoft.com/office/drawing/2014/main" id="{50EEC466-F5BF-4326-8A51-752389EC68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274" y="5238728"/>
            <a:ext cx="727291" cy="1090068"/>
          </a:xfrm>
          <a:prstGeom prst="rect">
            <a:avLst/>
          </a:prstGeom>
        </p:spPr>
      </p:pic>
      <p:pic>
        <p:nvPicPr>
          <p:cNvPr id="11" name="Picture 10">
            <a:extLst>
              <a:ext uri="{FF2B5EF4-FFF2-40B4-BE49-F238E27FC236}">
                <a16:creationId xmlns:a16="http://schemas.microsoft.com/office/drawing/2014/main" id="{52362C6D-7B56-49D5-8098-4AAD03AB5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04" y="4514752"/>
            <a:ext cx="956367" cy="1200977"/>
          </a:xfrm>
          <a:prstGeom prst="rect">
            <a:avLst/>
          </a:prstGeom>
        </p:spPr>
      </p:pic>
      <p:pic>
        <p:nvPicPr>
          <p:cNvPr id="13" name="Picture 12">
            <a:extLst>
              <a:ext uri="{FF2B5EF4-FFF2-40B4-BE49-F238E27FC236}">
                <a16:creationId xmlns:a16="http://schemas.microsoft.com/office/drawing/2014/main" id="{C3EB3ED1-DBFC-4E18-9F81-DF2CB9BDCB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5834" y="4883845"/>
            <a:ext cx="942571" cy="948431"/>
          </a:xfrm>
          <a:prstGeom prst="rect">
            <a:avLst/>
          </a:prstGeom>
        </p:spPr>
      </p:pic>
      <p:pic>
        <p:nvPicPr>
          <p:cNvPr id="16" name="Picture 15">
            <a:extLst>
              <a:ext uri="{FF2B5EF4-FFF2-40B4-BE49-F238E27FC236}">
                <a16:creationId xmlns:a16="http://schemas.microsoft.com/office/drawing/2014/main" id="{8B5B6738-F14D-40C6-93A5-45241F900C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27871" y="2018391"/>
            <a:ext cx="950534" cy="948431"/>
          </a:xfrm>
          <a:prstGeom prst="rect">
            <a:avLst/>
          </a:prstGeom>
        </p:spPr>
      </p:pic>
      <p:pic>
        <p:nvPicPr>
          <p:cNvPr id="18" name="Picture 17">
            <a:extLst>
              <a:ext uri="{FF2B5EF4-FFF2-40B4-BE49-F238E27FC236}">
                <a16:creationId xmlns:a16="http://schemas.microsoft.com/office/drawing/2014/main" id="{4481C5F9-0A68-47C2-8F25-91858CC34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999" y="2181019"/>
            <a:ext cx="984262" cy="1132789"/>
          </a:xfrm>
          <a:prstGeom prst="rect">
            <a:avLst/>
          </a:prstGeom>
        </p:spPr>
      </p:pic>
      <p:sp>
        <p:nvSpPr>
          <p:cNvPr id="20" name="TextBox 19">
            <a:extLst>
              <a:ext uri="{FF2B5EF4-FFF2-40B4-BE49-F238E27FC236}">
                <a16:creationId xmlns:a16="http://schemas.microsoft.com/office/drawing/2014/main" id="{7F8ABDC4-EFE0-4DBF-866D-65F062B5DEFB}"/>
              </a:ext>
            </a:extLst>
          </p:cNvPr>
          <p:cNvSpPr txBox="1"/>
          <p:nvPr/>
        </p:nvSpPr>
        <p:spPr>
          <a:xfrm>
            <a:off x="772192" y="1372060"/>
            <a:ext cx="7616158" cy="646331"/>
          </a:xfrm>
          <a:prstGeom prst="rect">
            <a:avLst/>
          </a:prstGeom>
          <a:noFill/>
        </p:spPr>
        <p:txBody>
          <a:bodyPr wrap="square">
            <a:spAutoFit/>
          </a:bodyPr>
          <a:lstStyle/>
          <a:p>
            <a:pPr marL="0" lvl="0" indent="0">
              <a:spcAft>
                <a:spcPts val="1200"/>
              </a:spcAft>
              <a:buNone/>
            </a:pPr>
            <a:r>
              <a:rPr lang="en-GB" dirty="0"/>
              <a:t>Just as some countries can share similar traditions and festivals, they can also share many religions.</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Countries and Religions</a:t>
            </a:r>
          </a:p>
        </p:txBody>
      </p:sp>
    </p:spTree>
    <p:extLst>
      <p:ext uri="{BB962C8B-B14F-4D97-AF65-F5344CB8AC3E}">
        <p14:creationId xmlns:p14="http://schemas.microsoft.com/office/powerpoint/2010/main" val="30737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291C2-0623-4599-B465-671C60BED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9391" y="3826863"/>
            <a:ext cx="1048845" cy="1049470"/>
          </a:xfrm>
          <a:prstGeom prst="rect">
            <a:avLst/>
          </a:prstGeom>
        </p:spPr>
      </p:pic>
      <p:pic>
        <p:nvPicPr>
          <p:cNvPr id="8" name="Picture 7">
            <a:extLst>
              <a:ext uri="{FF2B5EF4-FFF2-40B4-BE49-F238E27FC236}">
                <a16:creationId xmlns:a16="http://schemas.microsoft.com/office/drawing/2014/main" id="{50EEC466-F5BF-4326-8A51-752389EC6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3497" y="3745868"/>
            <a:ext cx="727291" cy="1090068"/>
          </a:xfrm>
          <a:prstGeom prst="rect">
            <a:avLst/>
          </a:prstGeom>
        </p:spPr>
      </p:pic>
      <p:pic>
        <p:nvPicPr>
          <p:cNvPr id="11" name="Picture 10">
            <a:extLst>
              <a:ext uri="{FF2B5EF4-FFF2-40B4-BE49-F238E27FC236}">
                <a16:creationId xmlns:a16="http://schemas.microsoft.com/office/drawing/2014/main" id="{52362C6D-7B56-49D5-8098-4AAD03AB5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48" y="3034258"/>
            <a:ext cx="956367" cy="1200977"/>
          </a:xfrm>
          <a:prstGeom prst="rect">
            <a:avLst/>
          </a:prstGeom>
        </p:spPr>
      </p:pic>
      <p:pic>
        <p:nvPicPr>
          <p:cNvPr id="13" name="Picture 12">
            <a:extLst>
              <a:ext uri="{FF2B5EF4-FFF2-40B4-BE49-F238E27FC236}">
                <a16:creationId xmlns:a16="http://schemas.microsoft.com/office/drawing/2014/main" id="{C3EB3ED1-DBFC-4E18-9F81-DF2CB9BDC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7926" y="4521509"/>
            <a:ext cx="942571" cy="948431"/>
          </a:xfrm>
          <a:prstGeom prst="rect">
            <a:avLst/>
          </a:prstGeom>
        </p:spPr>
      </p:pic>
      <p:pic>
        <p:nvPicPr>
          <p:cNvPr id="16" name="Picture 15">
            <a:extLst>
              <a:ext uri="{FF2B5EF4-FFF2-40B4-BE49-F238E27FC236}">
                <a16:creationId xmlns:a16="http://schemas.microsoft.com/office/drawing/2014/main" id="{8B5B6738-F14D-40C6-93A5-45241F900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871" y="2063973"/>
            <a:ext cx="950534" cy="948431"/>
          </a:xfrm>
          <a:prstGeom prst="rect">
            <a:avLst/>
          </a:prstGeom>
        </p:spPr>
      </p:pic>
      <p:pic>
        <p:nvPicPr>
          <p:cNvPr id="18" name="Picture 17">
            <a:extLst>
              <a:ext uri="{FF2B5EF4-FFF2-40B4-BE49-F238E27FC236}">
                <a16:creationId xmlns:a16="http://schemas.microsoft.com/office/drawing/2014/main" id="{4481C5F9-0A68-47C2-8F25-91858CC34C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5795" y="2619843"/>
            <a:ext cx="984262" cy="1132789"/>
          </a:xfrm>
          <a:prstGeom prst="rect">
            <a:avLst/>
          </a:prstGeom>
        </p:spPr>
      </p:pic>
      <p:sp>
        <p:nvSpPr>
          <p:cNvPr id="20" name="TextBox 19">
            <a:extLst>
              <a:ext uri="{FF2B5EF4-FFF2-40B4-BE49-F238E27FC236}">
                <a16:creationId xmlns:a16="http://schemas.microsoft.com/office/drawing/2014/main" id="{7F8ABDC4-EFE0-4DBF-866D-65F062B5DEFB}"/>
              </a:ext>
            </a:extLst>
          </p:cNvPr>
          <p:cNvSpPr txBox="1"/>
          <p:nvPr/>
        </p:nvSpPr>
        <p:spPr>
          <a:xfrm>
            <a:off x="772192" y="1372060"/>
            <a:ext cx="7616158" cy="646331"/>
          </a:xfrm>
          <a:prstGeom prst="rect">
            <a:avLst/>
          </a:prstGeom>
          <a:noFill/>
        </p:spPr>
        <p:txBody>
          <a:bodyPr wrap="square">
            <a:spAutoFit/>
          </a:bodyPr>
          <a:lstStyle/>
          <a:p>
            <a:pPr marL="0" lvl="0" indent="0">
              <a:spcAft>
                <a:spcPts val="1200"/>
              </a:spcAft>
              <a:buNone/>
            </a:pPr>
            <a:r>
              <a:rPr lang="en-GB" dirty="0"/>
              <a:t>The </a:t>
            </a:r>
            <a:r>
              <a:rPr lang="en-GB" dirty="0" err="1"/>
              <a:t>Bahá'í</a:t>
            </a:r>
            <a:r>
              <a:rPr lang="en-GB" dirty="0"/>
              <a:t> faith believes that all religions have things in common and teaches that all religions should be respected.</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Similarities</a:t>
            </a:r>
          </a:p>
        </p:txBody>
      </p:sp>
      <p:sp>
        <p:nvSpPr>
          <p:cNvPr id="12" name="TextBox 11">
            <a:extLst>
              <a:ext uri="{FF2B5EF4-FFF2-40B4-BE49-F238E27FC236}">
                <a16:creationId xmlns:a16="http://schemas.microsoft.com/office/drawing/2014/main" id="{F8D471DA-F530-40F0-9157-B90ABCEAD725}"/>
              </a:ext>
            </a:extLst>
          </p:cNvPr>
          <p:cNvSpPr txBox="1"/>
          <p:nvPr/>
        </p:nvSpPr>
        <p:spPr>
          <a:xfrm>
            <a:off x="772192" y="2351424"/>
            <a:ext cx="4572000" cy="369332"/>
          </a:xfrm>
          <a:prstGeom prst="rect">
            <a:avLst/>
          </a:prstGeom>
          <a:noFill/>
        </p:spPr>
        <p:txBody>
          <a:bodyPr wrap="square">
            <a:spAutoFit/>
          </a:bodyPr>
          <a:lstStyle/>
          <a:p>
            <a:pPr marL="0" indent="0">
              <a:buNone/>
            </a:pPr>
            <a:r>
              <a:rPr lang="en-IE" sz="1800" dirty="0"/>
              <a:t>What do all religions have in common?</a:t>
            </a:r>
          </a:p>
        </p:txBody>
      </p:sp>
      <p:sp>
        <p:nvSpPr>
          <p:cNvPr id="14" name="Rectangle 13">
            <a:extLst>
              <a:ext uri="{FF2B5EF4-FFF2-40B4-BE49-F238E27FC236}">
                <a16:creationId xmlns:a16="http://schemas.microsoft.com/office/drawing/2014/main" id="{01329516-EC0A-45FC-87FF-BF0FFB155BC9}"/>
              </a:ext>
            </a:extLst>
          </p:cNvPr>
          <p:cNvSpPr/>
          <p:nvPr/>
        </p:nvSpPr>
        <p:spPr>
          <a:xfrm>
            <a:off x="772192" y="2825576"/>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The love of a higher being or God;</a:t>
            </a:r>
          </a:p>
        </p:txBody>
      </p:sp>
      <p:sp>
        <p:nvSpPr>
          <p:cNvPr id="15" name="Rectangle 14">
            <a:extLst>
              <a:ext uri="{FF2B5EF4-FFF2-40B4-BE49-F238E27FC236}">
                <a16:creationId xmlns:a16="http://schemas.microsoft.com/office/drawing/2014/main" id="{A70AAF35-23DB-47C0-A556-E56450CF86E0}"/>
              </a:ext>
            </a:extLst>
          </p:cNvPr>
          <p:cNvSpPr/>
          <p:nvPr/>
        </p:nvSpPr>
        <p:spPr>
          <a:xfrm>
            <a:off x="772192" y="3435633"/>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holy book;</a:t>
            </a:r>
          </a:p>
        </p:txBody>
      </p:sp>
      <p:sp>
        <p:nvSpPr>
          <p:cNvPr id="17" name="Rectangle 16">
            <a:extLst>
              <a:ext uri="{FF2B5EF4-FFF2-40B4-BE49-F238E27FC236}">
                <a16:creationId xmlns:a16="http://schemas.microsoft.com/office/drawing/2014/main" id="{2E9FC074-AE9B-4183-9967-2A918F2E8FD2}"/>
              </a:ext>
            </a:extLst>
          </p:cNvPr>
          <p:cNvSpPr/>
          <p:nvPr/>
        </p:nvSpPr>
        <p:spPr>
          <a:xfrm>
            <a:off x="772192" y="4068646"/>
            <a:ext cx="38163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 place of worship.</a:t>
            </a:r>
          </a:p>
        </p:txBody>
      </p:sp>
      <p:sp>
        <p:nvSpPr>
          <p:cNvPr id="19" name="TextBox 18">
            <a:extLst>
              <a:ext uri="{FF2B5EF4-FFF2-40B4-BE49-F238E27FC236}">
                <a16:creationId xmlns:a16="http://schemas.microsoft.com/office/drawing/2014/main" id="{1A7E1A48-BDC1-4C37-9B98-2C2C2D35E7D8}"/>
              </a:ext>
            </a:extLst>
          </p:cNvPr>
          <p:cNvSpPr txBox="1"/>
          <p:nvPr/>
        </p:nvSpPr>
        <p:spPr>
          <a:xfrm>
            <a:off x="772192" y="4896788"/>
            <a:ext cx="5628608" cy="923330"/>
          </a:xfrm>
          <a:prstGeom prst="rect">
            <a:avLst/>
          </a:prstGeom>
          <a:noFill/>
        </p:spPr>
        <p:txBody>
          <a:bodyPr wrap="square">
            <a:spAutoFit/>
          </a:bodyPr>
          <a:lstStyle/>
          <a:p>
            <a:pPr marL="0" indent="0">
              <a:spcAft>
                <a:spcPts val="1200"/>
              </a:spcAft>
              <a:buNone/>
            </a:pPr>
            <a:r>
              <a:rPr lang="en-GB" sz="1800" dirty="0"/>
              <a:t>World Religion Day is celebrated to </a:t>
            </a:r>
            <a:r>
              <a:rPr lang="en-GB" sz="1800" b="1" dirty="0"/>
              <a:t>promote interfaith understanding</a:t>
            </a:r>
            <a:r>
              <a:rPr lang="en-GB" sz="1800" dirty="0"/>
              <a:t>, which means involving many different religions and uniting them together.</a:t>
            </a:r>
          </a:p>
        </p:txBody>
      </p:sp>
    </p:spTree>
    <p:extLst>
      <p:ext uri="{BB962C8B-B14F-4D97-AF65-F5344CB8AC3E}">
        <p14:creationId xmlns:p14="http://schemas.microsoft.com/office/powerpoint/2010/main" val="10980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14" grpId="0" animBg="1"/>
      <p:bldP spid="15" grpId="0" animBg="1"/>
      <p:bldP spid="17"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5A4414F-F134-4282-9F1A-C299A6658D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0" y="2160653"/>
            <a:ext cx="4511008" cy="3189898"/>
          </a:xfrm>
          <a:prstGeom prst="rect">
            <a:avLst/>
          </a:prstGeom>
          <a:ln w="28575">
            <a:solidFill>
              <a:srgbClr val="643C90"/>
            </a:solidFill>
          </a:ln>
        </p:spPr>
      </p:pic>
      <p:sp>
        <p:nvSpPr>
          <p:cNvPr id="20" name="TextBox 19">
            <a:extLst>
              <a:ext uri="{FF2B5EF4-FFF2-40B4-BE49-F238E27FC236}">
                <a16:creationId xmlns:a16="http://schemas.microsoft.com/office/drawing/2014/main" id="{7F8ABDC4-EFE0-4DBF-866D-65F062B5DEFB}"/>
              </a:ext>
            </a:extLst>
          </p:cNvPr>
          <p:cNvSpPr txBox="1"/>
          <p:nvPr/>
        </p:nvSpPr>
        <p:spPr>
          <a:xfrm>
            <a:off x="772192" y="1372060"/>
            <a:ext cx="7616158" cy="646331"/>
          </a:xfrm>
          <a:prstGeom prst="rect">
            <a:avLst/>
          </a:prstGeom>
          <a:noFill/>
        </p:spPr>
        <p:txBody>
          <a:bodyPr wrap="square">
            <a:spAutoFit/>
          </a:bodyPr>
          <a:lstStyle/>
          <a:p>
            <a:pPr marL="0" lvl="0" indent="0">
              <a:spcAft>
                <a:spcPts val="1200"/>
              </a:spcAft>
              <a:buNone/>
            </a:pPr>
            <a:r>
              <a:rPr lang="en-GB" dirty="0"/>
              <a:t>It is important that there is harmony and that people feel comfortable to unite together, whatever their faith.</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Similarities</a:t>
            </a:r>
          </a:p>
        </p:txBody>
      </p:sp>
      <p:sp>
        <p:nvSpPr>
          <p:cNvPr id="23" name="TextBox 22">
            <a:extLst>
              <a:ext uri="{FF2B5EF4-FFF2-40B4-BE49-F238E27FC236}">
                <a16:creationId xmlns:a16="http://schemas.microsoft.com/office/drawing/2014/main" id="{35CDE2B8-29BC-47A3-8BB1-70226BD36EB1}"/>
              </a:ext>
            </a:extLst>
          </p:cNvPr>
          <p:cNvSpPr txBox="1"/>
          <p:nvPr/>
        </p:nvSpPr>
        <p:spPr>
          <a:xfrm>
            <a:off x="772192" y="2172892"/>
            <a:ext cx="2829990" cy="1477328"/>
          </a:xfrm>
          <a:prstGeom prst="rect">
            <a:avLst/>
          </a:prstGeom>
          <a:noFill/>
        </p:spPr>
        <p:txBody>
          <a:bodyPr wrap="square">
            <a:spAutoFit/>
          </a:bodyPr>
          <a:lstStyle/>
          <a:p>
            <a:pPr marL="0" indent="0">
              <a:spcAft>
                <a:spcPts val="1200"/>
              </a:spcAft>
              <a:buNone/>
            </a:pPr>
            <a:r>
              <a:rPr lang="en-GB" sz="1800" dirty="0"/>
              <a:t>Many events are held around the world and people are asked to look at the similarities across different religions.</a:t>
            </a:r>
          </a:p>
        </p:txBody>
      </p:sp>
      <p:sp>
        <p:nvSpPr>
          <p:cNvPr id="24" name="Rectangle 23">
            <a:extLst>
              <a:ext uri="{FF2B5EF4-FFF2-40B4-BE49-F238E27FC236}">
                <a16:creationId xmlns:a16="http://schemas.microsoft.com/office/drawing/2014/main" id="{93A917B7-DAEE-4DDC-8AE5-1FCD24833E97}"/>
              </a:ext>
            </a:extLst>
          </p:cNvPr>
          <p:cNvSpPr/>
          <p:nvPr/>
        </p:nvSpPr>
        <p:spPr>
          <a:xfrm>
            <a:off x="755649" y="3792207"/>
            <a:ext cx="3012787" cy="1326105"/>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spcAft>
                <a:spcPts val="1200"/>
              </a:spcAft>
              <a:buNone/>
            </a:pPr>
            <a:r>
              <a:rPr lang="en-GB" sz="1800" dirty="0"/>
              <a:t>Special religious services are held around the world, celebrating these similarities.</a:t>
            </a:r>
          </a:p>
        </p:txBody>
      </p:sp>
      <p:sp>
        <p:nvSpPr>
          <p:cNvPr id="25" name="Rectangle 24">
            <a:extLst>
              <a:ext uri="{FF2B5EF4-FFF2-40B4-BE49-F238E27FC236}">
                <a16:creationId xmlns:a16="http://schemas.microsoft.com/office/drawing/2014/main" id="{89034034-339F-4387-B156-023B9C4F7C14}"/>
              </a:ext>
            </a:extLst>
          </p:cNvPr>
          <p:cNvSpPr/>
          <p:nvPr/>
        </p:nvSpPr>
        <p:spPr>
          <a:xfrm>
            <a:off x="755650" y="5223914"/>
            <a:ext cx="7632700" cy="772107"/>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When we learn about other religions, we can work together to create a better world.</a:t>
            </a:r>
          </a:p>
        </p:txBody>
      </p:sp>
    </p:spTree>
    <p:extLst>
      <p:ext uri="{BB962C8B-B14F-4D97-AF65-F5344CB8AC3E}">
        <p14:creationId xmlns:p14="http://schemas.microsoft.com/office/powerpoint/2010/main" val="234560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9291C2-0623-4599-B465-671C60BED2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586" y="3250659"/>
            <a:ext cx="613012" cy="613377"/>
          </a:xfrm>
          <a:prstGeom prst="rect">
            <a:avLst/>
          </a:prstGeom>
        </p:spPr>
      </p:pic>
      <p:pic>
        <p:nvPicPr>
          <p:cNvPr id="8" name="Picture 7">
            <a:extLst>
              <a:ext uri="{FF2B5EF4-FFF2-40B4-BE49-F238E27FC236}">
                <a16:creationId xmlns:a16="http://schemas.microsoft.com/office/drawing/2014/main" id="{50EEC466-F5BF-4326-8A51-752389EC6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886" y="1262859"/>
            <a:ext cx="499028" cy="747945"/>
          </a:xfrm>
          <a:prstGeom prst="rect">
            <a:avLst/>
          </a:prstGeom>
        </p:spPr>
      </p:pic>
      <p:pic>
        <p:nvPicPr>
          <p:cNvPr id="11" name="Picture 10">
            <a:extLst>
              <a:ext uri="{FF2B5EF4-FFF2-40B4-BE49-F238E27FC236}">
                <a16:creationId xmlns:a16="http://schemas.microsoft.com/office/drawing/2014/main" id="{52362C6D-7B56-49D5-8098-4AAD03AB5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531" y="3892950"/>
            <a:ext cx="447383" cy="561810"/>
          </a:xfrm>
          <a:prstGeom prst="rect">
            <a:avLst/>
          </a:prstGeom>
        </p:spPr>
      </p:pic>
      <p:pic>
        <p:nvPicPr>
          <p:cNvPr id="13" name="Picture 12">
            <a:extLst>
              <a:ext uri="{FF2B5EF4-FFF2-40B4-BE49-F238E27FC236}">
                <a16:creationId xmlns:a16="http://schemas.microsoft.com/office/drawing/2014/main" id="{C3EB3ED1-DBFC-4E18-9F81-DF2CB9BDC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781" y="2651885"/>
            <a:ext cx="484837" cy="487851"/>
          </a:xfrm>
          <a:prstGeom prst="rect">
            <a:avLst/>
          </a:prstGeom>
        </p:spPr>
      </p:pic>
      <p:pic>
        <p:nvPicPr>
          <p:cNvPr id="16" name="Picture 15">
            <a:extLst>
              <a:ext uri="{FF2B5EF4-FFF2-40B4-BE49-F238E27FC236}">
                <a16:creationId xmlns:a16="http://schemas.microsoft.com/office/drawing/2014/main" id="{8B5B6738-F14D-40C6-93A5-45241F900C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02" y="4558201"/>
            <a:ext cx="447383" cy="446393"/>
          </a:xfrm>
          <a:prstGeom prst="rect">
            <a:avLst/>
          </a:prstGeom>
        </p:spPr>
      </p:pic>
      <p:pic>
        <p:nvPicPr>
          <p:cNvPr id="18" name="Picture 17">
            <a:extLst>
              <a:ext uri="{FF2B5EF4-FFF2-40B4-BE49-F238E27FC236}">
                <a16:creationId xmlns:a16="http://schemas.microsoft.com/office/drawing/2014/main" id="{4481C5F9-0A68-47C2-8F25-91858CC34C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884" y="2024764"/>
            <a:ext cx="484837" cy="558000"/>
          </a:xfrm>
          <a:prstGeom prst="rect">
            <a:avLst/>
          </a:prstGeom>
        </p:spPr>
      </p:pic>
      <p:sp>
        <p:nvSpPr>
          <p:cNvPr id="20" name="TextBox 19">
            <a:extLst>
              <a:ext uri="{FF2B5EF4-FFF2-40B4-BE49-F238E27FC236}">
                <a16:creationId xmlns:a16="http://schemas.microsoft.com/office/drawing/2014/main" id="{7F8ABDC4-EFE0-4DBF-866D-65F062B5DEFB}"/>
              </a:ext>
            </a:extLst>
          </p:cNvPr>
          <p:cNvSpPr txBox="1"/>
          <p:nvPr/>
        </p:nvSpPr>
        <p:spPr>
          <a:xfrm>
            <a:off x="3264089" y="1316087"/>
            <a:ext cx="5011025" cy="646331"/>
          </a:xfrm>
          <a:prstGeom prst="rect">
            <a:avLst/>
          </a:prstGeom>
          <a:noFill/>
        </p:spPr>
        <p:txBody>
          <a:bodyPr wrap="square">
            <a:spAutoFit/>
          </a:bodyPr>
          <a:lstStyle/>
          <a:p>
            <a:pPr marL="0" lvl="0" indent="0">
              <a:spcAft>
                <a:spcPts val="1200"/>
              </a:spcAft>
              <a:buNone/>
            </a:pPr>
            <a:r>
              <a:rPr lang="en-GB" dirty="0"/>
              <a:t>In everything, do to others as you would have them do to you.</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Similarities</a:t>
            </a:r>
          </a:p>
        </p:txBody>
      </p:sp>
      <p:sp>
        <p:nvSpPr>
          <p:cNvPr id="14" name="Rectangle 13">
            <a:extLst>
              <a:ext uri="{FF2B5EF4-FFF2-40B4-BE49-F238E27FC236}">
                <a16:creationId xmlns:a16="http://schemas.microsoft.com/office/drawing/2014/main" id="{01329516-EC0A-45FC-87FF-BF0FFB155BC9}"/>
              </a:ext>
            </a:extLst>
          </p:cNvPr>
          <p:cNvSpPr/>
          <p:nvPr/>
        </p:nvSpPr>
        <p:spPr>
          <a:xfrm>
            <a:off x="1518294" y="138478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Christianity:</a:t>
            </a:r>
          </a:p>
        </p:txBody>
      </p:sp>
      <p:sp>
        <p:nvSpPr>
          <p:cNvPr id="23" name="TextBox 22">
            <a:extLst>
              <a:ext uri="{FF2B5EF4-FFF2-40B4-BE49-F238E27FC236}">
                <a16:creationId xmlns:a16="http://schemas.microsoft.com/office/drawing/2014/main" id="{19C2C68B-3684-4E3B-8A83-518F5146B69E}"/>
              </a:ext>
            </a:extLst>
          </p:cNvPr>
          <p:cNvSpPr txBox="1"/>
          <p:nvPr/>
        </p:nvSpPr>
        <p:spPr>
          <a:xfrm>
            <a:off x="755650" y="5178021"/>
            <a:ext cx="7632699" cy="923330"/>
          </a:xfrm>
          <a:prstGeom prst="rect">
            <a:avLst/>
          </a:prstGeom>
          <a:noFill/>
          <a:ln w="28575">
            <a:solidFill>
              <a:srgbClr val="643C90"/>
            </a:solidFill>
          </a:ln>
        </p:spPr>
        <p:txBody>
          <a:bodyPr wrap="square">
            <a:spAutoFit/>
          </a:bodyPr>
          <a:lstStyle/>
          <a:p>
            <a:pPr algn="ctr"/>
            <a:r>
              <a:rPr lang="en-GB" dirty="0"/>
              <a:t>Can you spot similarities here? </a:t>
            </a:r>
          </a:p>
          <a:p>
            <a:pPr algn="ctr"/>
            <a:r>
              <a:rPr lang="en-GB" dirty="0"/>
              <a:t>What words are repeated? </a:t>
            </a:r>
          </a:p>
          <a:p>
            <a:pPr algn="ctr"/>
            <a:r>
              <a:rPr lang="en-GB" dirty="0"/>
              <a:t>What could you do in your life to show this?</a:t>
            </a:r>
          </a:p>
        </p:txBody>
      </p:sp>
      <p:sp>
        <p:nvSpPr>
          <p:cNvPr id="24" name="TextBox 23">
            <a:extLst>
              <a:ext uri="{FF2B5EF4-FFF2-40B4-BE49-F238E27FC236}">
                <a16:creationId xmlns:a16="http://schemas.microsoft.com/office/drawing/2014/main" id="{5F8232B9-DA5E-42B5-B160-9DE053541BC8}"/>
              </a:ext>
            </a:extLst>
          </p:cNvPr>
          <p:cNvSpPr txBox="1"/>
          <p:nvPr/>
        </p:nvSpPr>
        <p:spPr>
          <a:xfrm>
            <a:off x="3243564" y="1942654"/>
            <a:ext cx="5011025" cy="646331"/>
          </a:xfrm>
          <a:prstGeom prst="rect">
            <a:avLst/>
          </a:prstGeom>
          <a:noFill/>
        </p:spPr>
        <p:txBody>
          <a:bodyPr wrap="square">
            <a:spAutoFit/>
          </a:bodyPr>
          <a:lstStyle/>
          <a:p>
            <a:pPr marL="0" lvl="0" indent="0">
              <a:spcAft>
                <a:spcPts val="1200"/>
              </a:spcAft>
              <a:buNone/>
            </a:pPr>
            <a:r>
              <a:rPr lang="en-GB" dirty="0"/>
              <a:t>What is hateful to you, do not do to your neighbour. </a:t>
            </a:r>
          </a:p>
        </p:txBody>
      </p:sp>
      <p:sp>
        <p:nvSpPr>
          <p:cNvPr id="25" name="Rectangle 24">
            <a:extLst>
              <a:ext uri="{FF2B5EF4-FFF2-40B4-BE49-F238E27FC236}">
                <a16:creationId xmlns:a16="http://schemas.microsoft.com/office/drawing/2014/main" id="{79EE0439-ECB0-45CB-916E-638B2166CD49}"/>
              </a:ext>
            </a:extLst>
          </p:cNvPr>
          <p:cNvSpPr/>
          <p:nvPr/>
        </p:nvSpPr>
        <p:spPr>
          <a:xfrm>
            <a:off x="1518293" y="201080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Judaism:</a:t>
            </a:r>
          </a:p>
        </p:txBody>
      </p:sp>
      <p:sp>
        <p:nvSpPr>
          <p:cNvPr id="26" name="TextBox 25">
            <a:extLst>
              <a:ext uri="{FF2B5EF4-FFF2-40B4-BE49-F238E27FC236}">
                <a16:creationId xmlns:a16="http://schemas.microsoft.com/office/drawing/2014/main" id="{9A683154-5E17-419E-AA25-F0999A06A742}"/>
              </a:ext>
            </a:extLst>
          </p:cNvPr>
          <p:cNvSpPr txBox="1"/>
          <p:nvPr/>
        </p:nvSpPr>
        <p:spPr>
          <a:xfrm>
            <a:off x="3256093" y="2604129"/>
            <a:ext cx="5011025" cy="646331"/>
          </a:xfrm>
          <a:prstGeom prst="rect">
            <a:avLst/>
          </a:prstGeom>
          <a:noFill/>
        </p:spPr>
        <p:txBody>
          <a:bodyPr wrap="square">
            <a:spAutoFit/>
          </a:bodyPr>
          <a:lstStyle/>
          <a:p>
            <a:pPr marL="0" indent="0">
              <a:buNone/>
            </a:pPr>
            <a:r>
              <a:rPr lang="en-GB" dirty="0"/>
              <a:t>This is the sum of duty; do not do to others what would cause pain if done to you.</a:t>
            </a:r>
            <a:endParaRPr lang="en-IE" dirty="0"/>
          </a:p>
        </p:txBody>
      </p:sp>
      <p:sp>
        <p:nvSpPr>
          <p:cNvPr id="27" name="Rectangle 26">
            <a:extLst>
              <a:ext uri="{FF2B5EF4-FFF2-40B4-BE49-F238E27FC236}">
                <a16:creationId xmlns:a16="http://schemas.microsoft.com/office/drawing/2014/main" id="{E0F7EB3B-F19D-4A43-8F71-B3C6E77D7729}"/>
              </a:ext>
            </a:extLst>
          </p:cNvPr>
          <p:cNvSpPr/>
          <p:nvPr/>
        </p:nvSpPr>
        <p:spPr>
          <a:xfrm>
            <a:off x="1518295" y="2648257"/>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Hinduism:</a:t>
            </a:r>
          </a:p>
        </p:txBody>
      </p:sp>
      <p:sp>
        <p:nvSpPr>
          <p:cNvPr id="28" name="TextBox 27">
            <a:extLst>
              <a:ext uri="{FF2B5EF4-FFF2-40B4-BE49-F238E27FC236}">
                <a16:creationId xmlns:a16="http://schemas.microsoft.com/office/drawing/2014/main" id="{1F720069-38BC-40FB-AF3D-72620CDD7AF4}"/>
              </a:ext>
            </a:extLst>
          </p:cNvPr>
          <p:cNvSpPr txBox="1"/>
          <p:nvPr/>
        </p:nvSpPr>
        <p:spPr>
          <a:xfrm>
            <a:off x="3282930" y="3265604"/>
            <a:ext cx="5011025" cy="646331"/>
          </a:xfrm>
          <a:prstGeom prst="rect">
            <a:avLst/>
          </a:prstGeom>
          <a:noFill/>
        </p:spPr>
        <p:txBody>
          <a:bodyPr wrap="square">
            <a:spAutoFit/>
          </a:bodyPr>
          <a:lstStyle/>
          <a:p>
            <a:pPr marL="0" indent="0">
              <a:buNone/>
            </a:pPr>
            <a:r>
              <a:rPr lang="en-GB" dirty="0"/>
              <a:t>Treat not others in ways that you would find hurtful.</a:t>
            </a:r>
            <a:endParaRPr lang="en-IE" dirty="0"/>
          </a:p>
        </p:txBody>
      </p:sp>
      <p:sp>
        <p:nvSpPr>
          <p:cNvPr id="29" name="Rectangle 28">
            <a:extLst>
              <a:ext uri="{FF2B5EF4-FFF2-40B4-BE49-F238E27FC236}">
                <a16:creationId xmlns:a16="http://schemas.microsoft.com/office/drawing/2014/main" id="{5CCFAC33-59A6-4623-AA03-303B59C758B7}"/>
              </a:ext>
            </a:extLst>
          </p:cNvPr>
          <p:cNvSpPr/>
          <p:nvPr/>
        </p:nvSpPr>
        <p:spPr>
          <a:xfrm>
            <a:off x="1530141" y="3267784"/>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Buddhism:</a:t>
            </a:r>
          </a:p>
        </p:txBody>
      </p:sp>
      <p:sp>
        <p:nvSpPr>
          <p:cNvPr id="30" name="TextBox 29">
            <a:extLst>
              <a:ext uri="{FF2B5EF4-FFF2-40B4-BE49-F238E27FC236}">
                <a16:creationId xmlns:a16="http://schemas.microsoft.com/office/drawing/2014/main" id="{3EBE6F86-9978-4878-9060-B4C79CEFA394}"/>
              </a:ext>
            </a:extLst>
          </p:cNvPr>
          <p:cNvSpPr txBox="1"/>
          <p:nvPr/>
        </p:nvSpPr>
        <p:spPr>
          <a:xfrm>
            <a:off x="3273737" y="3877559"/>
            <a:ext cx="5011025" cy="646331"/>
          </a:xfrm>
          <a:prstGeom prst="rect">
            <a:avLst/>
          </a:prstGeom>
          <a:noFill/>
        </p:spPr>
        <p:txBody>
          <a:bodyPr wrap="square">
            <a:spAutoFit/>
          </a:bodyPr>
          <a:lstStyle/>
          <a:p>
            <a:pPr marL="0" indent="0">
              <a:buNone/>
            </a:pPr>
            <a:r>
              <a:rPr lang="en-GB" dirty="0"/>
              <a:t>I am a stranger to no one and no one is a stranger to me. I am a friend to all.</a:t>
            </a:r>
            <a:endParaRPr lang="en-IE" dirty="0"/>
          </a:p>
        </p:txBody>
      </p:sp>
      <p:sp>
        <p:nvSpPr>
          <p:cNvPr id="31" name="Rectangle 30">
            <a:extLst>
              <a:ext uri="{FF2B5EF4-FFF2-40B4-BE49-F238E27FC236}">
                <a16:creationId xmlns:a16="http://schemas.microsoft.com/office/drawing/2014/main" id="{05880143-DFC2-4032-99B4-51B4B7C47E7F}"/>
              </a:ext>
            </a:extLst>
          </p:cNvPr>
          <p:cNvSpPr/>
          <p:nvPr/>
        </p:nvSpPr>
        <p:spPr>
          <a:xfrm>
            <a:off x="1518292" y="3901390"/>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Sikhism:</a:t>
            </a:r>
          </a:p>
        </p:txBody>
      </p:sp>
      <p:sp>
        <p:nvSpPr>
          <p:cNvPr id="32" name="TextBox 31">
            <a:extLst>
              <a:ext uri="{FF2B5EF4-FFF2-40B4-BE49-F238E27FC236}">
                <a16:creationId xmlns:a16="http://schemas.microsoft.com/office/drawing/2014/main" id="{186FB080-4208-433F-9767-DE8F413F21FB}"/>
              </a:ext>
            </a:extLst>
          </p:cNvPr>
          <p:cNvSpPr txBox="1"/>
          <p:nvPr/>
        </p:nvSpPr>
        <p:spPr>
          <a:xfrm>
            <a:off x="3310638" y="4488535"/>
            <a:ext cx="5011025" cy="646331"/>
          </a:xfrm>
          <a:prstGeom prst="rect">
            <a:avLst/>
          </a:prstGeom>
          <a:noFill/>
        </p:spPr>
        <p:txBody>
          <a:bodyPr wrap="square">
            <a:spAutoFit/>
          </a:bodyPr>
          <a:lstStyle/>
          <a:p>
            <a:pPr marL="0" indent="0">
              <a:buNone/>
            </a:pPr>
            <a:r>
              <a:rPr lang="en-GB" dirty="0"/>
              <a:t>Not one of you truly believes until you wish for others what you wish for yourself.</a:t>
            </a:r>
          </a:p>
        </p:txBody>
      </p:sp>
      <p:sp>
        <p:nvSpPr>
          <p:cNvPr id="33" name="Rectangle 32">
            <a:extLst>
              <a:ext uri="{FF2B5EF4-FFF2-40B4-BE49-F238E27FC236}">
                <a16:creationId xmlns:a16="http://schemas.microsoft.com/office/drawing/2014/main" id="{68FEFC8E-2030-4F02-9E72-F4ADDD774A58}"/>
              </a:ext>
            </a:extLst>
          </p:cNvPr>
          <p:cNvSpPr/>
          <p:nvPr/>
        </p:nvSpPr>
        <p:spPr>
          <a:xfrm>
            <a:off x="1518295" y="4520917"/>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Islam:</a:t>
            </a:r>
          </a:p>
        </p:txBody>
      </p:sp>
    </p:spTree>
    <p:extLst>
      <p:ext uri="{BB962C8B-B14F-4D97-AF65-F5344CB8AC3E}">
        <p14:creationId xmlns:p14="http://schemas.microsoft.com/office/powerpoint/2010/main" val="17464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left)">
                                      <p:cBhvr>
                                        <p:cTn id="76" dur="500"/>
                                        <p:tgtEl>
                                          <p:spTgt spid="33"/>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left)">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3">
                                            <p:txEl>
                                              <p:pRg st="0" end="0"/>
                                            </p:txEl>
                                          </p:spTgt>
                                        </p:tgtEl>
                                        <p:attrNameLst>
                                          <p:attrName>style.visibility</p:attrName>
                                        </p:attrNameLst>
                                      </p:cBhvr>
                                      <p:to>
                                        <p:strVal val="visible"/>
                                      </p:to>
                                    </p:set>
                                    <p:animEffect transition="in" filter="fade">
                                      <p:cBhvr>
                                        <p:cTn id="85" dur="500"/>
                                        <p:tgtEl>
                                          <p:spTgt spid="23">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3">
                                            <p:txEl>
                                              <p:pRg st="1" end="1"/>
                                            </p:txEl>
                                          </p:spTgt>
                                        </p:tgtEl>
                                        <p:attrNameLst>
                                          <p:attrName>style.visibility</p:attrName>
                                        </p:attrNameLst>
                                      </p:cBhvr>
                                      <p:to>
                                        <p:strVal val="visible"/>
                                      </p:to>
                                    </p:set>
                                    <p:animEffect transition="in" filter="fade">
                                      <p:cBhvr>
                                        <p:cTn id="90" dur="500"/>
                                        <p:tgtEl>
                                          <p:spTgt spid="23">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3">
                                            <p:txEl>
                                              <p:pRg st="2" end="2"/>
                                            </p:txEl>
                                          </p:spTgt>
                                        </p:tgtEl>
                                        <p:attrNameLst>
                                          <p:attrName>style.visibility</p:attrName>
                                        </p:attrNameLst>
                                      </p:cBhvr>
                                      <p:to>
                                        <p:strVal val="visible"/>
                                      </p:to>
                                    </p:set>
                                    <p:animEffect transition="in" filter="fade">
                                      <p:cBhvr>
                                        <p:cTn id="95"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P spid="24" grpId="0"/>
      <p:bldP spid="25" grpId="0" animBg="1"/>
      <p:bldP spid="26" grpId="0"/>
      <p:bldP spid="27" grpId="0" animBg="1"/>
      <p:bldP spid="28" grpId="0"/>
      <p:bldP spid="29" grpId="0" animBg="1"/>
      <p:bldP spid="30" grpId="0"/>
      <p:bldP spid="31" grpId="0" animBg="1"/>
      <p:bldP spid="32" grpId="0"/>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F8ABDC4-EFE0-4DBF-866D-65F062B5DEFB}"/>
              </a:ext>
            </a:extLst>
          </p:cNvPr>
          <p:cNvSpPr txBox="1"/>
          <p:nvPr/>
        </p:nvSpPr>
        <p:spPr>
          <a:xfrm>
            <a:off x="755649" y="1372060"/>
            <a:ext cx="5666426" cy="369332"/>
          </a:xfrm>
          <a:prstGeom prst="rect">
            <a:avLst/>
          </a:prstGeom>
          <a:noFill/>
        </p:spPr>
        <p:txBody>
          <a:bodyPr wrap="square">
            <a:spAutoFit/>
          </a:bodyPr>
          <a:lstStyle/>
          <a:p>
            <a:pPr marL="0" lvl="0" indent="0">
              <a:spcAft>
                <a:spcPts val="1200"/>
              </a:spcAft>
              <a:buNone/>
            </a:pPr>
            <a:r>
              <a:rPr lang="en-GB" dirty="0"/>
              <a:t>All religions share the same key messages – </a:t>
            </a:r>
          </a:p>
        </p:txBody>
      </p:sp>
      <p:sp>
        <p:nvSpPr>
          <p:cNvPr id="22" name="Title 21">
            <a:extLst>
              <a:ext uri="{FF2B5EF4-FFF2-40B4-BE49-F238E27FC236}">
                <a16:creationId xmlns:a16="http://schemas.microsoft.com/office/drawing/2014/main" id="{00FCE9CD-82DA-4F28-A609-C1592840A622}"/>
              </a:ext>
            </a:extLst>
          </p:cNvPr>
          <p:cNvSpPr>
            <a:spLocks noGrp="1"/>
          </p:cNvSpPr>
          <p:nvPr>
            <p:ph type="title"/>
          </p:nvPr>
        </p:nvSpPr>
        <p:spPr/>
        <p:txBody>
          <a:bodyPr/>
          <a:lstStyle/>
          <a:p>
            <a:r>
              <a:rPr lang="en-GB" dirty="0">
                <a:solidFill>
                  <a:srgbClr val="643C90"/>
                </a:solidFill>
              </a:rPr>
              <a:t>Reflection</a:t>
            </a:r>
          </a:p>
        </p:txBody>
      </p:sp>
      <p:sp>
        <p:nvSpPr>
          <p:cNvPr id="14" name="TextBox 13">
            <a:extLst>
              <a:ext uri="{FF2B5EF4-FFF2-40B4-BE49-F238E27FC236}">
                <a16:creationId xmlns:a16="http://schemas.microsoft.com/office/drawing/2014/main" id="{CD196623-6F0D-47E6-89E0-A30C0615D4A9}"/>
              </a:ext>
            </a:extLst>
          </p:cNvPr>
          <p:cNvSpPr txBox="1"/>
          <p:nvPr/>
        </p:nvSpPr>
        <p:spPr>
          <a:xfrm>
            <a:off x="1163781" y="2922228"/>
            <a:ext cx="5578763" cy="2434101"/>
          </a:xfrm>
          <a:prstGeom prst="rect">
            <a:avLst/>
          </a:prstGeom>
          <a:noFill/>
          <a:ln w="28575">
            <a:solidFill>
              <a:srgbClr val="643C90"/>
            </a:solidFill>
          </a:ln>
        </p:spPr>
        <p:txBody>
          <a:bodyPr wrap="square" lIns="108000" tIns="108000" rIns="108000" bIns="108000">
            <a:spAutoFit/>
          </a:bodyPr>
          <a:lstStyle/>
          <a:p>
            <a:pPr marL="0" lvl="0" indent="0">
              <a:spcAft>
                <a:spcPts val="1200"/>
              </a:spcAft>
              <a:buNone/>
            </a:pPr>
            <a:r>
              <a:rPr lang="en-GB" dirty="0"/>
              <a:t>Celebrate World </a:t>
            </a:r>
            <a:br>
              <a:rPr lang="en-GB" dirty="0"/>
            </a:br>
            <a:r>
              <a:rPr lang="en-GB" dirty="0"/>
              <a:t>Religion Day this </a:t>
            </a:r>
            <a:br>
              <a:rPr lang="en-GB" dirty="0"/>
            </a:br>
            <a:r>
              <a:rPr lang="en-GB" dirty="0"/>
              <a:t>January to promote </a:t>
            </a:r>
            <a:br>
              <a:rPr lang="en-GB" dirty="0"/>
            </a:br>
            <a:r>
              <a:rPr lang="en-GB" dirty="0"/>
              <a:t>interfaith </a:t>
            </a:r>
            <a:br>
              <a:rPr lang="en-GB" dirty="0"/>
            </a:br>
            <a:r>
              <a:rPr lang="en-GB" dirty="0"/>
              <a:t>understanding, </a:t>
            </a:r>
            <a:br>
              <a:rPr lang="en-GB" dirty="0"/>
            </a:br>
            <a:r>
              <a:rPr lang="en-GB" dirty="0"/>
              <a:t>harmony and help to </a:t>
            </a:r>
            <a:br>
              <a:rPr lang="en-GB" dirty="0"/>
            </a:br>
            <a:r>
              <a:rPr lang="en-GB" dirty="0"/>
              <a:t>unite everyone, </a:t>
            </a:r>
            <a:br>
              <a:rPr lang="en-GB" dirty="0"/>
            </a:br>
            <a:r>
              <a:rPr lang="en-GB" dirty="0"/>
              <a:t>whatever their faith.</a:t>
            </a:r>
          </a:p>
        </p:txBody>
      </p:sp>
      <p:sp>
        <p:nvSpPr>
          <p:cNvPr id="15" name="Rectangle 14">
            <a:extLst>
              <a:ext uri="{FF2B5EF4-FFF2-40B4-BE49-F238E27FC236}">
                <a16:creationId xmlns:a16="http://schemas.microsoft.com/office/drawing/2014/main" id="{7A1064C1-78F6-473F-A992-B048C29FE457}"/>
              </a:ext>
            </a:extLst>
          </p:cNvPr>
          <p:cNvSpPr/>
          <p:nvPr/>
        </p:nvSpPr>
        <p:spPr>
          <a:xfrm>
            <a:off x="755649" y="1779839"/>
            <a:ext cx="3257377"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1200"/>
              </a:spcAft>
            </a:pPr>
            <a:r>
              <a:rPr lang="en-GB" dirty="0"/>
              <a:t>treat each other with respect and love one another.</a:t>
            </a:r>
            <a:endParaRPr lang="en-GB" sz="1800" dirty="0"/>
          </a:p>
        </p:txBody>
      </p:sp>
      <p:pic>
        <p:nvPicPr>
          <p:cNvPr id="11" name="Picture 10">
            <a:extLst>
              <a:ext uri="{FF2B5EF4-FFF2-40B4-BE49-F238E27FC236}">
                <a16:creationId xmlns:a16="http://schemas.microsoft.com/office/drawing/2014/main" id="{2FB8D74A-C12C-4789-8F5E-2CEF04684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9229" y="1741392"/>
            <a:ext cx="4902579" cy="4497645"/>
          </a:xfrm>
          <a:prstGeom prst="rect">
            <a:avLst/>
          </a:prstGeom>
        </p:spPr>
      </p:pic>
    </p:spTree>
    <p:extLst>
      <p:ext uri="{BB962C8B-B14F-4D97-AF65-F5344CB8AC3E}">
        <p14:creationId xmlns:p14="http://schemas.microsoft.com/office/powerpoint/2010/main" val="20336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6" presetClass="entr" presetSubtype="3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out)">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5059297"/>
            <a:ext cx="3345295" cy="772107"/>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t>It was initially started by followers of the </a:t>
            </a:r>
            <a:r>
              <a:rPr lang="en-GB" dirty="0" err="1"/>
              <a:t>Bahá’í</a:t>
            </a:r>
            <a:r>
              <a:rPr lang="en-GB" dirty="0"/>
              <a:t> faith. </a:t>
            </a:r>
          </a:p>
        </p:txBody>
      </p:sp>
      <p:sp>
        <p:nvSpPr>
          <p:cNvPr id="21" name="Title 20"/>
          <p:cNvSpPr>
            <a:spLocks noGrp="1"/>
          </p:cNvSpPr>
          <p:nvPr>
            <p:ph type="title"/>
          </p:nvPr>
        </p:nvSpPr>
        <p:spPr/>
        <p:txBody>
          <a:bodyPr/>
          <a:lstStyle/>
          <a:p>
            <a:r>
              <a:rPr lang="en-GB" sz="3600" dirty="0">
                <a:solidFill>
                  <a:srgbClr val="643C90"/>
                </a:solidFill>
                <a:latin typeface="+mn-lt"/>
              </a:rPr>
              <a:t>What Is World Religion Day?</a:t>
            </a:r>
          </a:p>
        </p:txBody>
      </p:sp>
      <p:sp>
        <p:nvSpPr>
          <p:cNvPr id="5" name="Rectangle 4"/>
          <p:cNvSpPr/>
          <p:nvPr/>
        </p:nvSpPr>
        <p:spPr>
          <a:xfrm>
            <a:off x="755650" y="1607756"/>
            <a:ext cx="3539259" cy="830997"/>
          </a:xfrm>
          <a:prstGeom prst="rect">
            <a:avLst/>
          </a:prstGeom>
        </p:spPr>
        <p:txBody>
          <a:bodyPr wrap="square" lIns="0" tIns="0" rIns="0" bIns="0">
            <a:spAutoFit/>
          </a:bodyPr>
          <a:lstStyle/>
          <a:p>
            <a:r>
              <a:rPr lang="en-GB" dirty="0"/>
              <a:t>World Religion Day is celebrated annually on the third Sunday of January. </a:t>
            </a:r>
          </a:p>
        </p:txBody>
      </p:sp>
      <p:sp>
        <p:nvSpPr>
          <p:cNvPr id="8" name="TextBox 7">
            <a:extLst>
              <a:ext uri="{FF2B5EF4-FFF2-40B4-BE49-F238E27FC236}">
                <a16:creationId xmlns:a16="http://schemas.microsoft.com/office/drawing/2014/main" id="{B3307C72-7232-44D4-90F3-2349F0F7119D}"/>
              </a:ext>
            </a:extLst>
          </p:cNvPr>
          <p:cNvSpPr txBox="1"/>
          <p:nvPr/>
        </p:nvSpPr>
        <p:spPr>
          <a:xfrm>
            <a:off x="681761" y="2722691"/>
            <a:ext cx="2880587" cy="2308324"/>
          </a:xfrm>
          <a:prstGeom prst="rect">
            <a:avLst/>
          </a:prstGeom>
          <a:noFill/>
        </p:spPr>
        <p:txBody>
          <a:bodyPr wrap="square">
            <a:spAutoFit/>
          </a:bodyPr>
          <a:lstStyle/>
          <a:p>
            <a:r>
              <a:rPr lang="en-GB" dirty="0"/>
              <a:t>The aim of World Religion Day is to promote understanding and peace between all religions and to encourage people to learn about other faiths and their followers. </a:t>
            </a:r>
          </a:p>
          <a:p>
            <a:endParaRPr lang="en-GB" dirty="0"/>
          </a:p>
        </p:txBody>
      </p:sp>
      <p:pic>
        <p:nvPicPr>
          <p:cNvPr id="12" name="Picture 11">
            <a:extLst>
              <a:ext uri="{FF2B5EF4-FFF2-40B4-BE49-F238E27FC236}">
                <a16:creationId xmlns:a16="http://schemas.microsoft.com/office/drawing/2014/main" id="{AD179379-2EEC-44B4-BB85-4F35E1EDAE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349" y="1359518"/>
            <a:ext cx="4826001" cy="473330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0885" y="2219030"/>
            <a:ext cx="4425950" cy="772107"/>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All religions have common features and that all religions should be respected;</a:t>
            </a:r>
          </a:p>
        </p:txBody>
      </p:sp>
      <p:sp>
        <p:nvSpPr>
          <p:cNvPr id="21" name="Title 20"/>
          <p:cNvSpPr>
            <a:spLocks noGrp="1"/>
          </p:cNvSpPr>
          <p:nvPr>
            <p:ph type="title"/>
          </p:nvPr>
        </p:nvSpPr>
        <p:spPr/>
        <p:txBody>
          <a:bodyPr/>
          <a:lstStyle/>
          <a:p>
            <a:r>
              <a:rPr lang="en-GB" sz="3600" dirty="0">
                <a:solidFill>
                  <a:srgbClr val="643C90"/>
                </a:solidFill>
                <a:latin typeface="+mn-lt"/>
              </a:rPr>
              <a:t>The </a:t>
            </a:r>
            <a:r>
              <a:rPr lang="en-GB" sz="3600" dirty="0" err="1">
                <a:solidFill>
                  <a:srgbClr val="643C90"/>
                </a:solidFill>
                <a:latin typeface="+mn-lt"/>
              </a:rPr>
              <a:t>Bahá’í</a:t>
            </a:r>
            <a:r>
              <a:rPr lang="en-GB" sz="3600" dirty="0">
                <a:solidFill>
                  <a:srgbClr val="643C90"/>
                </a:solidFill>
                <a:latin typeface="+mn-lt"/>
              </a:rPr>
              <a:t> Faith</a:t>
            </a:r>
          </a:p>
        </p:txBody>
      </p:sp>
      <p:sp>
        <p:nvSpPr>
          <p:cNvPr id="5" name="Rectangle 4"/>
          <p:cNvSpPr/>
          <p:nvPr/>
        </p:nvSpPr>
        <p:spPr>
          <a:xfrm>
            <a:off x="755650" y="1335340"/>
            <a:ext cx="4259695" cy="553998"/>
          </a:xfrm>
          <a:prstGeom prst="rect">
            <a:avLst/>
          </a:prstGeom>
        </p:spPr>
        <p:txBody>
          <a:bodyPr wrap="square" lIns="0" tIns="0" rIns="0" bIns="0">
            <a:spAutoFit/>
          </a:bodyPr>
          <a:lstStyle/>
          <a:p>
            <a:r>
              <a:rPr lang="en-GB" sz="1800" dirty="0"/>
              <a:t>The </a:t>
            </a:r>
            <a:r>
              <a:rPr lang="en-GB" sz="1800" dirty="0" err="1"/>
              <a:t>Bahá’í</a:t>
            </a:r>
            <a:r>
              <a:rPr lang="en-GB" sz="1800" dirty="0"/>
              <a:t> faith was founded in 1863 in Iran. The </a:t>
            </a:r>
            <a:r>
              <a:rPr lang="en-GB" sz="1800" dirty="0" err="1"/>
              <a:t>Bahá’í</a:t>
            </a:r>
            <a:r>
              <a:rPr lang="en-GB" sz="1800" dirty="0"/>
              <a:t> faith believes that: </a:t>
            </a:r>
            <a:r>
              <a:rPr lang="en-GB" dirty="0"/>
              <a:t> </a:t>
            </a:r>
          </a:p>
        </p:txBody>
      </p:sp>
      <p:sp>
        <p:nvSpPr>
          <p:cNvPr id="7" name="Rectangle 6">
            <a:extLst>
              <a:ext uri="{FF2B5EF4-FFF2-40B4-BE49-F238E27FC236}">
                <a16:creationId xmlns:a16="http://schemas.microsoft.com/office/drawing/2014/main" id="{698B6A78-BC79-4458-8C82-58A97CA43BDE}"/>
              </a:ext>
            </a:extLst>
          </p:cNvPr>
          <p:cNvSpPr/>
          <p:nvPr/>
        </p:nvSpPr>
        <p:spPr>
          <a:xfrm>
            <a:off x="755650" y="3068249"/>
            <a:ext cx="4425950"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t>All human beings are different but equal;</a:t>
            </a:r>
          </a:p>
        </p:txBody>
      </p:sp>
      <p:sp>
        <p:nvSpPr>
          <p:cNvPr id="10" name="Rectangle 9">
            <a:extLst>
              <a:ext uri="{FF2B5EF4-FFF2-40B4-BE49-F238E27FC236}">
                <a16:creationId xmlns:a16="http://schemas.microsoft.com/office/drawing/2014/main" id="{081BC6E1-A514-4DC5-BACF-1F319F087EFA}"/>
              </a:ext>
            </a:extLst>
          </p:cNvPr>
          <p:cNvSpPr/>
          <p:nvPr/>
        </p:nvSpPr>
        <p:spPr>
          <a:xfrm>
            <a:off x="755650" y="3632388"/>
            <a:ext cx="7632700" cy="1049106"/>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There is one God who is known by different forms in all religions, such as Buddha, Moses, Jesus and the Prophet Muhammad (Peace Be Upon Him);</a:t>
            </a:r>
          </a:p>
        </p:txBody>
      </p:sp>
      <p:sp>
        <p:nvSpPr>
          <p:cNvPr id="11" name="Rectangle 10">
            <a:extLst>
              <a:ext uri="{FF2B5EF4-FFF2-40B4-BE49-F238E27FC236}">
                <a16:creationId xmlns:a16="http://schemas.microsoft.com/office/drawing/2014/main" id="{7AD246DD-2F64-4BC1-91EA-EDF87555D14C}"/>
              </a:ext>
            </a:extLst>
          </p:cNvPr>
          <p:cNvSpPr/>
          <p:nvPr/>
        </p:nvSpPr>
        <p:spPr>
          <a:xfrm>
            <a:off x="755650" y="4757823"/>
            <a:ext cx="7632700" cy="772107"/>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The diversity between the religions is due to the way people think about god;</a:t>
            </a:r>
          </a:p>
        </p:txBody>
      </p:sp>
      <p:sp>
        <p:nvSpPr>
          <p:cNvPr id="12" name="Rectangle 11">
            <a:extLst>
              <a:ext uri="{FF2B5EF4-FFF2-40B4-BE49-F238E27FC236}">
                <a16:creationId xmlns:a16="http://schemas.microsoft.com/office/drawing/2014/main" id="{B24B5BFF-6E7A-4C02-9BB7-BEC5534D22DD}"/>
              </a:ext>
            </a:extLst>
          </p:cNvPr>
          <p:cNvSpPr/>
          <p:nvPr/>
        </p:nvSpPr>
        <p:spPr>
          <a:xfrm>
            <a:off x="750885" y="5598960"/>
            <a:ext cx="7632700" cy="495108"/>
          </a:xfrm>
          <a:prstGeom prst="rect">
            <a:avLst/>
          </a:prstGeom>
          <a:solidFill>
            <a:srgbClr val="4DB1E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t>We all have the same rights regardless of our religion or creed. </a:t>
            </a:r>
          </a:p>
        </p:txBody>
      </p:sp>
      <p:pic>
        <p:nvPicPr>
          <p:cNvPr id="13" name="Picture 12">
            <a:extLst>
              <a:ext uri="{FF2B5EF4-FFF2-40B4-BE49-F238E27FC236}">
                <a16:creationId xmlns:a16="http://schemas.microsoft.com/office/drawing/2014/main" id="{54D2E740-9CD6-4F4F-975C-88B980A40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835" y="1331589"/>
            <a:ext cx="3174854" cy="2300799"/>
          </a:xfrm>
          <a:prstGeom prst="rect">
            <a:avLst/>
          </a:prstGeom>
        </p:spPr>
      </p:pic>
    </p:spTree>
    <p:extLst>
      <p:ext uri="{BB962C8B-B14F-4D97-AF65-F5344CB8AC3E}">
        <p14:creationId xmlns:p14="http://schemas.microsoft.com/office/powerpoint/2010/main" val="27653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ECAE8D8-61B1-4FE5-9E93-CA4F2AD3B9A2}"/>
              </a:ext>
            </a:extLst>
          </p:cNvPr>
          <p:cNvSpPr txBox="1"/>
          <p:nvPr/>
        </p:nvSpPr>
        <p:spPr>
          <a:xfrm>
            <a:off x="4572000" y="3356968"/>
            <a:ext cx="3816350" cy="2434101"/>
          </a:xfrm>
          <a:prstGeom prst="rect">
            <a:avLst/>
          </a:prstGeom>
          <a:noFill/>
          <a:ln w="28575">
            <a:solidFill>
              <a:srgbClr val="643C90"/>
            </a:solidFill>
          </a:ln>
        </p:spPr>
        <p:txBody>
          <a:bodyPr wrap="square" lIns="108000" tIns="108000" rIns="108000" bIns="108000">
            <a:spAutoFit/>
          </a:bodyPr>
          <a:lstStyle/>
          <a:p>
            <a:pPr lvl="2"/>
            <a:r>
              <a:rPr lang="en-GB" dirty="0"/>
              <a:t>Since then, World Religion Day has moved on from being a strictly </a:t>
            </a:r>
            <a:r>
              <a:rPr lang="en-GB" dirty="0" err="1"/>
              <a:t>Bahá’í</a:t>
            </a:r>
            <a:r>
              <a:rPr lang="en-GB" dirty="0"/>
              <a:t> celebration and is now seen as a wider celebration of inter-faith harmony and understanding.</a:t>
            </a:r>
          </a:p>
        </p:txBody>
      </p:sp>
      <p:sp>
        <p:nvSpPr>
          <p:cNvPr id="21" name="Title 20"/>
          <p:cNvSpPr>
            <a:spLocks noGrp="1"/>
          </p:cNvSpPr>
          <p:nvPr>
            <p:ph type="title"/>
          </p:nvPr>
        </p:nvSpPr>
        <p:spPr/>
        <p:txBody>
          <a:bodyPr/>
          <a:lstStyle/>
          <a:p>
            <a:r>
              <a:rPr lang="en-GB" sz="3600" dirty="0">
                <a:solidFill>
                  <a:srgbClr val="643C90"/>
                </a:solidFill>
                <a:latin typeface="+mn-lt"/>
              </a:rPr>
              <a:t>The </a:t>
            </a:r>
            <a:r>
              <a:rPr lang="en-GB" sz="3600" dirty="0" err="1">
                <a:solidFill>
                  <a:srgbClr val="643C90"/>
                </a:solidFill>
                <a:latin typeface="+mn-lt"/>
              </a:rPr>
              <a:t>Bahá’í</a:t>
            </a:r>
            <a:r>
              <a:rPr lang="en-GB" sz="3600" dirty="0">
                <a:solidFill>
                  <a:srgbClr val="643C90"/>
                </a:solidFill>
                <a:latin typeface="+mn-lt"/>
              </a:rPr>
              <a:t> Faith</a:t>
            </a:r>
          </a:p>
        </p:txBody>
      </p:sp>
      <p:pic>
        <p:nvPicPr>
          <p:cNvPr id="22" name="Picture 21">
            <a:extLst>
              <a:ext uri="{FF2B5EF4-FFF2-40B4-BE49-F238E27FC236}">
                <a16:creationId xmlns:a16="http://schemas.microsoft.com/office/drawing/2014/main" id="{1047A18E-670B-4FA4-84E9-CE6B1FF9A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3055215"/>
            <a:ext cx="4556414" cy="3037609"/>
          </a:xfrm>
          <a:prstGeom prst="rect">
            <a:avLst/>
          </a:prstGeom>
          <a:ln w="28575">
            <a:solidFill>
              <a:srgbClr val="643C90"/>
            </a:solidFill>
          </a:ln>
        </p:spPr>
      </p:pic>
      <p:sp>
        <p:nvSpPr>
          <p:cNvPr id="23" name="TextBox 22">
            <a:extLst>
              <a:ext uri="{FF2B5EF4-FFF2-40B4-BE49-F238E27FC236}">
                <a16:creationId xmlns:a16="http://schemas.microsoft.com/office/drawing/2014/main" id="{C5E6F3F1-5D3D-4357-8050-582CD811407E}"/>
              </a:ext>
            </a:extLst>
          </p:cNvPr>
          <p:cNvSpPr txBox="1"/>
          <p:nvPr/>
        </p:nvSpPr>
        <p:spPr>
          <a:xfrm>
            <a:off x="755650" y="1383347"/>
            <a:ext cx="7632700" cy="1477328"/>
          </a:xfrm>
          <a:prstGeom prst="rect">
            <a:avLst/>
          </a:prstGeom>
          <a:noFill/>
        </p:spPr>
        <p:txBody>
          <a:bodyPr wrap="square">
            <a:spAutoFit/>
          </a:bodyPr>
          <a:lstStyle/>
          <a:p>
            <a:r>
              <a:rPr lang="en-GB" dirty="0"/>
              <a:t>The National Spiritual Assembly of the </a:t>
            </a:r>
            <a:r>
              <a:rPr lang="en-GB" dirty="0" err="1"/>
              <a:t>Bahá’í</a:t>
            </a:r>
            <a:r>
              <a:rPr lang="en-GB" dirty="0"/>
              <a:t> of the United States came up with the idea of World Religion Day in 1949 and the first World Religion Day took place the following year, in 1950. It was decided that for one day a year, all religions should be celebrated and their similarities appreciated.</a:t>
            </a:r>
          </a:p>
        </p:txBody>
      </p:sp>
    </p:spTree>
    <p:extLst>
      <p:ext uri="{BB962C8B-B14F-4D97-AF65-F5344CB8AC3E}">
        <p14:creationId xmlns:p14="http://schemas.microsoft.com/office/powerpoint/2010/main" val="12287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1362431"/>
          </a:xfrm>
        </p:spPr>
        <p:txBody>
          <a:bodyPr/>
          <a:lstStyle/>
          <a:p>
            <a:pPr algn="ctr"/>
            <a:r>
              <a:rPr lang="en-GB" sz="3600" dirty="0">
                <a:solidFill>
                  <a:srgbClr val="643C90"/>
                </a:solidFill>
                <a:latin typeface="+mn-lt"/>
              </a:rPr>
              <a:t>Why Do We Celebrate </a:t>
            </a:r>
            <a:br>
              <a:rPr lang="en-GB" sz="3600" dirty="0">
                <a:solidFill>
                  <a:srgbClr val="643C90"/>
                </a:solidFill>
                <a:latin typeface="+mn-lt"/>
              </a:rPr>
            </a:br>
            <a:r>
              <a:rPr lang="en-GB" sz="3600" dirty="0">
                <a:solidFill>
                  <a:srgbClr val="643C90"/>
                </a:solidFill>
                <a:latin typeface="+mn-lt"/>
              </a:rPr>
              <a:t>World Religion Day?</a:t>
            </a:r>
          </a:p>
        </p:txBody>
      </p:sp>
      <p:sp>
        <p:nvSpPr>
          <p:cNvPr id="14" name="TextBox 13">
            <a:extLst>
              <a:ext uri="{FF2B5EF4-FFF2-40B4-BE49-F238E27FC236}">
                <a16:creationId xmlns:a16="http://schemas.microsoft.com/office/drawing/2014/main" id="{5ECAE8D8-61B1-4FE5-9E93-CA4F2AD3B9A2}"/>
              </a:ext>
            </a:extLst>
          </p:cNvPr>
          <p:cNvSpPr txBox="1"/>
          <p:nvPr/>
        </p:nvSpPr>
        <p:spPr>
          <a:xfrm>
            <a:off x="688108" y="3336233"/>
            <a:ext cx="4281056" cy="2308324"/>
          </a:xfrm>
          <a:prstGeom prst="rect">
            <a:avLst/>
          </a:prstGeom>
          <a:noFill/>
        </p:spPr>
        <p:txBody>
          <a:bodyPr wrap="square">
            <a:spAutoFit/>
          </a:bodyPr>
          <a:lstStyle/>
          <a:p>
            <a:r>
              <a:rPr lang="en-GB" dirty="0"/>
              <a:t>World Religion Day also seeks to overcome historical differences between religious groups. Throughout history, many conflicts and wars have been caused by arguments over religion and beliefs. The day aims to overcome this and achieve a peaceful understanding between faiths.</a:t>
            </a:r>
          </a:p>
        </p:txBody>
      </p:sp>
      <p:pic>
        <p:nvPicPr>
          <p:cNvPr id="6" name="Picture 5">
            <a:extLst>
              <a:ext uri="{FF2B5EF4-FFF2-40B4-BE49-F238E27FC236}">
                <a16:creationId xmlns:a16="http://schemas.microsoft.com/office/drawing/2014/main" id="{FB0E01C5-9170-4B18-964B-E0DF1ABA40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10" r="17470"/>
          <a:stretch/>
        </p:blipFill>
        <p:spPr>
          <a:xfrm>
            <a:off x="5163128" y="3187985"/>
            <a:ext cx="2946399" cy="2904840"/>
          </a:xfrm>
          <a:prstGeom prst="rect">
            <a:avLst/>
          </a:prstGeom>
          <a:ln w="28575">
            <a:solidFill>
              <a:srgbClr val="643C90"/>
            </a:solidFill>
          </a:ln>
        </p:spPr>
      </p:pic>
      <p:sp>
        <p:nvSpPr>
          <p:cNvPr id="8" name="TextBox 7">
            <a:extLst>
              <a:ext uri="{FF2B5EF4-FFF2-40B4-BE49-F238E27FC236}">
                <a16:creationId xmlns:a16="http://schemas.microsoft.com/office/drawing/2014/main" id="{DCA74AA1-0240-4C34-9D4A-4EF69D154286}"/>
              </a:ext>
            </a:extLst>
          </p:cNvPr>
          <p:cNvSpPr txBox="1"/>
          <p:nvPr/>
        </p:nvSpPr>
        <p:spPr>
          <a:xfrm>
            <a:off x="688108" y="1916469"/>
            <a:ext cx="7700241" cy="1200329"/>
          </a:xfrm>
          <a:prstGeom prst="rect">
            <a:avLst/>
          </a:prstGeom>
          <a:noFill/>
        </p:spPr>
        <p:txBody>
          <a:bodyPr wrap="square">
            <a:spAutoFit/>
          </a:bodyPr>
          <a:lstStyle/>
          <a:p>
            <a:r>
              <a:rPr lang="en-GB" dirty="0"/>
              <a:t>World Religion Day invites members of all religious groups from across the globe to recognise that all religions have a common spiritual goal. It aims to promote inter-faith understanding and harmony and unite people, regardless of their beliefs. </a:t>
            </a:r>
          </a:p>
        </p:txBody>
      </p:sp>
    </p:spTree>
    <p:extLst>
      <p:ext uri="{BB962C8B-B14F-4D97-AF65-F5344CB8AC3E}">
        <p14:creationId xmlns:p14="http://schemas.microsoft.com/office/powerpoint/2010/main" val="14341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DA2E3BE-8FB5-41AA-BBE3-2436CEB81F90}"/>
              </a:ext>
            </a:extLst>
          </p:cNvPr>
          <p:cNvSpPr txBox="1"/>
          <p:nvPr/>
        </p:nvSpPr>
        <p:spPr>
          <a:xfrm>
            <a:off x="3241964" y="4757484"/>
            <a:ext cx="5146386" cy="1326105"/>
          </a:xfrm>
          <a:prstGeom prst="rect">
            <a:avLst/>
          </a:prstGeom>
          <a:noFill/>
          <a:ln w="28575">
            <a:solidFill>
              <a:srgbClr val="643C90"/>
            </a:solidFill>
          </a:ln>
        </p:spPr>
        <p:txBody>
          <a:bodyPr wrap="square" lIns="108000" tIns="108000" rIns="108000" bIns="108000">
            <a:spAutoFit/>
          </a:bodyPr>
          <a:lstStyle/>
          <a:p>
            <a:pPr lvl="1"/>
            <a:r>
              <a:rPr lang="en-GB" dirty="0"/>
              <a:t>There is time to reflect on the universal message of the six main religions – treating each other with respect and understanding, to create a better world for everyone.</a:t>
            </a:r>
            <a:endParaRPr lang="en-IE" dirty="0"/>
          </a:p>
        </p:txBody>
      </p:sp>
      <p:sp>
        <p:nvSpPr>
          <p:cNvPr id="21" name="Title 20"/>
          <p:cNvSpPr>
            <a:spLocks noGrp="1"/>
          </p:cNvSpPr>
          <p:nvPr>
            <p:ph type="title"/>
          </p:nvPr>
        </p:nvSpPr>
        <p:spPr>
          <a:xfrm>
            <a:off x="457198" y="478894"/>
            <a:ext cx="8220075" cy="1362431"/>
          </a:xfrm>
        </p:spPr>
        <p:txBody>
          <a:bodyPr/>
          <a:lstStyle/>
          <a:p>
            <a:pPr algn="ctr"/>
            <a:r>
              <a:rPr lang="en-GB" sz="3600" dirty="0">
                <a:solidFill>
                  <a:srgbClr val="643C90"/>
                </a:solidFill>
                <a:latin typeface="+mn-lt"/>
              </a:rPr>
              <a:t>How Do We Celebrate </a:t>
            </a:r>
            <a:br>
              <a:rPr lang="en-GB" sz="3600" dirty="0">
                <a:solidFill>
                  <a:srgbClr val="643C90"/>
                </a:solidFill>
                <a:latin typeface="+mn-lt"/>
              </a:rPr>
            </a:br>
            <a:r>
              <a:rPr lang="en-GB" sz="3600" dirty="0">
                <a:solidFill>
                  <a:srgbClr val="643C90"/>
                </a:solidFill>
                <a:latin typeface="+mn-lt"/>
              </a:rPr>
              <a:t>World Religion Day?</a:t>
            </a:r>
          </a:p>
        </p:txBody>
      </p:sp>
      <p:sp>
        <p:nvSpPr>
          <p:cNvPr id="14" name="TextBox 13">
            <a:extLst>
              <a:ext uri="{FF2B5EF4-FFF2-40B4-BE49-F238E27FC236}">
                <a16:creationId xmlns:a16="http://schemas.microsoft.com/office/drawing/2014/main" id="{5ECAE8D8-61B1-4FE5-9E93-CA4F2AD3B9A2}"/>
              </a:ext>
            </a:extLst>
          </p:cNvPr>
          <p:cNvSpPr txBox="1"/>
          <p:nvPr/>
        </p:nvSpPr>
        <p:spPr>
          <a:xfrm>
            <a:off x="3657600" y="1841325"/>
            <a:ext cx="4730750" cy="1754326"/>
          </a:xfrm>
          <a:prstGeom prst="rect">
            <a:avLst/>
          </a:prstGeom>
          <a:noFill/>
        </p:spPr>
        <p:txBody>
          <a:bodyPr wrap="square">
            <a:spAutoFit/>
          </a:bodyPr>
          <a:lstStyle/>
          <a:p>
            <a:pPr marL="0" indent="0">
              <a:buNone/>
            </a:pPr>
            <a:r>
              <a:rPr lang="en-GB" sz="1800" dirty="0"/>
              <a:t>World Religion Day is celebrated in a variety of ways. Many organisations celebrate the day by holding interfaith events, where faith leaders get together to give talks and lectures. </a:t>
            </a:r>
          </a:p>
          <a:p>
            <a:pPr marL="0" indent="0">
              <a:buNone/>
            </a:pPr>
            <a:endParaRPr lang="en-GB" sz="1800" dirty="0"/>
          </a:p>
        </p:txBody>
      </p:sp>
      <p:pic>
        <p:nvPicPr>
          <p:cNvPr id="7" name="Picture 6">
            <a:extLst>
              <a:ext uri="{FF2B5EF4-FFF2-40B4-BE49-F238E27FC236}">
                <a16:creationId xmlns:a16="http://schemas.microsoft.com/office/drawing/2014/main" id="{55BB0332-4FB4-44AC-95D4-4E4105C04A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95002"/>
            <a:ext cx="2798819" cy="4197823"/>
          </a:xfrm>
          <a:prstGeom prst="rect">
            <a:avLst/>
          </a:prstGeom>
          <a:ln w="28575">
            <a:solidFill>
              <a:srgbClr val="643C90"/>
            </a:solidFill>
          </a:ln>
        </p:spPr>
      </p:pic>
      <p:sp>
        <p:nvSpPr>
          <p:cNvPr id="10" name="TextBox 9">
            <a:extLst>
              <a:ext uri="{FF2B5EF4-FFF2-40B4-BE49-F238E27FC236}">
                <a16:creationId xmlns:a16="http://schemas.microsoft.com/office/drawing/2014/main" id="{8335B89E-7C1D-430D-969B-4EA8193C029A}"/>
              </a:ext>
            </a:extLst>
          </p:cNvPr>
          <p:cNvSpPr txBox="1"/>
          <p:nvPr/>
        </p:nvSpPr>
        <p:spPr>
          <a:xfrm>
            <a:off x="3657600" y="3357893"/>
            <a:ext cx="4572000" cy="1200329"/>
          </a:xfrm>
          <a:prstGeom prst="rect">
            <a:avLst/>
          </a:prstGeom>
          <a:noFill/>
        </p:spPr>
        <p:txBody>
          <a:bodyPr wrap="square">
            <a:spAutoFit/>
          </a:bodyPr>
          <a:lstStyle/>
          <a:p>
            <a:pPr marL="0" indent="0">
              <a:buNone/>
            </a:pPr>
            <a:r>
              <a:rPr lang="en-GB" sz="1800" dirty="0"/>
              <a:t>People are encouraged to talk with and to listen to people from faiths different from their own and to understand the basic principles of other religions.</a:t>
            </a:r>
          </a:p>
        </p:txBody>
      </p:sp>
    </p:spTree>
    <p:extLst>
      <p:ext uri="{BB962C8B-B14F-4D97-AF65-F5344CB8AC3E}">
        <p14:creationId xmlns:p14="http://schemas.microsoft.com/office/powerpoint/2010/main" val="419927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4"/>
            <a:ext cx="8220075" cy="1362431"/>
          </a:xfrm>
        </p:spPr>
        <p:txBody>
          <a:bodyPr/>
          <a:lstStyle/>
          <a:p>
            <a:pPr algn="ctr"/>
            <a:r>
              <a:rPr lang="en-GB" sz="3600" dirty="0">
                <a:solidFill>
                  <a:srgbClr val="643C90"/>
                </a:solidFill>
                <a:latin typeface="+mn-lt"/>
              </a:rPr>
              <a:t>How Many Countries Celebrate World Religion Day?</a:t>
            </a:r>
          </a:p>
        </p:txBody>
      </p:sp>
      <p:pic>
        <p:nvPicPr>
          <p:cNvPr id="3" name="Picture 2">
            <a:extLst>
              <a:ext uri="{FF2B5EF4-FFF2-40B4-BE49-F238E27FC236}">
                <a16:creationId xmlns:a16="http://schemas.microsoft.com/office/drawing/2014/main" id="{8C34FF3B-547D-48AC-9630-28E557B1A9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1018" y="3419661"/>
            <a:ext cx="1741539" cy="1130563"/>
          </a:xfrm>
          <a:prstGeom prst="rect">
            <a:avLst/>
          </a:prstGeom>
        </p:spPr>
      </p:pic>
      <p:pic>
        <p:nvPicPr>
          <p:cNvPr id="5" name="Picture 4">
            <a:extLst>
              <a:ext uri="{FF2B5EF4-FFF2-40B4-BE49-F238E27FC236}">
                <a16:creationId xmlns:a16="http://schemas.microsoft.com/office/drawing/2014/main" id="{0E9245EA-8DAB-4FEC-80CB-407CB2A34D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026" y="4774301"/>
            <a:ext cx="1730404" cy="1123334"/>
          </a:xfrm>
          <a:prstGeom prst="rect">
            <a:avLst/>
          </a:prstGeom>
        </p:spPr>
      </p:pic>
      <p:pic>
        <p:nvPicPr>
          <p:cNvPr id="7" name="Picture 6">
            <a:extLst>
              <a:ext uri="{FF2B5EF4-FFF2-40B4-BE49-F238E27FC236}">
                <a16:creationId xmlns:a16="http://schemas.microsoft.com/office/drawing/2014/main" id="{882F4DE7-9E2F-4181-B881-B91601DFB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650" y="3416241"/>
            <a:ext cx="1701878" cy="1104816"/>
          </a:xfrm>
          <a:prstGeom prst="rect">
            <a:avLst/>
          </a:prstGeom>
        </p:spPr>
      </p:pic>
      <p:pic>
        <p:nvPicPr>
          <p:cNvPr id="10" name="Picture 9">
            <a:extLst>
              <a:ext uri="{FF2B5EF4-FFF2-40B4-BE49-F238E27FC236}">
                <a16:creationId xmlns:a16="http://schemas.microsoft.com/office/drawing/2014/main" id="{0575A8E7-03BF-4DC0-931A-73813CE7C6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8305" y="4774301"/>
            <a:ext cx="1686963" cy="1095133"/>
          </a:xfrm>
          <a:prstGeom prst="rect">
            <a:avLst/>
          </a:prstGeom>
        </p:spPr>
      </p:pic>
      <p:pic>
        <p:nvPicPr>
          <p:cNvPr id="12" name="Picture 11">
            <a:extLst>
              <a:ext uri="{FF2B5EF4-FFF2-40B4-BE49-F238E27FC236}">
                <a16:creationId xmlns:a16="http://schemas.microsoft.com/office/drawing/2014/main" id="{26F26376-7292-41D9-91E3-80F7FB648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5393" y="1828294"/>
            <a:ext cx="1701877" cy="1104815"/>
          </a:xfrm>
          <a:prstGeom prst="rect">
            <a:avLst/>
          </a:prstGeom>
        </p:spPr>
      </p:pic>
      <p:pic>
        <p:nvPicPr>
          <p:cNvPr id="15" name="Picture 14">
            <a:extLst>
              <a:ext uri="{FF2B5EF4-FFF2-40B4-BE49-F238E27FC236}">
                <a16:creationId xmlns:a16="http://schemas.microsoft.com/office/drawing/2014/main" id="{B711368B-C399-4164-96D2-1665FDCAF7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9234" y="3416241"/>
            <a:ext cx="1700882" cy="1104169"/>
          </a:xfrm>
          <a:prstGeom prst="rect">
            <a:avLst/>
          </a:prstGeom>
        </p:spPr>
      </p:pic>
      <p:pic>
        <p:nvPicPr>
          <p:cNvPr id="17" name="Picture 16">
            <a:extLst>
              <a:ext uri="{FF2B5EF4-FFF2-40B4-BE49-F238E27FC236}">
                <a16:creationId xmlns:a16="http://schemas.microsoft.com/office/drawing/2014/main" id="{8A68006A-E2D9-4420-B6A8-FFD3901C38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487" y="1785909"/>
            <a:ext cx="1719345" cy="1159747"/>
          </a:xfrm>
          <a:prstGeom prst="rect">
            <a:avLst/>
          </a:prstGeom>
        </p:spPr>
      </p:pic>
      <p:pic>
        <p:nvPicPr>
          <p:cNvPr id="19" name="Picture 18">
            <a:extLst>
              <a:ext uri="{FF2B5EF4-FFF2-40B4-BE49-F238E27FC236}">
                <a16:creationId xmlns:a16="http://schemas.microsoft.com/office/drawing/2014/main" id="{04D59F25-DD34-4858-9D62-3BF41BC17E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11472" y="1823113"/>
            <a:ext cx="1686963" cy="1133355"/>
          </a:xfrm>
          <a:prstGeom prst="rect">
            <a:avLst/>
          </a:prstGeom>
        </p:spPr>
      </p:pic>
      <p:pic>
        <p:nvPicPr>
          <p:cNvPr id="22" name="Picture 21">
            <a:extLst>
              <a:ext uri="{FF2B5EF4-FFF2-40B4-BE49-F238E27FC236}">
                <a16:creationId xmlns:a16="http://schemas.microsoft.com/office/drawing/2014/main" id="{26D5772F-39C3-49EF-B1A3-FE000EBED6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9522" y="3416241"/>
            <a:ext cx="1718828" cy="1159747"/>
          </a:xfrm>
          <a:prstGeom prst="rect">
            <a:avLst/>
          </a:prstGeom>
        </p:spPr>
      </p:pic>
      <p:pic>
        <p:nvPicPr>
          <p:cNvPr id="24" name="Picture 23">
            <a:extLst>
              <a:ext uri="{FF2B5EF4-FFF2-40B4-BE49-F238E27FC236}">
                <a16:creationId xmlns:a16="http://schemas.microsoft.com/office/drawing/2014/main" id="{765B2DBE-8D2D-4620-8A45-912A422FF0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807" y="1797784"/>
            <a:ext cx="1684217" cy="1093351"/>
          </a:xfrm>
          <a:prstGeom prst="rect">
            <a:avLst/>
          </a:prstGeom>
        </p:spPr>
      </p:pic>
      <p:sp>
        <p:nvSpPr>
          <p:cNvPr id="25" name="Rectangle 24">
            <a:extLst>
              <a:ext uri="{FF2B5EF4-FFF2-40B4-BE49-F238E27FC236}">
                <a16:creationId xmlns:a16="http://schemas.microsoft.com/office/drawing/2014/main" id="{F77D668D-8201-4CBA-8DCD-259386FF42B2}"/>
              </a:ext>
            </a:extLst>
          </p:cNvPr>
          <p:cNvSpPr/>
          <p:nvPr/>
        </p:nvSpPr>
        <p:spPr>
          <a:xfrm>
            <a:off x="830807" y="2812703"/>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UK</a:t>
            </a:r>
          </a:p>
        </p:txBody>
      </p:sp>
      <p:sp>
        <p:nvSpPr>
          <p:cNvPr id="26" name="Rectangle 25">
            <a:extLst>
              <a:ext uri="{FF2B5EF4-FFF2-40B4-BE49-F238E27FC236}">
                <a16:creationId xmlns:a16="http://schemas.microsoft.com/office/drawing/2014/main" id="{22856517-1B76-44FB-B182-227456EA386D}"/>
              </a:ext>
            </a:extLst>
          </p:cNvPr>
          <p:cNvSpPr/>
          <p:nvPr/>
        </p:nvSpPr>
        <p:spPr>
          <a:xfrm>
            <a:off x="2763855" y="2812703"/>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USA</a:t>
            </a:r>
          </a:p>
        </p:txBody>
      </p:sp>
      <p:sp>
        <p:nvSpPr>
          <p:cNvPr id="27" name="Rectangle 26">
            <a:extLst>
              <a:ext uri="{FF2B5EF4-FFF2-40B4-BE49-F238E27FC236}">
                <a16:creationId xmlns:a16="http://schemas.microsoft.com/office/drawing/2014/main" id="{53DC03A4-DA21-4A9D-A350-E77AB0246649}"/>
              </a:ext>
            </a:extLst>
          </p:cNvPr>
          <p:cNvSpPr/>
          <p:nvPr/>
        </p:nvSpPr>
        <p:spPr>
          <a:xfrm>
            <a:off x="4718734" y="2810389"/>
            <a:ext cx="1730404"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Brazil</a:t>
            </a:r>
          </a:p>
        </p:txBody>
      </p:sp>
      <p:sp>
        <p:nvSpPr>
          <p:cNvPr id="28" name="Rectangle 27">
            <a:extLst>
              <a:ext uri="{FF2B5EF4-FFF2-40B4-BE49-F238E27FC236}">
                <a16:creationId xmlns:a16="http://schemas.microsoft.com/office/drawing/2014/main" id="{CA988276-BC7A-4C72-89A5-F466E4CD54A6}"/>
              </a:ext>
            </a:extLst>
          </p:cNvPr>
          <p:cNvSpPr/>
          <p:nvPr/>
        </p:nvSpPr>
        <p:spPr>
          <a:xfrm>
            <a:off x="6721451" y="2847593"/>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China</a:t>
            </a:r>
          </a:p>
        </p:txBody>
      </p:sp>
      <p:sp>
        <p:nvSpPr>
          <p:cNvPr id="29" name="Rectangle 28">
            <a:extLst>
              <a:ext uri="{FF2B5EF4-FFF2-40B4-BE49-F238E27FC236}">
                <a16:creationId xmlns:a16="http://schemas.microsoft.com/office/drawing/2014/main" id="{94EE26EB-FA04-474F-98F7-8A88F43D0502}"/>
              </a:ext>
            </a:extLst>
          </p:cNvPr>
          <p:cNvSpPr/>
          <p:nvPr/>
        </p:nvSpPr>
        <p:spPr>
          <a:xfrm>
            <a:off x="755650" y="4366122"/>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Kenya</a:t>
            </a:r>
          </a:p>
        </p:txBody>
      </p:sp>
      <p:sp>
        <p:nvSpPr>
          <p:cNvPr id="30" name="Rectangle 29">
            <a:extLst>
              <a:ext uri="{FF2B5EF4-FFF2-40B4-BE49-F238E27FC236}">
                <a16:creationId xmlns:a16="http://schemas.microsoft.com/office/drawing/2014/main" id="{6756CE3C-918C-467B-A4A9-4702B4FB6877}"/>
              </a:ext>
            </a:extLst>
          </p:cNvPr>
          <p:cNvSpPr/>
          <p:nvPr/>
        </p:nvSpPr>
        <p:spPr>
          <a:xfrm>
            <a:off x="2732249" y="4328434"/>
            <a:ext cx="1711164"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Israel</a:t>
            </a:r>
          </a:p>
        </p:txBody>
      </p:sp>
      <p:sp>
        <p:nvSpPr>
          <p:cNvPr id="31" name="Rectangle 30">
            <a:extLst>
              <a:ext uri="{FF2B5EF4-FFF2-40B4-BE49-F238E27FC236}">
                <a16:creationId xmlns:a16="http://schemas.microsoft.com/office/drawing/2014/main" id="{7439A8D6-70C7-4AFF-9857-10CCD631CA90}"/>
              </a:ext>
            </a:extLst>
          </p:cNvPr>
          <p:cNvSpPr/>
          <p:nvPr/>
        </p:nvSpPr>
        <p:spPr>
          <a:xfrm>
            <a:off x="4684682" y="4345355"/>
            <a:ext cx="1700882"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Australia</a:t>
            </a:r>
          </a:p>
        </p:txBody>
      </p:sp>
      <p:sp>
        <p:nvSpPr>
          <p:cNvPr id="32" name="Rectangle 31">
            <a:extLst>
              <a:ext uri="{FF2B5EF4-FFF2-40B4-BE49-F238E27FC236}">
                <a16:creationId xmlns:a16="http://schemas.microsoft.com/office/drawing/2014/main" id="{C981B928-9E7E-4E6E-8CD4-4D0891E17713}"/>
              </a:ext>
            </a:extLst>
          </p:cNvPr>
          <p:cNvSpPr/>
          <p:nvPr/>
        </p:nvSpPr>
        <p:spPr>
          <a:xfrm>
            <a:off x="6664837" y="4332079"/>
            <a:ext cx="1736171"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India</a:t>
            </a:r>
          </a:p>
        </p:txBody>
      </p:sp>
      <p:sp>
        <p:nvSpPr>
          <p:cNvPr id="33" name="Rectangle 32">
            <a:extLst>
              <a:ext uri="{FF2B5EF4-FFF2-40B4-BE49-F238E27FC236}">
                <a16:creationId xmlns:a16="http://schemas.microsoft.com/office/drawing/2014/main" id="{3CCB7DD1-8F06-480F-8FD9-5061711927B2}"/>
              </a:ext>
            </a:extLst>
          </p:cNvPr>
          <p:cNvSpPr/>
          <p:nvPr/>
        </p:nvSpPr>
        <p:spPr>
          <a:xfrm>
            <a:off x="2740004" y="5813617"/>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Russia</a:t>
            </a:r>
          </a:p>
        </p:txBody>
      </p:sp>
      <p:sp>
        <p:nvSpPr>
          <p:cNvPr id="34" name="Rectangle 33">
            <a:extLst>
              <a:ext uri="{FF2B5EF4-FFF2-40B4-BE49-F238E27FC236}">
                <a16:creationId xmlns:a16="http://schemas.microsoft.com/office/drawing/2014/main" id="{FDD7DFD2-741A-4543-A029-D02A2FB4AF33}"/>
              </a:ext>
            </a:extLst>
          </p:cNvPr>
          <p:cNvSpPr/>
          <p:nvPr/>
        </p:nvSpPr>
        <p:spPr>
          <a:xfrm>
            <a:off x="4700657" y="5869434"/>
            <a:ext cx="167955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b="1" dirty="0"/>
              <a:t>Japan</a:t>
            </a:r>
          </a:p>
        </p:txBody>
      </p:sp>
    </p:spTree>
    <p:extLst>
      <p:ext uri="{BB962C8B-B14F-4D97-AF65-F5344CB8AC3E}">
        <p14:creationId xmlns:p14="http://schemas.microsoft.com/office/powerpoint/2010/main" val="248260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ECAE8D8-61B1-4FE5-9E93-CA4F2AD3B9A2}"/>
              </a:ext>
            </a:extLst>
          </p:cNvPr>
          <p:cNvSpPr txBox="1"/>
          <p:nvPr/>
        </p:nvSpPr>
        <p:spPr>
          <a:xfrm>
            <a:off x="755650" y="1897351"/>
            <a:ext cx="7021368" cy="369332"/>
          </a:xfrm>
          <a:prstGeom prst="rect">
            <a:avLst/>
          </a:prstGeom>
          <a:noFill/>
        </p:spPr>
        <p:txBody>
          <a:bodyPr wrap="square">
            <a:spAutoFit/>
          </a:bodyPr>
          <a:lstStyle/>
          <a:p>
            <a:pPr marL="0" indent="0">
              <a:buNone/>
            </a:pPr>
            <a:r>
              <a:rPr lang="en-GB" sz="1800" dirty="0"/>
              <a:t>Nearly 75% of the world practices one of these six religions:</a:t>
            </a:r>
          </a:p>
        </p:txBody>
      </p:sp>
      <p:sp>
        <p:nvSpPr>
          <p:cNvPr id="3" name="Title 2">
            <a:extLst>
              <a:ext uri="{FF2B5EF4-FFF2-40B4-BE49-F238E27FC236}">
                <a16:creationId xmlns:a16="http://schemas.microsoft.com/office/drawing/2014/main" id="{8055DE55-3487-414A-8834-4914EAD964A4}"/>
              </a:ext>
            </a:extLst>
          </p:cNvPr>
          <p:cNvSpPr>
            <a:spLocks noGrp="1"/>
          </p:cNvSpPr>
          <p:nvPr>
            <p:ph type="title"/>
          </p:nvPr>
        </p:nvSpPr>
        <p:spPr>
          <a:xfrm>
            <a:off x="457198" y="478894"/>
            <a:ext cx="8220075" cy="1520399"/>
          </a:xfrm>
        </p:spPr>
        <p:txBody>
          <a:bodyPr/>
          <a:lstStyle/>
          <a:p>
            <a:pPr algn="ctr"/>
            <a:r>
              <a:rPr lang="en-GB" dirty="0">
                <a:solidFill>
                  <a:srgbClr val="643C90"/>
                </a:solidFill>
              </a:rPr>
              <a:t>What Are the Six </a:t>
            </a:r>
            <a:br>
              <a:rPr lang="en-GB" dirty="0">
                <a:solidFill>
                  <a:srgbClr val="643C90"/>
                </a:solidFill>
              </a:rPr>
            </a:br>
            <a:r>
              <a:rPr lang="en-GB" dirty="0">
                <a:solidFill>
                  <a:srgbClr val="643C90"/>
                </a:solidFill>
              </a:rPr>
              <a:t>Major Religions?</a:t>
            </a:r>
          </a:p>
        </p:txBody>
      </p:sp>
      <p:sp>
        <p:nvSpPr>
          <p:cNvPr id="10" name="TextBox 9">
            <a:extLst>
              <a:ext uri="{FF2B5EF4-FFF2-40B4-BE49-F238E27FC236}">
                <a16:creationId xmlns:a16="http://schemas.microsoft.com/office/drawing/2014/main" id="{3D83F823-2082-46D7-B506-3682DF11063A}"/>
              </a:ext>
            </a:extLst>
          </p:cNvPr>
          <p:cNvSpPr txBox="1"/>
          <p:nvPr/>
        </p:nvSpPr>
        <p:spPr>
          <a:xfrm>
            <a:off x="3915926" y="5169495"/>
            <a:ext cx="4538496" cy="923330"/>
          </a:xfrm>
          <a:prstGeom prst="rect">
            <a:avLst/>
          </a:prstGeom>
          <a:noFill/>
        </p:spPr>
        <p:txBody>
          <a:bodyPr wrap="square">
            <a:spAutoFit/>
          </a:bodyPr>
          <a:lstStyle/>
          <a:p>
            <a:r>
              <a:rPr lang="en-GB" dirty="0"/>
              <a:t>World Religion Day promotes their similarities and the role religion has played in uniting people across the planet.</a:t>
            </a:r>
          </a:p>
        </p:txBody>
      </p:sp>
      <p:pic>
        <p:nvPicPr>
          <p:cNvPr id="18" name="Picture 17">
            <a:extLst>
              <a:ext uri="{FF2B5EF4-FFF2-40B4-BE49-F238E27FC236}">
                <a16:creationId xmlns:a16="http://schemas.microsoft.com/office/drawing/2014/main" id="{32AFD8F5-447A-4592-8854-0221E1852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357" y="4267081"/>
            <a:ext cx="613012" cy="613377"/>
          </a:xfrm>
          <a:prstGeom prst="rect">
            <a:avLst/>
          </a:prstGeom>
        </p:spPr>
      </p:pic>
      <p:pic>
        <p:nvPicPr>
          <p:cNvPr id="19" name="Picture 18">
            <a:extLst>
              <a:ext uri="{FF2B5EF4-FFF2-40B4-BE49-F238E27FC236}">
                <a16:creationId xmlns:a16="http://schemas.microsoft.com/office/drawing/2014/main" id="{D0C5C750-9E6C-4984-BA32-4BB324CF8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657" y="2279281"/>
            <a:ext cx="499028" cy="747945"/>
          </a:xfrm>
          <a:prstGeom prst="rect">
            <a:avLst/>
          </a:prstGeom>
        </p:spPr>
      </p:pic>
      <p:pic>
        <p:nvPicPr>
          <p:cNvPr id="20" name="Picture 19">
            <a:extLst>
              <a:ext uri="{FF2B5EF4-FFF2-40B4-BE49-F238E27FC236}">
                <a16:creationId xmlns:a16="http://schemas.microsoft.com/office/drawing/2014/main" id="{A986E294-C273-40B3-903B-BDFB7DFE5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302" y="4909372"/>
            <a:ext cx="447383" cy="561810"/>
          </a:xfrm>
          <a:prstGeom prst="rect">
            <a:avLst/>
          </a:prstGeom>
        </p:spPr>
      </p:pic>
      <p:pic>
        <p:nvPicPr>
          <p:cNvPr id="22" name="Picture 21">
            <a:extLst>
              <a:ext uri="{FF2B5EF4-FFF2-40B4-BE49-F238E27FC236}">
                <a16:creationId xmlns:a16="http://schemas.microsoft.com/office/drawing/2014/main" id="{45B02C8F-0779-4B0A-89E3-55A414914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552" y="3668307"/>
            <a:ext cx="484837" cy="487851"/>
          </a:xfrm>
          <a:prstGeom prst="rect">
            <a:avLst/>
          </a:prstGeom>
        </p:spPr>
      </p:pic>
      <p:pic>
        <p:nvPicPr>
          <p:cNvPr id="23" name="Picture 22">
            <a:extLst>
              <a:ext uri="{FF2B5EF4-FFF2-40B4-BE49-F238E27FC236}">
                <a16:creationId xmlns:a16="http://schemas.microsoft.com/office/drawing/2014/main" id="{FEFE50C0-2D5E-4B60-91E9-882FB3868F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73" y="5574623"/>
            <a:ext cx="447383" cy="446393"/>
          </a:xfrm>
          <a:prstGeom prst="rect">
            <a:avLst/>
          </a:prstGeom>
        </p:spPr>
      </p:pic>
      <p:pic>
        <p:nvPicPr>
          <p:cNvPr id="24" name="Picture 23">
            <a:extLst>
              <a:ext uri="{FF2B5EF4-FFF2-40B4-BE49-F238E27FC236}">
                <a16:creationId xmlns:a16="http://schemas.microsoft.com/office/drawing/2014/main" id="{B7C3E86B-D18A-4C48-9913-78B4F156CD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3655" y="3041186"/>
            <a:ext cx="484837" cy="558000"/>
          </a:xfrm>
          <a:prstGeom prst="rect">
            <a:avLst/>
          </a:prstGeom>
        </p:spPr>
      </p:pic>
      <p:sp>
        <p:nvSpPr>
          <p:cNvPr id="25" name="Rectangle 24">
            <a:extLst>
              <a:ext uri="{FF2B5EF4-FFF2-40B4-BE49-F238E27FC236}">
                <a16:creationId xmlns:a16="http://schemas.microsoft.com/office/drawing/2014/main" id="{56610959-977D-4335-BF6C-47C313F5141E}"/>
              </a:ext>
            </a:extLst>
          </p:cNvPr>
          <p:cNvSpPr/>
          <p:nvPr/>
        </p:nvSpPr>
        <p:spPr>
          <a:xfrm>
            <a:off x="1543065" y="240120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Christianity:</a:t>
            </a:r>
          </a:p>
        </p:txBody>
      </p:sp>
      <p:sp>
        <p:nvSpPr>
          <p:cNvPr id="26" name="Rectangle 25">
            <a:extLst>
              <a:ext uri="{FF2B5EF4-FFF2-40B4-BE49-F238E27FC236}">
                <a16:creationId xmlns:a16="http://schemas.microsoft.com/office/drawing/2014/main" id="{15E6DA8D-73E7-4FC7-936F-BE7FABC4232F}"/>
              </a:ext>
            </a:extLst>
          </p:cNvPr>
          <p:cNvSpPr/>
          <p:nvPr/>
        </p:nvSpPr>
        <p:spPr>
          <a:xfrm>
            <a:off x="1543064" y="302722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Judaism:</a:t>
            </a:r>
          </a:p>
        </p:txBody>
      </p:sp>
      <p:sp>
        <p:nvSpPr>
          <p:cNvPr id="27" name="Rectangle 26">
            <a:extLst>
              <a:ext uri="{FF2B5EF4-FFF2-40B4-BE49-F238E27FC236}">
                <a16:creationId xmlns:a16="http://schemas.microsoft.com/office/drawing/2014/main" id="{7ABEC411-92FE-4EFD-BBD2-E888CB9A575F}"/>
              </a:ext>
            </a:extLst>
          </p:cNvPr>
          <p:cNvSpPr/>
          <p:nvPr/>
        </p:nvSpPr>
        <p:spPr>
          <a:xfrm>
            <a:off x="1543066" y="3664679"/>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Hinduism:</a:t>
            </a:r>
          </a:p>
        </p:txBody>
      </p:sp>
      <p:sp>
        <p:nvSpPr>
          <p:cNvPr id="28" name="Rectangle 27">
            <a:extLst>
              <a:ext uri="{FF2B5EF4-FFF2-40B4-BE49-F238E27FC236}">
                <a16:creationId xmlns:a16="http://schemas.microsoft.com/office/drawing/2014/main" id="{8112DB6A-ACC2-4E8C-B0FE-3407C225EB7F}"/>
              </a:ext>
            </a:extLst>
          </p:cNvPr>
          <p:cNvSpPr/>
          <p:nvPr/>
        </p:nvSpPr>
        <p:spPr>
          <a:xfrm>
            <a:off x="1554912" y="4284206"/>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Buddhism:</a:t>
            </a:r>
          </a:p>
        </p:txBody>
      </p:sp>
      <p:sp>
        <p:nvSpPr>
          <p:cNvPr id="29" name="Rectangle 28">
            <a:extLst>
              <a:ext uri="{FF2B5EF4-FFF2-40B4-BE49-F238E27FC236}">
                <a16:creationId xmlns:a16="http://schemas.microsoft.com/office/drawing/2014/main" id="{59671005-493E-45E5-BBA8-20527A7AE0AC}"/>
              </a:ext>
            </a:extLst>
          </p:cNvPr>
          <p:cNvSpPr/>
          <p:nvPr/>
        </p:nvSpPr>
        <p:spPr>
          <a:xfrm>
            <a:off x="1543063" y="4917812"/>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Sikhism:</a:t>
            </a:r>
          </a:p>
        </p:txBody>
      </p:sp>
      <p:sp>
        <p:nvSpPr>
          <p:cNvPr id="30" name="Rectangle 29">
            <a:extLst>
              <a:ext uri="{FF2B5EF4-FFF2-40B4-BE49-F238E27FC236}">
                <a16:creationId xmlns:a16="http://schemas.microsoft.com/office/drawing/2014/main" id="{674BB579-6166-42EB-87E2-4AC8CE1E02BC}"/>
              </a:ext>
            </a:extLst>
          </p:cNvPr>
          <p:cNvSpPr/>
          <p:nvPr/>
        </p:nvSpPr>
        <p:spPr>
          <a:xfrm>
            <a:off x="1543066" y="5537339"/>
            <a:ext cx="1574878" cy="495108"/>
          </a:xfrm>
          <a:prstGeom prst="rect">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Islam:</a:t>
            </a:r>
          </a:p>
        </p:txBody>
      </p:sp>
      <p:pic>
        <p:nvPicPr>
          <p:cNvPr id="31" name="Picture 30">
            <a:extLst>
              <a:ext uri="{FF2B5EF4-FFF2-40B4-BE49-F238E27FC236}">
                <a16:creationId xmlns:a16="http://schemas.microsoft.com/office/drawing/2014/main" id="{832410A5-C316-48E9-9EB9-E314F913873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19" b="10248"/>
          <a:stretch/>
        </p:blipFill>
        <p:spPr>
          <a:xfrm>
            <a:off x="4116506" y="2465087"/>
            <a:ext cx="3819104" cy="2609393"/>
          </a:xfrm>
          <a:prstGeom prst="rect">
            <a:avLst/>
          </a:prstGeom>
          <a:ln w="28575">
            <a:solidFill>
              <a:srgbClr val="643C90"/>
            </a:solidFill>
          </a:ln>
        </p:spPr>
      </p:pic>
    </p:spTree>
    <p:extLst>
      <p:ext uri="{BB962C8B-B14F-4D97-AF65-F5344CB8AC3E}">
        <p14:creationId xmlns:p14="http://schemas.microsoft.com/office/powerpoint/2010/main" val="17886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left)">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1ED14E-D6FC-4C89-A5A2-917E71243F95}"/>
              </a:ext>
            </a:extLst>
          </p:cNvPr>
          <p:cNvSpPr/>
          <p:nvPr/>
        </p:nvSpPr>
        <p:spPr>
          <a:xfrm>
            <a:off x="629587" y="1612586"/>
            <a:ext cx="2800350" cy="1429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50000"/>
              </a:lnSpc>
            </a:pPr>
            <a:r>
              <a:rPr lang="en-GB" b="1" dirty="0">
                <a:solidFill>
                  <a:schemeClr val="tx1"/>
                </a:solidFill>
              </a:rPr>
              <a:t>Followers: </a:t>
            </a:r>
            <a:r>
              <a:rPr lang="en-GB" dirty="0">
                <a:solidFill>
                  <a:schemeClr val="tx1"/>
                </a:solidFill>
              </a:rPr>
              <a:t>Christians</a:t>
            </a:r>
          </a:p>
          <a:p>
            <a:pPr>
              <a:lnSpc>
                <a:spcPct val="150000"/>
              </a:lnSpc>
            </a:pPr>
            <a:r>
              <a:rPr lang="en-GB" b="1" dirty="0">
                <a:solidFill>
                  <a:schemeClr val="tx1"/>
                </a:solidFill>
              </a:rPr>
              <a:t>Place of worship: </a:t>
            </a:r>
            <a:r>
              <a:rPr lang="en-GB" dirty="0">
                <a:solidFill>
                  <a:schemeClr val="tx1"/>
                </a:solidFill>
              </a:rPr>
              <a:t>church</a:t>
            </a:r>
          </a:p>
          <a:p>
            <a:pPr>
              <a:lnSpc>
                <a:spcPct val="150000"/>
              </a:lnSpc>
            </a:pPr>
            <a:r>
              <a:rPr lang="en-GB" sz="1800" b="1" dirty="0">
                <a:solidFill>
                  <a:schemeClr val="tx1"/>
                </a:solidFill>
              </a:rPr>
              <a:t>Holy book: </a:t>
            </a:r>
            <a:r>
              <a:rPr lang="en-GB" sz="1800" dirty="0">
                <a:solidFill>
                  <a:schemeClr val="tx1"/>
                </a:solidFill>
              </a:rPr>
              <a:t>Bible</a:t>
            </a:r>
          </a:p>
        </p:txBody>
      </p:sp>
      <p:sp>
        <p:nvSpPr>
          <p:cNvPr id="14" name="TextBox 13">
            <a:extLst>
              <a:ext uri="{FF2B5EF4-FFF2-40B4-BE49-F238E27FC236}">
                <a16:creationId xmlns:a16="http://schemas.microsoft.com/office/drawing/2014/main" id="{5ECAE8D8-61B1-4FE5-9E93-CA4F2AD3B9A2}"/>
              </a:ext>
            </a:extLst>
          </p:cNvPr>
          <p:cNvSpPr txBox="1"/>
          <p:nvPr/>
        </p:nvSpPr>
        <p:spPr>
          <a:xfrm>
            <a:off x="4138680" y="1618335"/>
            <a:ext cx="1603019" cy="495108"/>
          </a:xfrm>
          <a:prstGeom prst="rect">
            <a:avLst/>
          </a:prstGeom>
          <a:noFill/>
          <a:ln w="28575">
            <a:noFill/>
          </a:ln>
        </p:spPr>
        <p:txBody>
          <a:bodyPr wrap="square" lIns="108000" tIns="108000" rIns="108000" bIns="108000">
            <a:spAutoFit/>
          </a:bodyPr>
          <a:lstStyle/>
          <a:p>
            <a:pPr marL="0" indent="0">
              <a:buNone/>
            </a:pPr>
            <a:r>
              <a:rPr lang="en-GB" sz="1800" b="1" dirty="0"/>
              <a:t>Beliefs:</a:t>
            </a:r>
          </a:p>
        </p:txBody>
      </p:sp>
      <p:sp>
        <p:nvSpPr>
          <p:cNvPr id="4" name="Title 3">
            <a:extLst>
              <a:ext uri="{FF2B5EF4-FFF2-40B4-BE49-F238E27FC236}">
                <a16:creationId xmlns:a16="http://schemas.microsoft.com/office/drawing/2014/main" id="{F7B8EFF7-76FA-4141-B12E-454F8EED62D7}"/>
              </a:ext>
            </a:extLst>
          </p:cNvPr>
          <p:cNvSpPr>
            <a:spLocks noGrp="1"/>
          </p:cNvSpPr>
          <p:nvPr>
            <p:ph type="title"/>
          </p:nvPr>
        </p:nvSpPr>
        <p:spPr>
          <a:xfrm>
            <a:off x="755650" y="773395"/>
            <a:ext cx="6263986" cy="839191"/>
          </a:xfrm>
          <a:prstGeom prst="roundRect">
            <a:avLst>
              <a:gd name="adj" fmla="val 0"/>
            </a:avLst>
          </a:prstGeom>
          <a:solidFill>
            <a:srgbClr val="E8C500"/>
          </a:solidFill>
        </p:spPr>
        <p:txBody>
          <a:bodyPr lIns="252000"/>
          <a:lstStyle/>
          <a:p>
            <a:r>
              <a:rPr lang="en-GB" dirty="0">
                <a:solidFill>
                  <a:schemeClr val="bg1"/>
                </a:solidFill>
              </a:rPr>
              <a:t>Christianity </a:t>
            </a:r>
          </a:p>
        </p:txBody>
      </p:sp>
      <p:pic>
        <p:nvPicPr>
          <p:cNvPr id="6" name="Picture 5">
            <a:extLst>
              <a:ext uri="{FF2B5EF4-FFF2-40B4-BE49-F238E27FC236}">
                <a16:creationId xmlns:a16="http://schemas.microsoft.com/office/drawing/2014/main" id="{66E871BC-DDBB-48D4-A79D-E32F483DE4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2" t="227" r="740" b="-227"/>
          <a:stretch/>
        </p:blipFill>
        <p:spPr>
          <a:xfrm>
            <a:off x="767693" y="3145192"/>
            <a:ext cx="4238416" cy="2939413"/>
          </a:xfrm>
          <a:prstGeom prst="rect">
            <a:avLst/>
          </a:prstGeom>
          <a:ln w="28575">
            <a:solidFill>
              <a:srgbClr val="E8C500"/>
            </a:solidFill>
          </a:ln>
        </p:spPr>
      </p:pic>
      <p:sp>
        <p:nvSpPr>
          <p:cNvPr id="16" name="Oval 15">
            <a:extLst>
              <a:ext uri="{FF2B5EF4-FFF2-40B4-BE49-F238E27FC236}">
                <a16:creationId xmlns:a16="http://schemas.microsoft.com/office/drawing/2014/main" id="{2E71AA26-F91B-484B-90B4-7C8C2AC3A3C7}"/>
              </a:ext>
            </a:extLst>
          </p:cNvPr>
          <p:cNvSpPr/>
          <p:nvPr/>
        </p:nvSpPr>
        <p:spPr>
          <a:xfrm>
            <a:off x="6450442" y="425786"/>
            <a:ext cx="2228128" cy="22281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70839B2F-76A3-4ED7-A38B-09777E250B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7847" y="760621"/>
            <a:ext cx="1282340" cy="1921981"/>
          </a:xfrm>
          <a:prstGeom prst="rect">
            <a:avLst/>
          </a:prstGeom>
        </p:spPr>
      </p:pic>
      <p:sp>
        <p:nvSpPr>
          <p:cNvPr id="17" name="Rectangle 16">
            <a:extLst>
              <a:ext uri="{FF2B5EF4-FFF2-40B4-BE49-F238E27FC236}">
                <a16:creationId xmlns:a16="http://schemas.microsoft.com/office/drawing/2014/main" id="{1375176B-F1F2-4CF1-9108-925854D545E7}"/>
              </a:ext>
            </a:extLst>
          </p:cNvPr>
          <p:cNvSpPr/>
          <p:nvPr/>
        </p:nvSpPr>
        <p:spPr>
          <a:xfrm>
            <a:off x="4239491" y="2644335"/>
            <a:ext cx="4161635" cy="1049106"/>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The Holy Trinity - there is only one God, who is God the Father, God the Son and The Holy Spirit;</a:t>
            </a:r>
          </a:p>
        </p:txBody>
      </p:sp>
      <p:sp>
        <p:nvSpPr>
          <p:cNvPr id="18" name="Rectangle 17">
            <a:extLst>
              <a:ext uri="{FF2B5EF4-FFF2-40B4-BE49-F238E27FC236}">
                <a16:creationId xmlns:a16="http://schemas.microsoft.com/office/drawing/2014/main" id="{6D3846E0-5A5B-4B07-A2AF-A188924729B3}"/>
              </a:ext>
            </a:extLst>
          </p:cNvPr>
          <p:cNvSpPr/>
          <p:nvPr/>
        </p:nvSpPr>
        <p:spPr>
          <a:xfrm>
            <a:off x="4239491" y="2044067"/>
            <a:ext cx="2587545" cy="495108"/>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God created the world;</a:t>
            </a:r>
          </a:p>
        </p:txBody>
      </p:sp>
      <p:sp>
        <p:nvSpPr>
          <p:cNvPr id="19" name="Rectangle 18">
            <a:extLst>
              <a:ext uri="{FF2B5EF4-FFF2-40B4-BE49-F238E27FC236}">
                <a16:creationId xmlns:a16="http://schemas.microsoft.com/office/drawing/2014/main" id="{481A0D56-7750-4835-AE43-921D07DC3F4E}"/>
              </a:ext>
            </a:extLst>
          </p:cNvPr>
          <p:cNvSpPr/>
          <p:nvPr/>
        </p:nvSpPr>
        <p:spPr>
          <a:xfrm>
            <a:off x="4240600" y="3816139"/>
            <a:ext cx="4147750" cy="772107"/>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God sent his Son, Jesus Christ, to save humanity from their sins;</a:t>
            </a:r>
          </a:p>
        </p:txBody>
      </p:sp>
      <p:sp>
        <p:nvSpPr>
          <p:cNvPr id="20" name="Rectangle 19">
            <a:extLst>
              <a:ext uri="{FF2B5EF4-FFF2-40B4-BE49-F238E27FC236}">
                <a16:creationId xmlns:a16="http://schemas.microsoft.com/office/drawing/2014/main" id="{9FE9DB26-665C-45EA-85D8-A690AAF32C7C}"/>
              </a:ext>
            </a:extLst>
          </p:cNvPr>
          <p:cNvSpPr/>
          <p:nvPr/>
        </p:nvSpPr>
        <p:spPr>
          <a:xfrm>
            <a:off x="4241646" y="4671765"/>
            <a:ext cx="4134661" cy="772107"/>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Jesus died on the cross and then rose from the dead after his crucifixion;</a:t>
            </a:r>
          </a:p>
        </p:txBody>
      </p:sp>
      <p:sp>
        <p:nvSpPr>
          <p:cNvPr id="21" name="Rectangle 20">
            <a:extLst>
              <a:ext uri="{FF2B5EF4-FFF2-40B4-BE49-F238E27FC236}">
                <a16:creationId xmlns:a16="http://schemas.microsoft.com/office/drawing/2014/main" id="{D85F2360-C7DE-4A75-92F4-CC0B23A2A4CB}"/>
              </a:ext>
            </a:extLst>
          </p:cNvPr>
          <p:cNvSpPr/>
          <p:nvPr/>
        </p:nvSpPr>
        <p:spPr>
          <a:xfrm>
            <a:off x="4253688" y="5523041"/>
            <a:ext cx="4134662" cy="772107"/>
          </a:xfrm>
          <a:prstGeom prst="rect">
            <a:avLst/>
          </a:prstGeom>
          <a:solidFill>
            <a:schemeClr val="bg1"/>
          </a:solidFill>
          <a:ln w="28575">
            <a:solidFill>
              <a:srgbClr val="E8C5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marL="0" indent="0">
              <a:buNone/>
            </a:pPr>
            <a:r>
              <a:rPr lang="en-GB" sz="1800" dirty="0">
                <a:solidFill>
                  <a:schemeClr val="tx1"/>
                </a:solidFill>
              </a:rPr>
              <a:t>The Ten Commandments - given by God to Moses and written in the Bible. </a:t>
            </a:r>
          </a:p>
        </p:txBody>
      </p:sp>
    </p:spTree>
    <p:extLst>
      <p:ext uri="{BB962C8B-B14F-4D97-AF65-F5344CB8AC3E}">
        <p14:creationId xmlns:p14="http://schemas.microsoft.com/office/powerpoint/2010/main" val="72809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wipe(left)">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wipe(left)">
                                      <p:cBhvr>
                                        <p:cTn id="21" dur="500"/>
                                        <p:tgtEl>
                                          <p:spTgt spid="1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wipe(left)">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left)">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left)">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P spid="2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539</TotalTime>
  <Words>1395</Words>
  <Application>Microsoft Macintosh PowerPoint</Application>
  <PresentationFormat>On-screen Show (4:3)</PresentationFormat>
  <Paragraphs>137</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Twinkl</vt:lpstr>
      <vt:lpstr>Arial</vt:lpstr>
      <vt:lpstr>Office Theme</vt:lpstr>
      <vt:lpstr>PowerPoint Presentation</vt:lpstr>
      <vt:lpstr>What Is World Religion Day?</vt:lpstr>
      <vt:lpstr>The Bahá’í Faith</vt:lpstr>
      <vt:lpstr>The Bahá’í Faith</vt:lpstr>
      <vt:lpstr>Why Do We Celebrate  World Religion Day?</vt:lpstr>
      <vt:lpstr>How Do We Celebrate  World Religion Day?</vt:lpstr>
      <vt:lpstr>How Many Countries Celebrate World Religion Day?</vt:lpstr>
      <vt:lpstr>What Are the Six  Major Religions?</vt:lpstr>
      <vt:lpstr>Christianity </vt:lpstr>
      <vt:lpstr>Judaism </vt:lpstr>
      <vt:lpstr>Hinduism </vt:lpstr>
      <vt:lpstr>Buddhism </vt:lpstr>
      <vt:lpstr>Sikhism </vt:lpstr>
      <vt:lpstr>Islam</vt:lpstr>
      <vt:lpstr>Countries and Religions</vt:lpstr>
      <vt:lpstr>Similarities</vt:lpstr>
      <vt:lpstr>Similarities</vt:lpstr>
      <vt:lpstr>Similarities</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Ltd</dc:creator>
  <cp:lastModifiedBy>MCARDLE, SOPHIE L. (Student)</cp:lastModifiedBy>
  <cp:revision>26</cp:revision>
  <dcterms:created xsi:type="dcterms:W3CDTF">2021-11-15T09:47:42Z</dcterms:created>
  <dcterms:modified xsi:type="dcterms:W3CDTF">2022-01-10T14:31:24Z</dcterms:modified>
</cp:coreProperties>
</file>