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83" r:id="rId6"/>
    <p:sldId id="284" r:id="rId7"/>
    <p:sldId id="285" r:id="rId8"/>
    <p:sldId id="2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2" d="100"/>
          <a:sy n="62" d="100"/>
        </p:scale>
        <p:origin x="5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7DBA38D-9C45-4433-99A0-C99D591310D3}" type="datetimeFigureOut">
              <a:rPr lang="en-GB" smtClean="0"/>
              <a:t>13/01/2022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3899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BA38D-9C45-4433-99A0-C99D591310D3}" type="datetimeFigureOut">
              <a:rPr lang="en-GB" smtClean="0"/>
              <a:t>13/01/2022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1943813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BA38D-9C45-4433-99A0-C99D591310D3}" type="datetimeFigureOut">
              <a:rPr lang="en-GB" smtClean="0"/>
              <a:t>13/01/2022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264270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BA38D-9C45-4433-99A0-C99D591310D3}" type="datetimeFigureOut">
              <a:rPr lang="en-GB" smtClean="0"/>
              <a:t>13/01/2022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25282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DBA38D-9C45-4433-99A0-C99D591310D3}" type="datetimeFigureOut">
              <a:rPr lang="en-GB" smtClean="0"/>
              <a:t>13/01/2022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4215185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DBA38D-9C45-4433-99A0-C99D591310D3}" type="datetimeFigureOut">
              <a:rPr lang="en-GB" smtClean="0"/>
              <a:t>13/01/2022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63470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7DBA38D-9C45-4433-99A0-C99D591310D3}" type="datetimeFigureOut">
              <a:rPr lang="en-GB" smtClean="0"/>
              <a:t>13/01/2022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85978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7DBA38D-9C45-4433-99A0-C99D591310D3}" type="datetimeFigureOut">
              <a:rPr lang="en-GB" smtClean="0"/>
              <a:t>13/01/2022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16988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BA38D-9C45-4433-99A0-C99D591310D3}" type="datetimeFigureOut">
              <a:rPr lang="en-GB" smtClean="0"/>
              <a:t>13/01/2022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7137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DBA38D-9C45-4433-99A0-C99D591310D3}" type="datetimeFigureOut">
              <a:rPr lang="en-GB" smtClean="0"/>
              <a:t>13/01/2022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44101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DBA38D-9C45-4433-99A0-C99D591310D3}" type="datetimeFigureOut">
              <a:rPr lang="en-GB" smtClean="0"/>
              <a:t>13/01/2022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250416-B2B6-4E52-A022-E106288C9972}" type="slidenum">
              <a:rPr lang="en-GB" smtClean="0"/>
              <a:t>‹#›</a:t>
            </a:fld>
            <a:endParaRPr lang="en-GB"/>
          </a:p>
        </p:txBody>
      </p:sp>
    </p:spTree>
    <p:extLst>
      <p:ext uri="{BB962C8B-B14F-4D97-AF65-F5344CB8AC3E}">
        <p14:creationId xmlns:p14="http://schemas.microsoft.com/office/powerpoint/2010/main" val="325290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74000">
              <a:schemeClr val="accent1">
                <a:lumMod val="60000"/>
                <a:lumOff val="40000"/>
              </a:schemeClr>
            </a:gs>
            <a:gs pos="83000">
              <a:schemeClr val="accent1">
                <a:lumMod val="45000"/>
                <a:lumOff val="55000"/>
              </a:schemeClr>
            </a:gs>
            <a:gs pos="23000">
              <a:schemeClr val="accent1">
                <a:lumMod val="7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BA38D-9C45-4433-99A0-C99D591310D3}" type="datetimeFigureOut">
              <a:rPr lang="en-GB" smtClean="0"/>
              <a:t>13/01/2022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50416-B2B6-4E52-A022-E106288C9972}" type="slidenum">
              <a:rPr lang="en-GB" smtClean="0"/>
              <a:t>‹#›</a:t>
            </a:fld>
            <a:endParaRPr lang="en-GB"/>
          </a:p>
        </p:txBody>
      </p:sp>
    </p:spTree>
    <p:extLst>
      <p:ext uri="{BB962C8B-B14F-4D97-AF65-F5344CB8AC3E}">
        <p14:creationId xmlns:p14="http://schemas.microsoft.com/office/powerpoint/2010/main" val="3104835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927" y="1408773"/>
            <a:ext cx="11255473" cy="3370479"/>
          </a:xfrm>
        </p:spPr>
        <p:txBody>
          <a:bodyPr>
            <a:noAutofit/>
          </a:bodyPr>
          <a:lstStyle/>
          <a:p>
            <a:r>
              <a:rPr lang="en-GB" u="sng" dirty="0">
                <a:latin typeface="Comic Sans MS" panose="030F0702030302020204" pitchFamily="66" charset="0"/>
              </a:rPr>
              <a:t>Monday </a:t>
            </a:r>
            <a:r>
              <a:rPr lang="en-GB" u="sng" dirty="0" smtClean="0">
                <a:latin typeface="Comic Sans MS" panose="030F0702030302020204" pitchFamily="66" charset="0"/>
              </a:rPr>
              <a:t>17</a:t>
            </a:r>
            <a:r>
              <a:rPr lang="en-GB" u="sng" baseline="30000" dirty="0" smtClean="0">
                <a:latin typeface="Comic Sans MS" panose="030F0702030302020204" pitchFamily="66" charset="0"/>
              </a:rPr>
              <a:t>th</a:t>
            </a:r>
            <a:r>
              <a:rPr lang="en-GB" u="sng" dirty="0" smtClean="0">
                <a:latin typeface="Comic Sans MS" panose="030F0702030302020204" pitchFamily="66" charset="0"/>
              </a:rPr>
              <a:t> January</a:t>
            </a:r>
            <a:r>
              <a:rPr lang="en-GB" u="sng" dirty="0">
                <a:latin typeface="Comic Sans MS" panose="030F0702030302020204" pitchFamily="66" charset="0"/>
              </a:rPr>
              <a:t/>
            </a:r>
            <a:br>
              <a:rPr lang="en-GB" u="sng" dirty="0">
                <a:latin typeface="Comic Sans MS" panose="030F0702030302020204" pitchFamily="66" charset="0"/>
              </a:rPr>
            </a:br>
            <a:r>
              <a:rPr lang="en-GB" u="sng" dirty="0">
                <a:latin typeface="Comic Sans MS" panose="030F0702030302020204" pitchFamily="66" charset="0"/>
              </a:rPr>
              <a:t/>
            </a:r>
            <a:br>
              <a:rPr lang="en-GB" u="sng" dirty="0">
                <a:latin typeface="Comic Sans MS" panose="030F0702030302020204" pitchFamily="66" charset="0"/>
              </a:rPr>
            </a:br>
            <a:r>
              <a:rPr lang="en-GB" u="sng" dirty="0">
                <a:latin typeface="Comic Sans MS" panose="030F0702030302020204" pitchFamily="66" charset="0"/>
              </a:rPr>
              <a:t>L.O. - I can write </a:t>
            </a:r>
            <a:r>
              <a:rPr lang="en-GB" u="sng" dirty="0" smtClean="0">
                <a:latin typeface="Comic Sans MS" panose="030F0702030302020204" pitchFamily="66" charset="0"/>
              </a:rPr>
              <a:t>an action story.</a:t>
            </a:r>
            <a:endParaRPr lang="en-GB" u="sng" dirty="0">
              <a:latin typeface="Comic Sans MS" panose="030F0702030302020204" pitchFamily="66" charset="0"/>
            </a:endParaRPr>
          </a:p>
        </p:txBody>
      </p:sp>
    </p:spTree>
    <p:extLst>
      <p:ext uri="{BB962C8B-B14F-4D97-AF65-F5344CB8AC3E}">
        <p14:creationId xmlns:p14="http://schemas.microsoft.com/office/powerpoint/2010/main" val="7024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3421"/>
            <a:ext cx="10515600" cy="5815039"/>
          </a:xfrm>
        </p:spPr>
        <p:txBody>
          <a:bodyPr>
            <a:normAutofit/>
          </a:bodyPr>
          <a:lstStyle/>
          <a:p>
            <a:pPr marL="0" indent="0">
              <a:buNone/>
            </a:pPr>
            <a:r>
              <a:rPr lang="en-GB" dirty="0">
                <a:latin typeface="Comic Sans MS" panose="030F0702030302020204" pitchFamily="66" charset="0"/>
              </a:rPr>
              <a:t>Last week, </a:t>
            </a:r>
            <a:r>
              <a:rPr lang="en-GB" dirty="0" smtClean="0">
                <a:latin typeface="Comic Sans MS" panose="030F0702030302020204" pitchFamily="66" charset="0"/>
              </a:rPr>
              <a:t>we looked at using th</a:t>
            </a:r>
            <a:r>
              <a:rPr lang="en-GB" dirty="0" smtClean="0">
                <a:latin typeface="Comic Sans MS" panose="030F0702030302020204" pitchFamily="66" charset="0"/>
              </a:rPr>
              <a:t>e correct punctuation for speech sentences, as well as using a variety of different sentence types in our work. </a:t>
            </a:r>
            <a:r>
              <a:rPr lang="en-GB" dirty="0" smtClean="0">
                <a:latin typeface="Comic Sans MS" panose="030F0702030302020204" pitchFamily="66" charset="0"/>
              </a:rPr>
              <a:t>Finally</a:t>
            </a:r>
            <a:r>
              <a:rPr lang="en-GB" dirty="0">
                <a:latin typeface="Comic Sans MS" panose="030F0702030302020204" pitchFamily="66" charset="0"/>
              </a:rPr>
              <a:t>, we planned our own story using box it up.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This week, we are putting it all together and writing our own </a:t>
            </a:r>
            <a:r>
              <a:rPr lang="en-GB" dirty="0" smtClean="0">
                <a:latin typeface="Comic Sans MS" panose="030F0702030302020204" pitchFamily="66" charset="0"/>
              </a:rPr>
              <a:t>action story</a:t>
            </a:r>
            <a:r>
              <a:rPr lang="en-GB" dirty="0" smtClean="0">
                <a:latin typeface="Comic Sans MS" panose="030F0702030302020204" pitchFamily="66" charset="0"/>
              </a:rPr>
              <a:t>. </a:t>
            </a:r>
            <a:r>
              <a:rPr lang="en-GB" dirty="0">
                <a:latin typeface="Comic Sans MS" panose="030F0702030302020204" pitchFamily="66" charset="0"/>
              </a:rPr>
              <a:t>Over the next few days we will be writing our story, sharing ideas as a class and then writing our own in our book. Our story will aim to have 5 parts:</a:t>
            </a:r>
          </a:p>
          <a:p>
            <a:pPr marL="0" indent="0">
              <a:buNone/>
            </a:pPr>
            <a:endParaRPr lang="en-GB" dirty="0"/>
          </a:p>
        </p:txBody>
      </p:sp>
      <p:sp>
        <p:nvSpPr>
          <p:cNvPr id="4" name="TextBox 3">
            <a:extLst>
              <a:ext uri="{FF2B5EF4-FFF2-40B4-BE49-F238E27FC236}">
                <a16:creationId xmlns:a16="http://schemas.microsoft.com/office/drawing/2014/main" id="{3DC56F59-E309-4996-B355-B6C8AF741C60}"/>
              </a:ext>
            </a:extLst>
          </p:cNvPr>
          <p:cNvSpPr txBox="1"/>
          <p:nvPr/>
        </p:nvSpPr>
        <p:spPr>
          <a:xfrm>
            <a:off x="846483" y="4257941"/>
            <a:ext cx="1431235" cy="461665"/>
          </a:xfrm>
          <a:prstGeom prst="rect">
            <a:avLst/>
          </a:prstGeom>
          <a:noFill/>
        </p:spPr>
        <p:txBody>
          <a:bodyPr wrap="square" rtlCol="0">
            <a:spAutoFit/>
          </a:bodyPr>
          <a:lstStyle/>
          <a:p>
            <a:r>
              <a:rPr lang="en-GB" sz="2400" dirty="0">
                <a:latin typeface="Comic Sans MS" panose="030F0702030302020204" pitchFamily="66" charset="0"/>
              </a:rPr>
              <a:t>Opening</a:t>
            </a:r>
          </a:p>
        </p:txBody>
      </p:sp>
      <p:sp>
        <p:nvSpPr>
          <p:cNvPr id="5" name="TextBox 4">
            <a:extLst>
              <a:ext uri="{FF2B5EF4-FFF2-40B4-BE49-F238E27FC236}">
                <a16:creationId xmlns:a16="http://schemas.microsoft.com/office/drawing/2014/main" id="{3281ADFE-C44D-4372-B4FD-1D4E42F0AFCA}"/>
              </a:ext>
            </a:extLst>
          </p:cNvPr>
          <p:cNvSpPr txBox="1"/>
          <p:nvPr/>
        </p:nvSpPr>
        <p:spPr>
          <a:xfrm>
            <a:off x="838200" y="4707400"/>
            <a:ext cx="1431235" cy="461665"/>
          </a:xfrm>
          <a:prstGeom prst="rect">
            <a:avLst/>
          </a:prstGeom>
          <a:noFill/>
        </p:spPr>
        <p:txBody>
          <a:bodyPr wrap="square" rtlCol="0">
            <a:spAutoFit/>
          </a:bodyPr>
          <a:lstStyle/>
          <a:p>
            <a:r>
              <a:rPr lang="en-GB" sz="2400" dirty="0">
                <a:latin typeface="Comic Sans MS" panose="030F0702030302020204" pitchFamily="66" charset="0"/>
              </a:rPr>
              <a:t>Build up</a:t>
            </a:r>
          </a:p>
        </p:txBody>
      </p:sp>
      <p:sp>
        <p:nvSpPr>
          <p:cNvPr id="6" name="TextBox 5">
            <a:extLst>
              <a:ext uri="{FF2B5EF4-FFF2-40B4-BE49-F238E27FC236}">
                <a16:creationId xmlns:a16="http://schemas.microsoft.com/office/drawing/2014/main" id="{23B2321E-C52E-42D6-A5F7-427BD1A24E08}"/>
              </a:ext>
            </a:extLst>
          </p:cNvPr>
          <p:cNvSpPr txBox="1"/>
          <p:nvPr/>
        </p:nvSpPr>
        <p:spPr>
          <a:xfrm>
            <a:off x="838200" y="5143519"/>
            <a:ext cx="1431235" cy="461665"/>
          </a:xfrm>
          <a:prstGeom prst="rect">
            <a:avLst/>
          </a:prstGeom>
          <a:noFill/>
        </p:spPr>
        <p:txBody>
          <a:bodyPr wrap="square" rtlCol="0">
            <a:spAutoFit/>
          </a:bodyPr>
          <a:lstStyle/>
          <a:p>
            <a:r>
              <a:rPr lang="en-GB" sz="2400" dirty="0">
                <a:latin typeface="Comic Sans MS" panose="030F0702030302020204" pitchFamily="66" charset="0"/>
              </a:rPr>
              <a:t>Problem</a:t>
            </a:r>
            <a:endParaRPr lang="en-GB" dirty="0">
              <a:latin typeface="Comic Sans MS" panose="030F0702030302020204" pitchFamily="66" charset="0"/>
            </a:endParaRPr>
          </a:p>
        </p:txBody>
      </p:sp>
      <p:sp>
        <p:nvSpPr>
          <p:cNvPr id="7" name="TextBox 6">
            <a:extLst>
              <a:ext uri="{FF2B5EF4-FFF2-40B4-BE49-F238E27FC236}">
                <a16:creationId xmlns:a16="http://schemas.microsoft.com/office/drawing/2014/main" id="{07C63184-66B8-4457-9950-1871A935F614}"/>
              </a:ext>
            </a:extLst>
          </p:cNvPr>
          <p:cNvSpPr txBox="1"/>
          <p:nvPr/>
        </p:nvSpPr>
        <p:spPr>
          <a:xfrm>
            <a:off x="829917" y="5638578"/>
            <a:ext cx="2125318" cy="461665"/>
          </a:xfrm>
          <a:prstGeom prst="rect">
            <a:avLst/>
          </a:prstGeom>
          <a:noFill/>
        </p:spPr>
        <p:txBody>
          <a:bodyPr wrap="square" rtlCol="0">
            <a:spAutoFit/>
          </a:bodyPr>
          <a:lstStyle/>
          <a:p>
            <a:r>
              <a:rPr lang="en-GB" sz="2400" dirty="0">
                <a:latin typeface="Comic Sans MS" panose="030F0702030302020204" pitchFamily="66" charset="0"/>
              </a:rPr>
              <a:t>Resolution</a:t>
            </a:r>
          </a:p>
        </p:txBody>
      </p:sp>
      <p:sp>
        <p:nvSpPr>
          <p:cNvPr id="8" name="TextBox 7">
            <a:extLst>
              <a:ext uri="{FF2B5EF4-FFF2-40B4-BE49-F238E27FC236}">
                <a16:creationId xmlns:a16="http://schemas.microsoft.com/office/drawing/2014/main" id="{5B6235A0-D81C-4D0E-8E90-302EC273C003}"/>
              </a:ext>
            </a:extLst>
          </p:cNvPr>
          <p:cNvSpPr txBox="1"/>
          <p:nvPr/>
        </p:nvSpPr>
        <p:spPr>
          <a:xfrm>
            <a:off x="838200" y="6185247"/>
            <a:ext cx="1431235" cy="461665"/>
          </a:xfrm>
          <a:prstGeom prst="rect">
            <a:avLst/>
          </a:prstGeom>
          <a:noFill/>
        </p:spPr>
        <p:txBody>
          <a:bodyPr wrap="square" rtlCol="0">
            <a:spAutoFit/>
          </a:bodyPr>
          <a:lstStyle/>
          <a:p>
            <a:r>
              <a:rPr lang="en-GB" sz="2400" dirty="0">
                <a:latin typeface="Comic Sans MS" panose="030F0702030302020204" pitchFamily="66" charset="0"/>
              </a:rPr>
              <a:t>Ending</a:t>
            </a:r>
          </a:p>
        </p:txBody>
      </p:sp>
    </p:spTree>
    <p:extLst>
      <p:ext uri="{BB962C8B-B14F-4D97-AF65-F5344CB8AC3E}">
        <p14:creationId xmlns:p14="http://schemas.microsoft.com/office/powerpoint/2010/main" val="67491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0C3F20-D579-4EC2-857C-86C7D0AF3241}"/>
              </a:ext>
            </a:extLst>
          </p:cNvPr>
          <p:cNvSpPr>
            <a:spLocks noGrp="1"/>
          </p:cNvSpPr>
          <p:nvPr>
            <p:ph idx="1"/>
          </p:nvPr>
        </p:nvSpPr>
        <p:spPr>
          <a:xfrm>
            <a:off x="838200" y="2526223"/>
            <a:ext cx="10515600" cy="3650739"/>
          </a:xfrm>
        </p:spPr>
        <p:txBody>
          <a:bodyPr>
            <a:normAutofit/>
          </a:bodyPr>
          <a:lstStyle/>
          <a:p>
            <a:pPr marL="0" indent="0">
              <a:buNone/>
            </a:pPr>
            <a:r>
              <a:rPr lang="en-GB" dirty="0">
                <a:latin typeface="Comic Sans MS" panose="030F0702030302020204" pitchFamily="66" charset="0"/>
              </a:rPr>
              <a:t>First, we ned to write our opening. This is where we introduce the main character and the precious item (</a:t>
            </a:r>
            <a:r>
              <a:rPr lang="en-GB" dirty="0" smtClean="0">
                <a:latin typeface="Comic Sans MS" panose="030F0702030302020204" pitchFamily="66" charset="0"/>
              </a:rPr>
              <a:t>that has been stolen and then found by the MC).</a:t>
            </a: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Look back to your box it up and read through your ideas. Take time to look at any comments I have made and re-familiarise yourself with your </a:t>
            </a:r>
            <a:r>
              <a:rPr lang="en-GB" dirty="0" smtClean="0">
                <a:latin typeface="Comic Sans MS" panose="030F0702030302020204" pitchFamily="66" charset="0"/>
              </a:rPr>
              <a:t>plan. Also</a:t>
            </a:r>
            <a:r>
              <a:rPr lang="en-GB" dirty="0">
                <a:latin typeface="Comic Sans MS" panose="030F0702030302020204" pitchFamily="66" charset="0"/>
              </a:rPr>
              <a:t>, </a:t>
            </a:r>
            <a:r>
              <a:rPr lang="en-GB" dirty="0" smtClean="0">
                <a:latin typeface="Comic Sans MS" panose="030F0702030302020204" pitchFamily="66" charset="0"/>
              </a:rPr>
              <a:t>remember to look </a:t>
            </a:r>
            <a:r>
              <a:rPr lang="en-GB" dirty="0">
                <a:latin typeface="Comic Sans MS" panose="030F0702030302020204" pitchFamily="66" charset="0"/>
              </a:rPr>
              <a:t>at your </a:t>
            </a:r>
            <a:r>
              <a:rPr lang="en-GB" dirty="0" smtClean="0">
                <a:latin typeface="Comic Sans MS" panose="030F0702030302020204" pitchFamily="66" charset="0"/>
              </a:rPr>
              <a:t>toolkit for the features that help make a great action story. </a:t>
            </a:r>
            <a:endParaRPr lang="en-GB" dirty="0">
              <a:latin typeface="Comic Sans MS" panose="030F0702030302020204" pitchFamily="66" charset="0"/>
            </a:endParaRPr>
          </a:p>
        </p:txBody>
      </p:sp>
    </p:spTree>
    <p:extLst>
      <p:ext uri="{BB962C8B-B14F-4D97-AF65-F5344CB8AC3E}">
        <p14:creationId xmlns:p14="http://schemas.microsoft.com/office/powerpoint/2010/main" val="398723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A1F8EF-1705-4353-9404-6FF628A2EF40}"/>
              </a:ext>
            </a:extLst>
          </p:cNvPr>
          <p:cNvSpPr>
            <a:spLocks noGrp="1"/>
          </p:cNvSpPr>
          <p:nvPr>
            <p:ph idx="1"/>
          </p:nvPr>
        </p:nvSpPr>
        <p:spPr>
          <a:xfrm>
            <a:off x="746622" y="3814113"/>
            <a:ext cx="10515600" cy="3043887"/>
          </a:xfrm>
        </p:spPr>
        <p:txBody>
          <a:bodyPr>
            <a:normAutofit/>
          </a:bodyPr>
          <a:lstStyle/>
          <a:p>
            <a:pPr marL="0" indent="0">
              <a:buNone/>
            </a:pPr>
            <a:r>
              <a:rPr lang="en-GB" dirty="0">
                <a:latin typeface="Comic Sans MS" panose="030F0702030302020204" pitchFamily="66" charset="0"/>
              </a:rPr>
              <a:t>“Let’s go!” beamed Bruce as he ran towards the canal. Giggling loudly, Jacob followed. The boys paused by a new barge boat to feed the swans. “Wow, what is that?” exclaimed Jacob, signalling to something in the murky water. It was a peculiar package, engulfed in black plastic. Jacob tore off the wrapping. What could it be? It was beyond their wildest dreams… the package was full of glistening diamonds</a:t>
            </a:r>
            <a:r>
              <a:rPr lang="en-GB" dirty="0"/>
              <a:t>. </a:t>
            </a:r>
          </a:p>
        </p:txBody>
      </p:sp>
      <p:sp>
        <p:nvSpPr>
          <p:cNvPr id="5" name="TextBox 4">
            <a:extLst>
              <a:ext uri="{FF2B5EF4-FFF2-40B4-BE49-F238E27FC236}">
                <a16:creationId xmlns:a16="http://schemas.microsoft.com/office/drawing/2014/main" id="{3C23C5AE-E3AE-4EE1-9071-A46107F9AFFB}"/>
              </a:ext>
            </a:extLst>
          </p:cNvPr>
          <p:cNvSpPr txBox="1"/>
          <p:nvPr/>
        </p:nvSpPr>
        <p:spPr>
          <a:xfrm>
            <a:off x="9962865" y="159740"/>
            <a:ext cx="2133600" cy="3416320"/>
          </a:xfrm>
          <a:prstGeom prst="rect">
            <a:avLst/>
          </a:prstGeom>
          <a:noFill/>
        </p:spPr>
        <p:txBody>
          <a:bodyPr wrap="square" rtlCol="0">
            <a:spAutoFit/>
          </a:bodyPr>
          <a:lstStyle/>
          <a:p>
            <a:r>
              <a:rPr lang="en-GB" sz="2400" b="1" dirty="0">
                <a:latin typeface="Comic Sans MS" panose="030F0702030302020204" pitchFamily="66" charset="0"/>
              </a:rPr>
              <a:t>Here is my box it up. </a:t>
            </a:r>
          </a:p>
          <a:p>
            <a:r>
              <a:rPr lang="en-GB" sz="2400" b="1" dirty="0">
                <a:latin typeface="Comic Sans MS" panose="030F0702030302020204" pitchFamily="66" charset="0"/>
              </a:rPr>
              <a:t>Below is my innovation, using my box it up ideas but hugging the text closely.</a:t>
            </a:r>
          </a:p>
        </p:txBody>
      </p:sp>
      <p:graphicFrame>
        <p:nvGraphicFramePr>
          <p:cNvPr id="7" name="Content Placeholder 3">
            <a:extLst>
              <a:ext uri="{FF2B5EF4-FFF2-40B4-BE49-F238E27FC236}">
                <a16:creationId xmlns:a16="http://schemas.microsoft.com/office/drawing/2014/main" id="{2266BC51-C95A-4E01-B706-5B63574D68A0}"/>
              </a:ext>
            </a:extLst>
          </p:cNvPr>
          <p:cNvGraphicFramePr>
            <a:graphicFrameLocks/>
          </p:cNvGraphicFramePr>
          <p:nvPr>
            <p:extLst>
              <p:ext uri="{D42A27DB-BD31-4B8C-83A1-F6EECF244321}">
                <p14:modId xmlns:p14="http://schemas.microsoft.com/office/powerpoint/2010/main" val="3325886240"/>
              </p:ext>
            </p:extLst>
          </p:nvPr>
        </p:nvGraphicFramePr>
        <p:xfrm>
          <a:off x="268560" y="522589"/>
          <a:ext cx="9498843" cy="2037550"/>
        </p:xfrm>
        <a:graphic>
          <a:graphicData uri="http://schemas.openxmlformats.org/drawingml/2006/table">
            <a:tbl>
              <a:tblPr firstRow="1" firstCol="1" bandRow="1">
                <a:tableStyleId>{5C22544A-7EE6-4342-B048-85BDC9FD1C3A}</a:tableStyleId>
              </a:tblPr>
              <a:tblGrid>
                <a:gridCol w="1963196">
                  <a:extLst>
                    <a:ext uri="{9D8B030D-6E8A-4147-A177-3AD203B41FA5}">
                      <a16:colId xmlns:a16="http://schemas.microsoft.com/office/drawing/2014/main" val="387325541"/>
                    </a:ext>
                  </a:extLst>
                </a:gridCol>
                <a:gridCol w="3549903">
                  <a:extLst>
                    <a:ext uri="{9D8B030D-6E8A-4147-A177-3AD203B41FA5}">
                      <a16:colId xmlns:a16="http://schemas.microsoft.com/office/drawing/2014/main" val="2823674833"/>
                    </a:ext>
                  </a:extLst>
                </a:gridCol>
                <a:gridCol w="3985744">
                  <a:extLst>
                    <a:ext uri="{9D8B030D-6E8A-4147-A177-3AD203B41FA5}">
                      <a16:colId xmlns:a16="http://schemas.microsoft.com/office/drawing/2014/main" val="2323882886"/>
                    </a:ext>
                  </a:extLst>
                </a:gridCol>
              </a:tblGrid>
              <a:tr h="2037550">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Speech sentence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MC having fun with friend</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Find a mystery object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Rhetorical question</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Treasure inside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“Come on,” shouted Sal as she ran towards the river. Laughing loudly, Jazzy followed.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“Hey, look at that!” exclaimed Jazzy. It was a strange looking package, covered in yellow plastic. What was inside? To their amazement, gold coins spilled out.</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“Let’s go!” beamed Bruce.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Jacob giggling</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See something in the murky water</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What could it be?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Inside was diamonds – glistening, sparkling</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10838101"/>
                  </a:ext>
                </a:extLst>
              </a:tr>
            </a:tbl>
          </a:graphicData>
        </a:graphic>
      </p:graphicFrame>
    </p:spTree>
    <p:extLst>
      <p:ext uri="{BB962C8B-B14F-4D97-AF65-F5344CB8AC3E}">
        <p14:creationId xmlns:p14="http://schemas.microsoft.com/office/powerpoint/2010/main" val="1732049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DB231C0B-AEE5-49CA-BCF5-7952F5F4663B}"/>
              </a:ext>
            </a:extLst>
          </p:cNvPr>
          <p:cNvGraphicFramePr>
            <a:graphicFrameLocks noGrp="1"/>
          </p:cNvGraphicFramePr>
          <p:nvPr>
            <p:ph idx="1"/>
            <p:extLst>
              <p:ext uri="{D42A27DB-BD31-4B8C-83A1-F6EECF244321}">
                <p14:modId xmlns:p14="http://schemas.microsoft.com/office/powerpoint/2010/main" val="1608790590"/>
              </p:ext>
            </p:extLst>
          </p:nvPr>
        </p:nvGraphicFramePr>
        <p:xfrm>
          <a:off x="394872" y="267771"/>
          <a:ext cx="8126276" cy="2434654"/>
        </p:xfrm>
        <a:graphic>
          <a:graphicData uri="http://schemas.openxmlformats.org/drawingml/2006/table">
            <a:tbl>
              <a:tblPr firstRow="1" firstCol="1" bandRow="1">
                <a:tableStyleId>{5C22544A-7EE6-4342-B048-85BDC9FD1C3A}</a:tableStyleId>
              </a:tblPr>
              <a:tblGrid>
                <a:gridCol w="1313816">
                  <a:extLst>
                    <a:ext uri="{9D8B030D-6E8A-4147-A177-3AD203B41FA5}">
                      <a16:colId xmlns:a16="http://schemas.microsoft.com/office/drawing/2014/main" val="2550077167"/>
                    </a:ext>
                  </a:extLst>
                </a:gridCol>
                <a:gridCol w="3013437">
                  <a:extLst>
                    <a:ext uri="{9D8B030D-6E8A-4147-A177-3AD203B41FA5}">
                      <a16:colId xmlns:a16="http://schemas.microsoft.com/office/drawing/2014/main" val="3791039631"/>
                    </a:ext>
                  </a:extLst>
                </a:gridCol>
                <a:gridCol w="3799023">
                  <a:extLst>
                    <a:ext uri="{9D8B030D-6E8A-4147-A177-3AD203B41FA5}">
                      <a16:colId xmlns:a16="http://schemas.microsoft.com/office/drawing/2014/main" val="1683860949"/>
                    </a:ext>
                  </a:extLst>
                </a:gridCol>
              </a:tblGrid>
              <a:tr h="0">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Opener,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Villain and sidekick arrive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Describe how they are evil</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MC and friend run away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that moment, a scruffy man appeared. A terrier appeared and barked at the girls. The man’s eyes were dark and cruel. Both girls ran back across the park, past the boatshed and towards the old warehouses.</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Suddenly,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Grubby lady, enormous dog</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Boys were terrified</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Sunken, scowling, dark or grey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Boys belt back through the fields</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30124371"/>
                  </a:ext>
                </a:extLst>
              </a:tr>
            </a:tbl>
          </a:graphicData>
        </a:graphic>
      </p:graphicFrame>
      <p:sp>
        <p:nvSpPr>
          <p:cNvPr id="9" name="TextBox 8">
            <a:extLst>
              <a:ext uri="{FF2B5EF4-FFF2-40B4-BE49-F238E27FC236}">
                <a16:creationId xmlns:a16="http://schemas.microsoft.com/office/drawing/2014/main" id="{19FE2698-7CCB-4298-BEB6-3B49C7E3282C}"/>
              </a:ext>
            </a:extLst>
          </p:cNvPr>
          <p:cNvSpPr txBox="1"/>
          <p:nvPr/>
        </p:nvSpPr>
        <p:spPr>
          <a:xfrm>
            <a:off x="8719929" y="245126"/>
            <a:ext cx="3273287" cy="1938992"/>
          </a:xfrm>
          <a:prstGeom prst="rect">
            <a:avLst/>
          </a:prstGeom>
          <a:noFill/>
        </p:spPr>
        <p:txBody>
          <a:bodyPr wrap="square" rtlCol="0">
            <a:spAutoFit/>
          </a:bodyPr>
          <a:lstStyle/>
          <a:p>
            <a:r>
              <a:rPr lang="en-GB" sz="2400" b="1" dirty="0">
                <a:latin typeface="Comic Sans MS" panose="030F0702030302020204" pitchFamily="66" charset="0"/>
              </a:rPr>
              <a:t>Here is my build up.</a:t>
            </a:r>
          </a:p>
          <a:p>
            <a:r>
              <a:rPr lang="en-GB" sz="2400" b="1" dirty="0">
                <a:latin typeface="Comic Sans MS" panose="030F0702030302020204" pitchFamily="66" charset="0"/>
              </a:rPr>
              <a:t>I have included a </a:t>
            </a:r>
            <a:r>
              <a:rPr lang="en-GB" sz="2400" b="1" dirty="0" smtClean="0">
                <a:latin typeface="Comic Sans MS" panose="030F0702030302020204" pitchFamily="66" charset="0"/>
              </a:rPr>
              <a:t>dramatic opener here. </a:t>
            </a:r>
            <a:r>
              <a:rPr lang="en-GB" sz="2400" b="1" dirty="0">
                <a:latin typeface="Comic Sans MS" panose="030F0702030302020204" pitchFamily="66" charset="0"/>
              </a:rPr>
              <a:t>Can you do the same?</a:t>
            </a:r>
          </a:p>
        </p:txBody>
      </p:sp>
      <p:sp>
        <p:nvSpPr>
          <p:cNvPr id="10" name="TextBox 9">
            <a:extLst>
              <a:ext uri="{FF2B5EF4-FFF2-40B4-BE49-F238E27FC236}">
                <a16:creationId xmlns:a16="http://schemas.microsoft.com/office/drawing/2014/main" id="{ACD6AB0F-E430-441E-95E8-EA662237C360}"/>
              </a:ext>
            </a:extLst>
          </p:cNvPr>
          <p:cNvSpPr txBox="1"/>
          <p:nvPr/>
        </p:nvSpPr>
        <p:spPr>
          <a:xfrm>
            <a:off x="394872" y="3429000"/>
            <a:ext cx="10514133" cy="2677656"/>
          </a:xfrm>
          <a:prstGeom prst="rect">
            <a:avLst/>
          </a:prstGeom>
          <a:noFill/>
        </p:spPr>
        <p:txBody>
          <a:bodyPr wrap="square" rtlCol="0">
            <a:spAutoFit/>
          </a:bodyPr>
          <a:lstStyle/>
          <a:p>
            <a:r>
              <a:rPr lang="en-GB" sz="2800" dirty="0">
                <a:latin typeface="Comic Sans MS" panose="030F0702030302020204" pitchFamily="66" charset="0"/>
              </a:rPr>
              <a:t>Suddenly, a grubby lady appeared on next to the barge boat. When she saw the two boys, she called out. Then, an enormous dog appeared and snarled at the pair. The woman’s face was grey, sunken and scowling. They were terrified. “Oi,” she yelled. In that second, the boys belted back through the fields and out towards the derelict garages. </a:t>
            </a:r>
          </a:p>
        </p:txBody>
      </p:sp>
    </p:spTree>
    <p:extLst>
      <p:ext uri="{BB962C8B-B14F-4D97-AF65-F5344CB8AC3E}">
        <p14:creationId xmlns:p14="http://schemas.microsoft.com/office/powerpoint/2010/main" val="377106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266BC51-C95A-4E01-B706-5B63574D68A0}"/>
              </a:ext>
            </a:extLst>
          </p:cNvPr>
          <p:cNvGraphicFramePr>
            <a:graphicFrameLocks noGrp="1"/>
          </p:cNvGraphicFramePr>
          <p:nvPr>
            <p:ph idx="1"/>
            <p:extLst>
              <p:ext uri="{D42A27DB-BD31-4B8C-83A1-F6EECF244321}">
                <p14:modId xmlns:p14="http://schemas.microsoft.com/office/powerpoint/2010/main" val="1832734276"/>
              </p:ext>
            </p:extLst>
          </p:nvPr>
        </p:nvGraphicFramePr>
        <p:xfrm>
          <a:off x="355116" y="159740"/>
          <a:ext cx="10795105" cy="2923858"/>
        </p:xfrm>
        <a:graphic>
          <a:graphicData uri="http://schemas.openxmlformats.org/drawingml/2006/table">
            <a:tbl>
              <a:tblPr firstRow="1" firstCol="1" bandRow="1">
                <a:tableStyleId>{5C22544A-7EE6-4342-B048-85BDC9FD1C3A}</a:tableStyleId>
              </a:tblPr>
              <a:tblGrid>
                <a:gridCol w="1745298">
                  <a:extLst>
                    <a:ext uri="{9D8B030D-6E8A-4147-A177-3AD203B41FA5}">
                      <a16:colId xmlns:a16="http://schemas.microsoft.com/office/drawing/2014/main" val="387325541"/>
                    </a:ext>
                  </a:extLst>
                </a:gridCol>
                <a:gridCol w="2799132">
                  <a:extLst>
                    <a:ext uri="{9D8B030D-6E8A-4147-A177-3AD203B41FA5}">
                      <a16:colId xmlns:a16="http://schemas.microsoft.com/office/drawing/2014/main" val="2823674833"/>
                    </a:ext>
                  </a:extLst>
                </a:gridCol>
                <a:gridCol w="6250675">
                  <a:extLst>
                    <a:ext uri="{9D8B030D-6E8A-4147-A177-3AD203B41FA5}">
                      <a16:colId xmlns:a16="http://schemas.microsoft.com/office/drawing/2014/main" val="2323882886"/>
                    </a:ext>
                  </a:extLst>
                </a:gridCol>
              </a:tblGrid>
              <a:tr h="2037550">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Speech sentence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MC and friend hide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Hear a noise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Feeling scared</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Short punchy sentence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Rhetorical question</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Cliff hanger ending</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“Quick! Let’s hide here,” shouted They crouched down behind a large engine and waited. At that moment, they heard a scratching, scraping noise. Something was coming towards them. They froze, hearts pounding. Who or what was it? Peering round, Jazzy saw a shadow lurking….</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“Right, let’s hide in here,” ordered Bruce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Leap through the door, hide behind old/rotten/crumbling furniture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Hear breathing</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Held their breath. Hearts pounding.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Could it see them?</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Jacob peeked round and saw…</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110838101"/>
                  </a:ext>
                </a:extLst>
              </a:tr>
            </a:tbl>
          </a:graphicData>
        </a:graphic>
      </p:graphicFrame>
      <p:sp>
        <p:nvSpPr>
          <p:cNvPr id="5" name="TextBox 4">
            <a:extLst>
              <a:ext uri="{FF2B5EF4-FFF2-40B4-BE49-F238E27FC236}">
                <a16:creationId xmlns:a16="http://schemas.microsoft.com/office/drawing/2014/main" id="{9C168DAF-9733-4135-9846-20605798E1B1}"/>
              </a:ext>
            </a:extLst>
          </p:cNvPr>
          <p:cNvSpPr txBox="1"/>
          <p:nvPr/>
        </p:nvSpPr>
        <p:spPr>
          <a:xfrm>
            <a:off x="624305" y="3903345"/>
            <a:ext cx="10916094" cy="2954655"/>
          </a:xfrm>
          <a:prstGeom prst="rect">
            <a:avLst/>
          </a:prstGeom>
          <a:noFill/>
        </p:spPr>
        <p:txBody>
          <a:bodyPr wrap="square" rtlCol="0">
            <a:spAutoFit/>
          </a:bodyPr>
          <a:lstStyle/>
          <a:p>
            <a:r>
              <a:rPr lang="en-GB" sz="2800" dirty="0">
                <a:latin typeface="Comic Sans MS" panose="030F0702030302020204" pitchFamily="66" charset="0"/>
              </a:rPr>
              <a:t>“Right, let’s hide in here,” ordered Bruce darting through the door. They leapt through the garage, took shelter behind some crumbling furniture and prayed. The eerie atmosphere filled every crevice. The next second, they heard panting. It was getting closer. They held their breath. Hearts pounding. Could it see them? Barely daring to look, Jacob peeked round and saw…</a:t>
            </a:r>
          </a:p>
          <a:p>
            <a:endParaRPr lang="en-GB" dirty="0"/>
          </a:p>
        </p:txBody>
      </p:sp>
    </p:spTree>
    <p:extLst>
      <p:ext uri="{BB962C8B-B14F-4D97-AF65-F5344CB8AC3E}">
        <p14:creationId xmlns:p14="http://schemas.microsoft.com/office/powerpoint/2010/main" val="4178299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DACA94D-986E-4879-9EAD-B3C82AC7AFB8}"/>
              </a:ext>
            </a:extLst>
          </p:cNvPr>
          <p:cNvGraphicFramePr>
            <a:graphicFrameLocks noGrp="1"/>
          </p:cNvGraphicFramePr>
          <p:nvPr>
            <p:ph idx="1"/>
            <p:extLst>
              <p:ext uri="{D42A27DB-BD31-4B8C-83A1-F6EECF244321}">
                <p14:modId xmlns:p14="http://schemas.microsoft.com/office/powerpoint/2010/main" val="3631313152"/>
              </p:ext>
            </p:extLst>
          </p:nvPr>
        </p:nvGraphicFramePr>
        <p:xfrm>
          <a:off x="620160" y="365125"/>
          <a:ext cx="10134276" cy="1956816"/>
        </p:xfrm>
        <a:graphic>
          <a:graphicData uri="http://schemas.openxmlformats.org/drawingml/2006/table">
            <a:tbl>
              <a:tblPr firstRow="1" firstCol="1" bandRow="1">
                <a:tableStyleId>{5C22544A-7EE6-4342-B048-85BDC9FD1C3A}</a:tableStyleId>
              </a:tblPr>
              <a:tblGrid>
                <a:gridCol w="2051771">
                  <a:extLst>
                    <a:ext uri="{9D8B030D-6E8A-4147-A177-3AD203B41FA5}">
                      <a16:colId xmlns:a16="http://schemas.microsoft.com/office/drawing/2014/main" val="561108147"/>
                    </a:ext>
                  </a:extLst>
                </a:gridCol>
                <a:gridCol w="3346732">
                  <a:extLst>
                    <a:ext uri="{9D8B030D-6E8A-4147-A177-3AD203B41FA5}">
                      <a16:colId xmlns:a16="http://schemas.microsoft.com/office/drawing/2014/main" val="1063297944"/>
                    </a:ext>
                  </a:extLst>
                </a:gridCol>
                <a:gridCol w="4735773">
                  <a:extLst>
                    <a:ext uri="{9D8B030D-6E8A-4147-A177-3AD203B41FA5}">
                      <a16:colId xmlns:a16="http://schemas.microsoft.com/office/drawing/2014/main" val="2817030784"/>
                    </a:ext>
                  </a:extLst>
                </a:gridCol>
              </a:tblGrid>
              <a:tr h="708025">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Hear something close but it leaves</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MC and friend leave quickly</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They see the villain and side kick leaving</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They heard the dog whining quite close to them but a moment later it turned and ran outside. As soon as it had gone, the girls dashed to the door. In the distance, they could see the man and his dog running in the opposite direction.</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Hear breathing nearby, but it dashes away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Bruce and Jacob sprinted away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Saw the evil woman and dog run away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u="none" strike="noStrike"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93006261"/>
                  </a:ext>
                </a:extLst>
              </a:tr>
            </a:tbl>
          </a:graphicData>
        </a:graphic>
      </p:graphicFrame>
      <p:sp>
        <p:nvSpPr>
          <p:cNvPr id="5" name="TextBox 4">
            <a:extLst>
              <a:ext uri="{FF2B5EF4-FFF2-40B4-BE49-F238E27FC236}">
                <a16:creationId xmlns:a16="http://schemas.microsoft.com/office/drawing/2014/main" id="{3D050723-61BB-4190-B7E5-39E37DA72C73}"/>
              </a:ext>
            </a:extLst>
          </p:cNvPr>
          <p:cNvSpPr txBox="1"/>
          <p:nvPr/>
        </p:nvSpPr>
        <p:spPr>
          <a:xfrm>
            <a:off x="620160" y="3540166"/>
            <a:ext cx="10483702" cy="1569660"/>
          </a:xfrm>
          <a:prstGeom prst="rect">
            <a:avLst/>
          </a:prstGeom>
          <a:noFill/>
        </p:spPr>
        <p:txBody>
          <a:bodyPr wrap="square" rtlCol="0">
            <a:spAutoFit/>
          </a:bodyPr>
          <a:lstStyle/>
          <a:p>
            <a:r>
              <a:rPr lang="en-GB" sz="2400" dirty="0">
                <a:latin typeface="Comic Sans MS" panose="030F0702030302020204" pitchFamily="66" charset="0"/>
              </a:rPr>
              <a:t>At that moment, they heard a bellowing from outside. “Here girl!” shouted the woman. The boys heard breathing nearby, but it quickly dashed back to the woman. Once it had left, they sprinted out the door. The saw the evil woman and her sidekick running off into the distance. </a:t>
            </a:r>
          </a:p>
        </p:txBody>
      </p:sp>
    </p:spTree>
    <p:extLst>
      <p:ext uri="{BB962C8B-B14F-4D97-AF65-F5344CB8AC3E}">
        <p14:creationId xmlns:p14="http://schemas.microsoft.com/office/powerpoint/2010/main" val="831915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0BC9227-3AB1-43BD-BE05-00DA12DEE631}"/>
              </a:ext>
            </a:extLst>
          </p:cNvPr>
          <p:cNvGraphicFramePr>
            <a:graphicFrameLocks noGrp="1"/>
          </p:cNvGraphicFramePr>
          <p:nvPr>
            <p:extLst>
              <p:ext uri="{D42A27DB-BD31-4B8C-83A1-F6EECF244321}">
                <p14:modId xmlns:p14="http://schemas.microsoft.com/office/powerpoint/2010/main" val="1835211627"/>
              </p:ext>
            </p:extLst>
          </p:nvPr>
        </p:nvGraphicFramePr>
        <p:xfrm>
          <a:off x="645836" y="305824"/>
          <a:ext cx="10709101" cy="2690622"/>
        </p:xfrm>
        <a:graphic>
          <a:graphicData uri="http://schemas.openxmlformats.org/drawingml/2006/table">
            <a:tbl>
              <a:tblPr firstRow="1" firstCol="1" bandRow="1">
                <a:tableStyleId>{5C22544A-7EE6-4342-B048-85BDC9FD1C3A}</a:tableStyleId>
              </a:tblPr>
              <a:tblGrid>
                <a:gridCol w="2185501">
                  <a:extLst>
                    <a:ext uri="{9D8B030D-6E8A-4147-A177-3AD203B41FA5}">
                      <a16:colId xmlns:a16="http://schemas.microsoft.com/office/drawing/2014/main" val="1645194599"/>
                    </a:ext>
                  </a:extLst>
                </a:gridCol>
                <a:gridCol w="3282861">
                  <a:extLst>
                    <a:ext uri="{9D8B030D-6E8A-4147-A177-3AD203B41FA5}">
                      <a16:colId xmlns:a16="http://schemas.microsoft.com/office/drawing/2014/main" val="4103395890"/>
                    </a:ext>
                  </a:extLst>
                </a:gridCol>
                <a:gridCol w="5240739">
                  <a:extLst>
                    <a:ext uri="{9D8B030D-6E8A-4147-A177-3AD203B41FA5}">
                      <a16:colId xmlns:a16="http://schemas.microsoft.com/office/drawing/2014/main" val="1179000655"/>
                    </a:ext>
                  </a:extLst>
                </a:gridCol>
              </a:tblGrid>
              <a:tr h="0">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MC and friend back home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Parent didn’t believe but they had treasures</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They return to the police</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Receive a reward from the original owner</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Ten minutes later, the girls were back home. Mrs Jenkins didn’t believe them… But she soon did when Sal showed her the bag of golden coins. When the police arrived, the girls handed over the treasure. Mr Carter, who owned the shop, visited them at school and gave both girls a reward.</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 </a:t>
                      </a:r>
                      <a:endParaRPr lang="en-GB" sz="15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Boys arrive home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At first/initially parents were in disbelief – showed them the jewels</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Police arrive quickly</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Stolen from a local jewellery shop the day before</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5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rPr>
                        <a:t>Mrs Robinson (owner) gives them a reward</a:t>
                      </a:r>
                      <a:endParaRPr lang="en-GB"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652849500"/>
                  </a:ext>
                </a:extLst>
              </a:tr>
            </a:tbl>
          </a:graphicData>
        </a:graphic>
      </p:graphicFrame>
      <p:sp>
        <p:nvSpPr>
          <p:cNvPr id="6" name="TextBox 5">
            <a:extLst>
              <a:ext uri="{FF2B5EF4-FFF2-40B4-BE49-F238E27FC236}">
                <a16:creationId xmlns:a16="http://schemas.microsoft.com/office/drawing/2014/main" id="{B4ADF369-2816-4165-AAF6-838939C03ACB}"/>
              </a:ext>
            </a:extLst>
          </p:cNvPr>
          <p:cNvSpPr txBox="1"/>
          <p:nvPr/>
        </p:nvSpPr>
        <p:spPr>
          <a:xfrm>
            <a:off x="645836" y="3265226"/>
            <a:ext cx="10115550" cy="3108543"/>
          </a:xfrm>
          <a:prstGeom prst="rect">
            <a:avLst/>
          </a:prstGeom>
          <a:noFill/>
        </p:spPr>
        <p:txBody>
          <a:bodyPr wrap="square" rtlCol="0">
            <a:spAutoFit/>
          </a:bodyPr>
          <a:lstStyle/>
          <a:p>
            <a:r>
              <a:rPr lang="en-GB" sz="2800" dirty="0">
                <a:latin typeface="Comic Sans MS" panose="030F0702030302020204" pitchFamily="66" charset="0"/>
              </a:rPr>
              <a:t>Soon after, the boys arrived home. Initially, their parents were in disbelief. However, when Bruce got out the package with the diamonds. The police arrived swiftly and the boys returned the jewels. It just so happened, the diamonds had been stolen the previous day from a local jewellery shop. Mrs Robinson, the shops proprietor, visited the boys at scouts and gave them a substantial reward. </a:t>
            </a:r>
          </a:p>
        </p:txBody>
      </p:sp>
    </p:spTree>
    <p:extLst>
      <p:ext uri="{BB962C8B-B14F-4D97-AF65-F5344CB8AC3E}">
        <p14:creationId xmlns:p14="http://schemas.microsoft.com/office/powerpoint/2010/main" val="1531780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1101</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Times New Roman</vt:lpstr>
      <vt:lpstr>Office Theme</vt:lpstr>
      <vt:lpstr>Monday 17th January  L.O. - I can write an action 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20th September I can use adjectives when innovating a text.</dc:title>
  <dc:creator>Katherine Lamb</dc:creator>
  <cp:lastModifiedBy>Katherine Lamb</cp:lastModifiedBy>
  <cp:revision>31</cp:revision>
  <dcterms:created xsi:type="dcterms:W3CDTF">2021-09-19T21:56:58Z</dcterms:created>
  <dcterms:modified xsi:type="dcterms:W3CDTF">2022-01-13T09:13:58Z</dcterms:modified>
</cp:coreProperties>
</file>