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9" r:id="rId2"/>
    <p:sldId id="284" r:id="rId3"/>
    <p:sldId id="286" r:id="rId4"/>
    <p:sldId id="287" r:id="rId5"/>
    <p:sldId id="288" r:id="rId6"/>
    <p:sldId id="291" r:id="rId7"/>
    <p:sldId id="295" r:id="rId8"/>
    <p:sldId id="297" r:id="rId9"/>
    <p:sldId id="293" r:id="rId10"/>
    <p:sldId id="296" r:id="rId11"/>
    <p:sldId id="312" r:id="rId12"/>
    <p:sldId id="313" r:id="rId13"/>
    <p:sldId id="258" r:id="rId14"/>
    <p:sldId id="263" r:id="rId15"/>
    <p:sldId id="264" r:id="rId16"/>
    <p:sldId id="268" r:id="rId17"/>
    <p:sldId id="274" r:id="rId18"/>
    <p:sldId id="267" r:id="rId19"/>
    <p:sldId id="307" r:id="rId20"/>
    <p:sldId id="306" r:id="rId21"/>
    <p:sldId id="308" r:id="rId22"/>
    <p:sldId id="1075" r:id="rId23"/>
    <p:sldId id="1076" r:id="rId24"/>
    <p:sldId id="1077" r:id="rId25"/>
    <p:sldId id="1078" r:id="rId26"/>
    <p:sldId id="107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autoAdjust="0"/>
    <p:restoredTop sz="94684" autoAdjust="0"/>
  </p:normalViewPr>
  <p:slideViewPr>
    <p:cSldViewPr>
      <p:cViewPr varScale="1">
        <p:scale>
          <a:sx n="82" d="100"/>
          <a:sy n="82" d="100"/>
        </p:scale>
        <p:origin x="1478" y="62"/>
      </p:cViewPr>
      <p:guideLst>
        <p:guide orient="horz" pos="2160"/>
        <p:guide pos="2880"/>
      </p:guideLst>
    </p:cSldViewPr>
  </p:slideViewPr>
  <p:outlineViewPr>
    <p:cViewPr>
      <p:scale>
        <a:sx n="33" d="100"/>
        <a:sy n="33" d="100"/>
      </p:scale>
      <p:origin x="0" y="198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0DFB89-F24C-46B2-92FE-EA75EA0966F1}" type="datetimeFigureOut">
              <a:rPr lang="en-GB" smtClean="0"/>
              <a:t>12/01/2022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C2E9DE-6812-4069-B7AD-AD40F75BD12A}" type="slidenum">
              <a:rPr lang="en-GB" smtClean="0"/>
              <a:t>‹#›</a:t>
            </a:fld>
            <a:endParaRPr lang="en-GB"/>
          </a:p>
        </p:txBody>
      </p:sp>
    </p:spTree>
    <p:extLst>
      <p:ext uri="{BB962C8B-B14F-4D97-AF65-F5344CB8AC3E}">
        <p14:creationId xmlns:p14="http://schemas.microsoft.com/office/powerpoint/2010/main" val="57432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1" name="Slide Image Placeholder 1">
            <a:extLst>
              <a:ext uri="{FF2B5EF4-FFF2-40B4-BE49-F238E27FC236}">
                <a16:creationId xmlns:a16="http://schemas.microsoft.com/office/drawing/2014/main" id="{4C0FDE91-122F-2E4F-AE5E-0145C73E574A}"/>
              </a:ext>
            </a:extLst>
          </p:cNvPr>
          <p:cNvSpPr>
            <a:spLocks noGrp="1" noRot="1" noChangeAspect="1" noChangeArrowheads="1" noTextEdit="1"/>
          </p:cNvSpPr>
          <p:nvPr>
            <p:ph type="sldImg"/>
          </p:nvPr>
        </p:nvSpPr>
        <p:spPr>
          <a:ln/>
        </p:spPr>
      </p:sp>
      <p:sp>
        <p:nvSpPr>
          <p:cNvPr id="409602" name="Notes Placeholder 2">
            <a:extLst>
              <a:ext uri="{FF2B5EF4-FFF2-40B4-BE49-F238E27FC236}">
                <a16:creationId xmlns:a16="http://schemas.microsoft.com/office/drawing/2014/main" id="{19870461-7B3E-5D48-BE7B-39B1D45E293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a:latin typeface="Arial" panose="020B0604020202020204" pitchFamily="34" charset="0"/>
                <a:ea typeface="ＭＳ Ｐゴシック" panose="020B0600070205080204" pitchFamily="34" charset="-128"/>
              </a:rPr>
              <a:t>Answers:</a:t>
            </a:r>
          </a:p>
          <a:p>
            <a:pPr marL="228600" indent="-228600">
              <a:buAutoNum type="alphaLcParenR"/>
            </a:pPr>
            <a:r>
              <a:rPr lang="en-US" altLang="en-US" b="0" u="none" dirty="0">
                <a:latin typeface="Arial" panose="020B0604020202020204" pitchFamily="34" charset="0"/>
                <a:ea typeface="ＭＳ Ｐゴシック" panose="020B0600070205080204" pitchFamily="34" charset="-128"/>
              </a:rPr>
              <a:t>Extinct</a:t>
            </a:r>
          </a:p>
          <a:p>
            <a:pPr marL="228600" indent="-228600">
              <a:buAutoNum type="alphaLcParenR"/>
            </a:pPr>
            <a:r>
              <a:rPr lang="en-US" altLang="en-US" b="0" u="none" dirty="0">
                <a:latin typeface="Arial" panose="020B0604020202020204" pitchFamily="34" charset="0"/>
                <a:ea typeface="ＭＳ Ｐゴシック" panose="020B0600070205080204" pitchFamily="34" charset="-128"/>
              </a:rPr>
              <a:t>Active</a:t>
            </a:r>
          </a:p>
          <a:p>
            <a:pPr marL="228600" indent="-228600">
              <a:buAutoNum type="alphaLcParenR"/>
            </a:pPr>
            <a:r>
              <a:rPr lang="en-US" altLang="en-US" b="0" u="none" dirty="0">
                <a:latin typeface="Arial" panose="020B0604020202020204" pitchFamily="34" charset="0"/>
                <a:ea typeface="ＭＳ Ｐゴシック" panose="020B0600070205080204" pitchFamily="34" charset="-128"/>
              </a:rPr>
              <a:t>Dormant</a:t>
            </a:r>
          </a:p>
          <a:p>
            <a:endParaRPr lang="en-US" altLang="en-US" b="1" u="sng" dirty="0">
              <a:latin typeface="Arial" panose="020B0604020202020204" pitchFamily="34" charset="0"/>
              <a:ea typeface="ＭＳ Ｐゴシック" panose="020B0600070205080204" pitchFamily="34" charset="-128"/>
            </a:endParaRPr>
          </a:p>
          <a:p>
            <a:r>
              <a:rPr lang="en-US" altLang="en-US" b="1" u="sng" dirty="0">
                <a:latin typeface="Arial" panose="020B0604020202020204" pitchFamily="34" charset="0"/>
                <a:ea typeface="ＭＳ Ｐゴシック" panose="020B0600070205080204" pitchFamily="34" charset="-128"/>
              </a:rPr>
              <a:t>Image credits:</a:t>
            </a:r>
          </a:p>
          <a:p>
            <a:r>
              <a:rPr lang="en-US" altLang="en-US" dirty="0">
                <a:latin typeface="Arial" panose="020B0604020202020204" pitchFamily="34" charset="0"/>
                <a:ea typeface="ＭＳ Ｐゴシック" panose="020B0600070205080204" pitchFamily="34" charset="-128"/>
              </a:rPr>
              <a:t>Volcanic eruption – </a:t>
            </a:r>
            <a:r>
              <a:rPr lang="en-US" altLang="en-US" dirty="0" err="1">
                <a:latin typeface="Arial" panose="020B0604020202020204" pitchFamily="34" charset="0"/>
                <a:ea typeface="ＭＳ Ｐゴシック" panose="020B0600070205080204" pitchFamily="34" charset="-128"/>
              </a:rPr>
              <a:t>Pexels@pixabay.com</a:t>
            </a:r>
            <a:endParaRPr lang="en-US" altLang="en-US" dirty="0">
              <a:latin typeface="Arial" panose="020B0604020202020204" pitchFamily="34" charset="0"/>
              <a:ea typeface="ＭＳ Ｐゴシック" panose="020B0600070205080204" pitchFamily="34" charset="-128"/>
            </a:endParaRPr>
          </a:p>
        </p:txBody>
      </p:sp>
      <p:sp>
        <p:nvSpPr>
          <p:cNvPr id="409603" name="Slide Number Placeholder 3">
            <a:extLst>
              <a:ext uri="{FF2B5EF4-FFF2-40B4-BE49-F238E27FC236}">
                <a16:creationId xmlns:a16="http://schemas.microsoft.com/office/drawing/2014/main" id="{93E52C5E-A7B4-3A42-A487-CA78A7B2E14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F681849-E324-7D45-AA11-B17D138044C4}" type="slidenum">
              <a:rPr lang="en-US" altLang="en-US" sz="1200" smtClean="0"/>
              <a:pPr/>
              <a:t>26</a:t>
            </a:fld>
            <a:endParaRPr lang="en-US" altLang="en-US" sz="1200"/>
          </a:p>
        </p:txBody>
      </p:sp>
    </p:spTree>
    <p:extLst>
      <p:ext uri="{BB962C8B-B14F-4D97-AF65-F5344CB8AC3E}">
        <p14:creationId xmlns:p14="http://schemas.microsoft.com/office/powerpoint/2010/main" val="2136945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F0A6225-E1C6-41F1-8831-63934EB90976}" type="datetimeFigureOut">
              <a:rPr lang="en-GB" smtClean="0"/>
              <a:t>12/01/2022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71AAF4-B575-466D-AF46-2B85B6F58E8E}" type="slidenum">
              <a:rPr lang="en-GB" smtClean="0"/>
              <a:t>‹#›</a:t>
            </a:fld>
            <a:endParaRPr lang="en-GB"/>
          </a:p>
        </p:txBody>
      </p:sp>
    </p:spTree>
    <p:extLst>
      <p:ext uri="{BB962C8B-B14F-4D97-AF65-F5344CB8AC3E}">
        <p14:creationId xmlns:p14="http://schemas.microsoft.com/office/powerpoint/2010/main" val="1192722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F0A6225-E1C6-41F1-8831-63934EB90976}" type="datetimeFigureOut">
              <a:rPr lang="en-GB" smtClean="0"/>
              <a:t>12/01/2022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71AAF4-B575-466D-AF46-2B85B6F58E8E}" type="slidenum">
              <a:rPr lang="en-GB" smtClean="0"/>
              <a:t>‹#›</a:t>
            </a:fld>
            <a:endParaRPr lang="en-GB"/>
          </a:p>
        </p:txBody>
      </p:sp>
    </p:spTree>
    <p:extLst>
      <p:ext uri="{BB962C8B-B14F-4D97-AF65-F5344CB8AC3E}">
        <p14:creationId xmlns:p14="http://schemas.microsoft.com/office/powerpoint/2010/main" val="1248491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F0A6225-E1C6-41F1-8831-63934EB90976}" type="datetimeFigureOut">
              <a:rPr lang="en-GB" smtClean="0"/>
              <a:t>12/01/2022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71AAF4-B575-466D-AF46-2B85B6F58E8E}" type="slidenum">
              <a:rPr lang="en-GB" smtClean="0"/>
              <a:t>‹#›</a:t>
            </a:fld>
            <a:endParaRPr lang="en-GB"/>
          </a:p>
        </p:txBody>
      </p:sp>
    </p:spTree>
    <p:extLst>
      <p:ext uri="{BB962C8B-B14F-4D97-AF65-F5344CB8AC3E}">
        <p14:creationId xmlns:p14="http://schemas.microsoft.com/office/powerpoint/2010/main" val="2280325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F0A6225-E1C6-41F1-8831-63934EB90976}" type="datetimeFigureOut">
              <a:rPr lang="en-GB" smtClean="0"/>
              <a:t>12/01/2022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71AAF4-B575-466D-AF46-2B85B6F58E8E}" type="slidenum">
              <a:rPr lang="en-GB" smtClean="0"/>
              <a:t>‹#›</a:t>
            </a:fld>
            <a:endParaRPr lang="en-GB"/>
          </a:p>
        </p:txBody>
      </p:sp>
    </p:spTree>
    <p:extLst>
      <p:ext uri="{BB962C8B-B14F-4D97-AF65-F5344CB8AC3E}">
        <p14:creationId xmlns:p14="http://schemas.microsoft.com/office/powerpoint/2010/main" val="2783456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0A6225-E1C6-41F1-8831-63934EB90976}" type="datetimeFigureOut">
              <a:rPr lang="en-GB" smtClean="0"/>
              <a:t>12/01/2022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71AAF4-B575-466D-AF46-2B85B6F58E8E}" type="slidenum">
              <a:rPr lang="en-GB" smtClean="0"/>
              <a:t>‹#›</a:t>
            </a:fld>
            <a:endParaRPr lang="en-GB"/>
          </a:p>
        </p:txBody>
      </p:sp>
    </p:spTree>
    <p:extLst>
      <p:ext uri="{BB962C8B-B14F-4D97-AF65-F5344CB8AC3E}">
        <p14:creationId xmlns:p14="http://schemas.microsoft.com/office/powerpoint/2010/main" val="1979786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F0A6225-E1C6-41F1-8831-63934EB90976}" type="datetimeFigureOut">
              <a:rPr lang="en-GB" smtClean="0"/>
              <a:t>12/01/2022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71AAF4-B575-466D-AF46-2B85B6F58E8E}" type="slidenum">
              <a:rPr lang="en-GB" smtClean="0"/>
              <a:t>‹#›</a:t>
            </a:fld>
            <a:endParaRPr lang="en-GB"/>
          </a:p>
        </p:txBody>
      </p:sp>
    </p:spTree>
    <p:extLst>
      <p:ext uri="{BB962C8B-B14F-4D97-AF65-F5344CB8AC3E}">
        <p14:creationId xmlns:p14="http://schemas.microsoft.com/office/powerpoint/2010/main" val="636786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F0A6225-E1C6-41F1-8831-63934EB90976}" type="datetimeFigureOut">
              <a:rPr lang="en-GB" smtClean="0"/>
              <a:t>12/01/2022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71AAF4-B575-466D-AF46-2B85B6F58E8E}" type="slidenum">
              <a:rPr lang="en-GB" smtClean="0"/>
              <a:t>‹#›</a:t>
            </a:fld>
            <a:endParaRPr lang="en-GB"/>
          </a:p>
        </p:txBody>
      </p:sp>
    </p:spTree>
    <p:extLst>
      <p:ext uri="{BB962C8B-B14F-4D97-AF65-F5344CB8AC3E}">
        <p14:creationId xmlns:p14="http://schemas.microsoft.com/office/powerpoint/2010/main" val="210583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F0A6225-E1C6-41F1-8831-63934EB90976}" type="datetimeFigureOut">
              <a:rPr lang="en-GB" smtClean="0"/>
              <a:t>12/01/2022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71AAF4-B575-466D-AF46-2B85B6F58E8E}" type="slidenum">
              <a:rPr lang="en-GB" smtClean="0"/>
              <a:t>‹#›</a:t>
            </a:fld>
            <a:endParaRPr lang="en-GB"/>
          </a:p>
        </p:txBody>
      </p:sp>
    </p:spTree>
    <p:extLst>
      <p:ext uri="{BB962C8B-B14F-4D97-AF65-F5344CB8AC3E}">
        <p14:creationId xmlns:p14="http://schemas.microsoft.com/office/powerpoint/2010/main" val="2981367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0A6225-E1C6-41F1-8831-63934EB90976}" type="datetimeFigureOut">
              <a:rPr lang="en-GB" smtClean="0"/>
              <a:t>12/01/2022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71AAF4-B575-466D-AF46-2B85B6F58E8E}" type="slidenum">
              <a:rPr lang="en-GB" smtClean="0"/>
              <a:t>‹#›</a:t>
            </a:fld>
            <a:endParaRPr lang="en-GB"/>
          </a:p>
        </p:txBody>
      </p:sp>
    </p:spTree>
    <p:extLst>
      <p:ext uri="{BB962C8B-B14F-4D97-AF65-F5344CB8AC3E}">
        <p14:creationId xmlns:p14="http://schemas.microsoft.com/office/powerpoint/2010/main" val="1629561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0A6225-E1C6-41F1-8831-63934EB90976}" type="datetimeFigureOut">
              <a:rPr lang="en-GB" smtClean="0"/>
              <a:t>12/01/2022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71AAF4-B575-466D-AF46-2B85B6F58E8E}" type="slidenum">
              <a:rPr lang="en-GB" smtClean="0"/>
              <a:t>‹#›</a:t>
            </a:fld>
            <a:endParaRPr lang="en-GB"/>
          </a:p>
        </p:txBody>
      </p:sp>
    </p:spTree>
    <p:extLst>
      <p:ext uri="{BB962C8B-B14F-4D97-AF65-F5344CB8AC3E}">
        <p14:creationId xmlns:p14="http://schemas.microsoft.com/office/powerpoint/2010/main" val="1395396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0A6225-E1C6-41F1-8831-63934EB90976}" type="datetimeFigureOut">
              <a:rPr lang="en-GB" smtClean="0"/>
              <a:t>12/01/2022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71AAF4-B575-466D-AF46-2B85B6F58E8E}" type="slidenum">
              <a:rPr lang="en-GB" smtClean="0"/>
              <a:t>‹#›</a:t>
            </a:fld>
            <a:endParaRPr lang="en-GB"/>
          </a:p>
        </p:txBody>
      </p:sp>
    </p:spTree>
    <p:extLst>
      <p:ext uri="{BB962C8B-B14F-4D97-AF65-F5344CB8AC3E}">
        <p14:creationId xmlns:p14="http://schemas.microsoft.com/office/powerpoint/2010/main" val="225467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67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A6225-E1C6-41F1-8831-63934EB90976}" type="datetimeFigureOut">
              <a:rPr lang="en-GB" smtClean="0"/>
              <a:t>12/01/2022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1AAF4-B575-466D-AF46-2B85B6F58E8E}" type="slidenum">
              <a:rPr lang="en-GB" smtClean="0"/>
              <a:t>‹#›</a:t>
            </a:fld>
            <a:endParaRPr lang="en-GB"/>
          </a:p>
        </p:txBody>
      </p:sp>
    </p:spTree>
    <p:extLst>
      <p:ext uri="{BB962C8B-B14F-4D97-AF65-F5344CB8AC3E}">
        <p14:creationId xmlns:p14="http://schemas.microsoft.com/office/powerpoint/2010/main" val="1089601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492896"/>
            <a:ext cx="8229600" cy="1584176"/>
          </a:xfrm>
          <a:solidFill>
            <a:schemeClr val="accent3">
              <a:lumMod val="40000"/>
              <a:lumOff val="60000"/>
            </a:schemeClr>
          </a:solidFill>
          <a:ln>
            <a:solidFill>
              <a:schemeClr val="accent1"/>
            </a:solidFill>
          </a:ln>
        </p:spPr>
        <p:txBody>
          <a:bodyPr>
            <a:normAutofit lnSpcReduction="10000"/>
          </a:bodyPr>
          <a:lstStyle/>
          <a:p>
            <a:pPr marL="0" indent="0">
              <a:buNone/>
            </a:pPr>
            <a:r>
              <a:rPr lang="en-GB" b="1" u="sng" dirty="0">
                <a:latin typeface="Comic Sans MS" pitchFamily="66" charset="0"/>
              </a:rPr>
              <a:t>Learning Objectives</a:t>
            </a:r>
            <a:r>
              <a:rPr lang="en-GB" u="sng" dirty="0">
                <a:latin typeface="Comic Sans MS" pitchFamily="66" charset="0"/>
              </a:rPr>
              <a:t>: </a:t>
            </a:r>
          </a:p>
          <a:p>
            <a:pPr marL="0" indent="0">
              <a:buNone/>
            </a:pPr>
            <a:r>
              <a:rPr lang="en-US" dirty="0">
                <a:latin typeface="Comic Sans MS" panose="030F0702030302020204" pitchFamily="66" charset="0"/>
              </a:rPr>
              <a:t>I can begin to understand what causes earthquakes and volcanic eruptions.</a:t>
            </a:r>
            <a:endParaRPr lang="en-GB" dirty="0">
              <a:latin typeface="Comic Sans MS" pitchFamily="66" charset="0"/>
            </a:endParaRPr>
          </a:p>
          <a:p>
            <a:pPr marL="514350" indent="-514350">
              <a:buFont typeface="+mj-lt"/>
              <a:buAutoNum type="arabicPeriod"/>
            </a:pPr>
            <a:endParaRPr lang="en-GB" dirty="0">
              <a:latin typeface="Comic Sans MS" pitchFamily="66" charset="0"/>
            </a:endParaRPr>
          </a:p>
        </p:txBody>
      </p:sp>
      <p:sp>
        <p:nvSpPr>
          <p:cNvPr id="4" name="Title 1"/>
          <p:cNvSpPr txBox="1">
            <a:spLocks/>
          </p:cNvSpPr>
          <p:nvPr/>
        </p:nvSpPr>
        <p:spPr>
          <a:xfrm>
            <a:off x="1187624" y="244528"/>
            <a:ext cx="7697822" cy="736200"/>
          </a:xfrm>
          <a:prstGeom prst="rect">
            <a:avLst/>
          </a:prstGeom>
          <a:solidFill>
            <a:schemeClr val="accent4">
              <a:lumMod val="40000"/>
              <a:lumOff val="60000"/>
            </a:schemeClr>
          </a:solidFill>
          <a:ln>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u="sng" dirty="0">
                <a:latin typeface="Comic Sans MS" pitchFamily="66" charset="0"/>
              </a:rPr>
              <a:t>Wednesday 19</a:t>
            </a:r>
            <a:r>
              <a:rPr lang="en-GB" sz="3600" b="1" u="sng" baseline="30000" dirty="0">
                <a:latin typeface="Comic Sans MS" pitchFamily="66" charset="0"/>
              </a:rPr>
              <a:t>th</a:t>
            </a:r>
            <a:r>
              <a:rPr lang="en-GB" sz="3600" b="1" u="sng" dirty="0">
                <a:latin typeface="Comic Sans MS" pitchFamily="66" charset="0"/>
              </a:rPr>
              <a:t> January 2021</a:t>
            </a:r>
          </a:p>
        </p:txBody>
      </p:sp>
      <p:sp>
        <p:nvSpPr>
          <p:cNvPr id="2" name="Title 1"/>
          <p:cNvSpPr>
            <a:spLocks noGrp="1"/>
          </p:cNvSpPr>
          <p:nvPr>
            <p:ph type="title"/>
          </p:nvPr>
        </p:nvSpPr>
        <p:spPr>
          <a:xfrm>
            <a:off x="539552" y="1232177"/>
            <a:ext cx="8229600" cy="1180632"/>
          </a:xfrm>
          <a:solidFill>
            <a:schemeClr val="accent6">
              <a:lumMod val="60000"/>
              <a:lumOff val="40000"/>
            </a:schemeClr>
          </a:solidFill>
          <a:ln>
            <a:solidFill>
              <a:schemeClr val="accent1"/>
            </a:solidFill>
          </a:ln>
        </p:spPr>
        <p:txBody>
          <a:bodyPr>
            <a:normAutofit fontScale="90000"/>
          </a:bodyPr>
          <a:lstStyle/>
          <a:p>
            <a:r>
              <a:rPr lang="en-GB" b="1" u="sng" dirty="0">
                <a:latin typeface="Comic Sans MS" pitchFamily="66" charset="0"/>
              </a:rPr>
              <a:t>RECAP: Structure of the Earth and Plate Tectonic Theory</a:t>
            </a:r>
          </a:p>
        </p:txBody>
      </p:sp>
      <p:sp>
        <p:nvSpPr>
          <p:cNvPr id="6" name="Title 1">
            <a:extLst>
              <a:ext uri="{FF2B5EF4-FFF2-40B4-BE49-F238E27FC236}">
                <a16:creationId xmlns:a16="http://schemas.microsoft.com/office/drawing/2014/main" id="{70C8FA60-4EF3-43D9-8171-FECB9DBE40B3}"/>
              </a:ext>
            </a:extLst>
          </p:cNvPr>
          <p:cNvSpPr txBox="1">
            <a:spLocks/>
          </p:cNvSpPr>
          <p:nvPr/>
        </p:nvSpPr>
        <p:spPr>
          <a:xfrm>
            <a:off x="1763688" y="4725144"/>
            <a:ext cx="5544616" cy="736200"/>
          </a:xfrm>
          <a:prstGeom prst="rect">
            <a:avLst/>
          </a:prstGeom>
          <a:solidFill>
            <a:schemeClr val="accent4">
              <a:lumMod val="40000"/>
              <a:lumOff val="60000"/>
            </a:schemeClr>
          </a:solidFill>
          <a:ln>
            <a:solidFill>
              <a:schemeClr val="accent1"/>
            </a:solidFill>
          </a:ln>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a:latin typeface="Comic Sans MS" pitchFamily="66" charset="0"/>
              </a:rPr>
              <a:t>Play Taboo to recap what we learnt last week – 5 mins</a:t>
            </a:r>
          </a:p>
        </p:txBody>
      </p:sp>
    </p:spTree>
    <p:extLst>
      <p:ext uri="{BB962C8B-B14F-4D97-AF65-F5344CB8AC3E}">
        <p14:creationId xmlns:p14="http://schemas.microsoft.com/office/powerpoint/2010/main" val="361555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9712" y="260648"/>
            <a:ext cx="5328592" cy="707886"/>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GB" sz="4000" b="1" u="sng" dirty="0">
                <a:latin typeface="Comic Sans MS" pitchFamily="66" charset="0"/>
              </a:rPr>
              <a:t>4.5 billion years</a:t>
            </a:r>
            <a:r>
              <a:rPr lang="en-GB" b="1" dirty="0"/>
              <a:t> </a:t>
            </a:r>
          </a:p>
        </p:txBody>
      </p:sp>
      <p:pic>
        <p:nvPicPr>
          <p:cNvPr id="21506" name="Picture 2" descr="http://updatewithus.com/wp-content/uploads/2012/09/old-ear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480292"/>
            <a:ext cx="6483821" cy="4858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375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C3F21-3884-46DA-92B6-52EB630A335C}"/>
              </a:ext>
            </a:extLst>
          </p:cNvPr>
          <p:cNvSpPr>
            <a:spLocks noGrp="1"/>
          </p:cNvSpPr>
          <p:nvPr>
            <p:ph type="ctrTitle"/>
          </p:nvPr>
        </p:nvSpPr>
        <p:spPr>
          <a:xfrm>
            <a:off x="685800" y="0"/>
            <a:ext cx="7772400" cy="1470025"/>
          </a:xfrm>
        </p:spPr>
        <p:txBody>
          <a:bodyPr/>
          <a:lstStyle/>
          <a:p>
            <a:r>
              <a:rPr lang="en-GB" dirty="0"/>
              <a:t>Physical Processes that affect the Lithosphere</a:t>
            </a:r>
          </a:p>
        </p:txBody>
      </p:sp>
      <p:sp>
        <p:nvSpPr>
          <p:cNvPr id="6" name="Rectangle 1">
            <a:extLst>
              <a:ext uri="{FF2B5EF4-FFF2-40B4-BE49-F238E27FC236}">
                <a16:creationId xmlns:a16="http://schemas.microsoft.com/office/drawing/2014/main" id="{E74D8DF8-B5E9-4E64-929C-6385E1DA87EF}"/>
              </a:ext>
            </a:extLst>
          </p:cNvPr>
          <p:cNvSpPr>
            <a:spLocks noGrp="1" noChangeArrowheads="1"/>
          </p:cNvSpPr>
          <p:nvPr>
            <p:ph type="subTitle" idx="1"/>
          </p:nvPr>
        </p:nvSpPr>
        <p:spPr bwMode="auto">
          <a:xfrm>
            <a:off x="160648" y="1470025"/>
            <a:ext cx="8822704"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Lithosphere</a:t>
            </a:r>
            <a:r>
              <a:rPr kumimoji="0" lang="en-GB" altLang="en-US" sz="24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 the solid outer part of the Earth.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Tectonic Plate </a:t>
            </a:r>
            <a:r>
              <a:rPr kumimoji="0" lang="en-GB" altLang="en-US" sz="24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(also known as a lithosphere plate) are pieces of land that connect together on the Earth’s outer shell.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endParaRPr>
          </a:p>
          <a:p>
            <a:pPr lvl="0" algn="l" eaLnBrk="0" fontAlgn="base" hangingPunct="0">
              <a:spcBef>
                <a:spcPct val="0"/>
              </a:spcBef>
              <a:spcAft>
                <a:spcPct val="0"/>
              </a:spcAft>
            </a:pPr>
            <a:r>
              <a:rPr lang="en-GB" altLang="en-US" sz="2400" b="1" dirty="0">
                <a:solidFill>
                  <a:schemeClr val="tx1"/>
                </a:solidFill>
                <a:latin typeface="+mj-lt"/>
              </a:rPr>
              <a:t>Volcano</a:t>
            </a:r>
            <a:r>
              <a:rPr lang="en-GB" altLang="en-US" sz="2400" dirty="0">
                <a:solidFill>
                  <a:schemeClr val="tx1"/>
                </a:solidFill>
                <a:latin typeface="+mj-lt"/>
              </a:rPr>
              <a:t> – a rupture in the crust of the Earth that allows hot lava, volcanic ash and gases to escape from a magma chamber below the surface.</a:t>
            </a:r>
          </a:p>
          <a:p>
            <a:pPr lvl="0" algn="l" eaLnBrk="0" fontAlgn="base" hangingPunct="0">
              <a:spcBef>
                <a:spcPct val="0"/>
              </a:spcBef>
              <a:spcAft>
                <a:spcPct val="0"/>
              </a:spcAft>
            </a:pPr>
            <a:endParaRPr lang="en-GB" altLang="en-US" sz="2400" dirty="0">
              <a:solidFill>
                <a:schemeClr val="tx1"/>
              </a:solidFill>
              <a:latin typeface="+mj-lt"/>
            </a:endParaRPr>
          </a:p>
          <a:p>
            <a:pPr lvl="0" algn="l" eaLnBrk="0" fontAlgn="base" hangingPunct="0">
              <a:spcBef>
                <a:spcPct val="0"/>
              </a:spcBef>
              <a:spcAft>
                <a:spcPct val="0"/>
              </a:spcAft>
            </a:pPr>
            <a:r>
              <a:rPr lang="en-GB" altLang="en-US" sz="2400" b="1" dirty="0">
                <a:solidFill>
                  <a:schemeClr val="tx1"/>
                </a:solidFill>
                <a:latin typeface="+mj-lt"/>
              </a:rPr>
              <a:t>Earthquake</a:t>
            </a:r>
            <a:r>
              <a:rPr lang="en-GB" altLang="en-US" sz="2400" dirty="0">
                <a:solidFill>
                  <a:schemeClr val="tx1"/>
                </a:solidFill>
                <a:latin typeface="+mj-lt"/>
              </a:rPr>
              <a:t> – a sudden violent shaking of the ground as a result of movement with the earth’s crust.</a:t>
            </a:r>
          </a:p>
          <a:p>
            <a:pPr lvl="0" algn="l" eaLnBrk="0" fontAlgn="base" hangingPunct="0">
              <a:spcBef>
                <a:spcPct val="0"/>
              </a:spcBef>
              <a:spcAft>
                <a:spcPct val="0"/>
              </a:spcAft>
            </a:pPr>
            <a:endParaRPr lang="en-GB" altLang="en-US" sz="2400" dirty="0">
              <a:solidFill>
                <a:schemeClr val="tx1"/>
              </a:solidFill>
              <a:latin typeface="+mj-lt"/>
            </a:endParaRPr>
          </a:p>
          <a:p>
            <a:pPr lvl="0" algn="l" eaLnBrk="0" fontAlgn="base" hangingPunct="0">
              <a:spcBef>
                <a:spcPct val="0"/>
              </a:spcBef>
              <a:spcAft>
                <a:spcPct val="0"/>
              </a:spcAft>
            </a:pPr>
            <a:r>
              <a:rPr lang="en-GB" altLang="en-US" sz="2400" b="1" dirty="0">
                <a:solidFill>
                  <a:schemeClr val="tx1"/>
                </a:solidFill>
                <a:latin typeface="+mj-lt"/>
              </a:rPr>
              <a:t>Tectonic Plate </a:t>
            </a:r>
            <a:r>
              <a:rPr lang="en-GB" altLang="en-US" sz="2400" dirty="0">
                <a:solidFill>
                  <a:schemeClr val="tx1"/>
                </a:solidFill>
                <a:latin typeface="+mj-lt"/>
              </a:rPr>
              <a:t>– (also known as a lithosphere plate) are pieces of land that connect together on the Earth’s outer shell.</a:t>
            </a:r>
          </a:p>
        </p:txBody>
      </p:sp>
    </p:spTree>
    <p:extLst>
      <p:ext uri="{BB962C8B-B14F-4D97-AF65-F5344CB8AC3E}">
        <p14:creationId xmlns:p14="http://schemas.microsoft.com/office/powerpoint/2010/main" val="657216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3218F-D33E-4D62-8BD5-0F7613C65496}"/>
              </a:ext>
            </a:extLst>
          </p:cNvPr>
          <p:cNvSpPr>
            <a:spLocks noGrp="1"/>
          </p:cNvSpPr>
          <p:nvPr>
            <p:ph type="title"/>
          </p:nvPr>
        </p:nvSpPr>
        <p:spPr/>
        <p:txBody>
          <a:bodyPr/>
          <a:lstStyle/>
          <a:p>
            <a:r>
              <a:rPr lang="en-US" u="sng" dirty="0">
                <a:latin typeface="Comic Sans MS" panose="030F0702030302020204" pitchFamily="66" charset="0"/>
              </a:rPr>
              <a:t>Wednesday 19</a:t>
            </a:r>
            <a:r>
              <a:rPr lang="en-US" u="sng" baseline="30000" dirty="0">
                <a:latin typeface="Comic Sans MS" panose="030F0702030302020204" pitchFamily="66" charset="0"/>
              </a:rPr>
              <a:t>th </a:t>
            </a:r>
            <a:r>
              <a:rPr lang="en-US" u="sng" dirty="0">
                <a:latin typeface="Comic Sans MS" panose="030F0702030302020204" pitchFamily="66" charset="0"/>
              </a:rPr>
              <a:t>January.</a:t>
            </a:r>
            <a:endParaRPr lang="en-GB" u="sng"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5A8BAB57-C04B-48CB-8DF0-8902DD8551B4}"/>
              </a:ext>
            </a:extLst>
          </p:cNvPr>
          <p:cNvSpPr>
            <a:spLocks noGrp="1"/>
          </p:cNvSpPr>
          <p:nvPr>
            <p:ph idx="1"/>
          </p:nvPr>
        </p:nvSpPr>
        <p:spPr/>
        <p:txBody>
          <a:bodyPr>
            <a:normAutofit/>
          </a:bodyPr>
          <a:lstStyle/>
          <a:p>
            <a:pPr marL="0" indent="0">
              <a:buNone/>
            </a:pPr>
            <a:r>
              <a:rPr lang="en-US" sz="4000" u="sng" dirty="0">
                <a:latin typeface="Comic Sans MS" panose="030F0702030302020204" pitchFamily="66" charset="0"/>
              </a:rPr>
              <a:t>LO -  I know what a volcano is and also the location of the world’s volcanoes.</a:t>
            </a:r>
            <a:endParaRPr lang="en-GB" sz="4000" u="sng" dirty="0">
              <a:latin typeface="Comic Sans MS" panose="030F0702030302020204" pitchFamily="66" charset="0"/>
            </a:endParaRPr>
          </a:p>
        </p:txBody>
      </p:sp>
    </p:spTree>
    <p:extLst>
      <p:ext uri="{BB962C8B-B14F-4D97-AF65-F5344CB8AC3E}">
        <p14:creationId xmlns:p14="http://schemas.microsoft.com/office/powerpoint/2010/main" val="525109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260648"/>
            <a:ext cx="8280920" cy="4637111"/>
          </a:xfrm>
          <a:ln w="38100"/>
        </p:spPr>
        <p:style>
          <a:lnRef idx="2">
            <a:schemeClr val="dk1"/>
          </a:lnRef>
          <a:fillRef idx="1">
            <a:schemeClr val="lt1"/>
          </a:fillRef>
          <a:effectRef idx="0">
            <a:schemeClr val="dk1"/>
          </a:effectRef>
          <a:fontRef idx="minor">
            <a:schemeClr val="dk1"/>
          </a:fontRef>
        </p:style>
        <p:txBody>
          <a:bodyPr>
            <a:noAutofit/>
          </a:bodyPr>
          <a:lstStyle/>
          <a:p>
            <a:pPr algn="ctr">
              <a:buNone/>
            </a:pPr>
            <a:r>
              <a:rPr lang="en-GB" b="1" u="sng" dirty="0">
                <a:latin typeface="Comic Sans MS" pitchFamily="66" charset="0"/>
              </a:rPr>
              <a:t>Did you know?</a:t>
            </a:r>
          </a:p>
          <a:p>
            <a:r>
              <a:rPr lang="en-GB" sz="2400" dirty="0">
                <a:latin typeface="Comic Sans MS" pitchFamily="66" charset="0"/>
              </a:rPr>
              <a:t>The word "volcano" comes from the little island of </a:t>
            </a:r>
            <a:r>
              <a:rPr lang="en-GB" sz="2400" dirty="0" err="1">
                <a:latin typeface="Comic Sans MS" pitchFamily="66" charset="0"/>
              </a:rPr>
              <a:t>Vulcano</a:t>
            </a:r>
            <a:r>
              <a:rPr lang="en-GB" sz="2400" dirty="0">
                <a:latin typeface="Comic Sans MS" pitchFamily="66" charset="0"/>
              </a:rPr>
              <a:t> in the Mediterranean Sea off Sicily. Centuries ago, the people living in this area believed that </a:t>
            </a:r>
            <a:r>
              <a:rPr lang="en-GB" sz="2400" dirty="0" err="1">
                <a:latin typeface="Comic Sans MS" pitchFamily="66" charset="0"/>
              </a:rPr>
              <a:t>Vulcano</a:t>
            </a:r>
            <a:r>
              <a:rPr lang="en-GB" sz="2400" dirty="0">
                <a:latin typeface="Comic Sans MS" pitchFamily="66" charset="0"/>
              </a:rPr>
              <a:t> was the chimney of the forge of Vulcan -- the blacksmith of the Roman gods. They thought that the hot lava fragments and clouds of dust erupting from </a:t>
            </a:r>
            <a:r>
              <a:rPr lang="en-GB" sz="2400" dirty="0" err="1">
                <a:latin typeface="Comic Sans MS" pitchFamily="66" charset="0"/>
              </a:rPr>
              <a:t>Vulcano</a:t>
            </a:r>
            <a:r>
              <a:rPr lang="en-GB" sz="2400" dirty="0">
                <a:latin typeface="Comic Sans MS" pitchFamily="66" charset="0"/>
              </a:rPr>
              <a:t> came from Vulcan's forge as he beat out thunderbolts for Jupiter, king of the gods, and weapons for Mars, the god of war.</a:t>
            </a:r>
          </a:p>
        </p:txBody>
      </p:sp>
      <p:pic>
        <p:nvPicPr>
          <p:cNvPr id="7170" name="Picture 2" descr="http://museumvictoria.com.au/pages/9437/dia41_h600px.jpg"/>
          <p:cNvPicPr>
            <a:picLocks noChangeAspect="1" noChangeArrowheads="1"/>
          </p:cNvPicPr>
          <p:nvPr/>
        </p:nvPicPr>
        <p:blipFill>
          <a:blip r:embed="rId2" cstate="print"/>
          <a:srcRect/>
          <a:stretch>
            <a:fillRect/>
          </a:stretch>
        </p:blipFill>
        <p:spPr bwMode="auto">
          <a:xfrm>
            <a:off x="744115" y="4293096"/>
            <a:ext cx="1335511" cy="2304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172" name="Picture 4" descr="http://www.crystalinks.com/vulcanstatue.jpg"/>
          <p:cNvPicPr>
            <a:picLocks noChangeAspect="1" noChangeArrowheads="1"/>
          </p:cNvPicPr>
          <p:nvPr/>
        </p:nvPicPr>
        <p:blipFill>
          <a:blip r:embed="rId3" cstate="print"/>
          <a:srcRect/>
          <a:stretch>
            <a:fillRect/>
          </a:stretch>
        </p:blipFill>
        <p:spPr bwMode="auto">
          <a:xfrm>
            <a:off x="7020272" y="3933056"/>
            <a:ext cx="1440160" cy="26806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174" name="Picture 6" descr="http://t3.gstatic.com/images?q=tbn:ANd9GcRuXgowKfl9kYrceYP3Oh99sv_TGH-f_gzU8f4a0dE6PUmtFDe-jQ"/>
          <p:cNvPicPr>
            <a:picLocks noChangeAspect="1" noChangeArrowheads="1"/>
          </p:cNvPicPr>
          <p:nvPr/>
        </p:nvPicPr>
        <p:blipFill>
          <a:blip r:embed="rId4" cstate="print"/>
          <a:srcRect/>
          <a:stretch>
            <a:fillRect/>
          </a:stretch>
        </p:blipFill>
        <p:spPr bwMode="auto">
          <a:xfrm>
            <a:off x="2771800" y="4437112"/>
            <a:ext cx="3312368" cy="21842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t0.gstatic.com/images?q=tbn:ANd9GcQ9bJFyR-xtRKVeW1L1ChznL0fx5wB7HFNb0rtNWA63e-JcB881LA"/>
          <p:cNvPicPr>
            <a:picLocks noChangeAspect="1" noChangeArrowheads="1"/>
          </p:cNvPicPr>
          <p:nvPr/>
        </p:nvPicPr>
        <p:blipFill>
          <a:blip r:embed="rId2" cstate="print"/>
          <a:srcRect/>
          <a:stretch>
            <a:fillRect/>
          </a:stretch>
        </p:blipFill>
        <p:spPr bwMode="auto">
          <a:xfrm>
            <a:off x="-11779" y="0"/>
            <a:ext cx="9155779" cy="6858000"/>
          </a:xfrm>
          <a:prstGeom prst="rect">
            <a:avLst/>
          </a:prstGeom>
          <a:noFill/>
        </p:spPr>
      </p:pic>
      <p:sp>
        <p:nvSpPr>
          <p:cNvPr id="2" name="Title 1"/>
          <p:cNvSpPr>
            <a:spLocks noGrp="1"/>
          </p:cNvSpPr>
          <p:nvPr>
            <p:ph type="title"/>
          </p:nvPr>
        </p:nvSpPr>
        <p:spPr>
          <a:xfrm>
            <a:off x="457200" y="274638"/>
            <a:ext cx="8229600" cy="634082"/>
          </a:xfrm>
        </p:spPr>
        <p:style>
          <a:lnRef idx="2">
            <a:schemeClr val="dk1"/>
          </a:lnRef>
          <a:fillRef idx="1">
            <a:schemeClr val="lt1"/>
          </a:fillRef>
          <a:effectRef idx="0">
            <a:schemeClr val="dk1"/>
          </a:effectRef>
          <a:fontRef idx="minor">
            <a:schemeClr val="dk1"/>
          </a:fontRef>
        </p:style>
        <p:txBody>
          <a:bodyPr>
            <a:normAutofit fontScale="90000"/>
          </a:bodyPr>
          <a:lstStyle/>
          <a:p>
            <a:r>
              <a:rPr lang="en-GB" dirty="0">
                <a:latin typeface="Comic Sans MS" pitchFamily="66" charset="0"/>
              </a:rPr>
              <a:t>What is a volcano?</a:t>
            </a:r>
          </a:p>
        </p:txBody>
      </p:sp>
      <p:sp>
        <p:nvSpPr>
          <p:cNvPr id="3" name="Content Placeholder 2"/>
          <p:cNvSpPr>
            <a:spLocks noGrp="1"/>
          </p:cNvSpPr>
          <p:nvPr>
            <p:ph sz="half" idx="1"/>
          </p:nvPr>
        </p:nvSpPr>
        <p:spPr>
          <a:xfrm>
            <a:off x="323528" y="1268760"/>
            <a:ext cx="4104456" cy="3600400"/>
          </a:xfrm>
          <a:prstGeom prst="ellipse">
            <a:avLst/>
          </a:prstGeom>
        </p:spPr>
        <p:style>
          <a:lnRef idx="2">
            <a:schemeClr val="dk1"/>
          </a:lnRef>
          <a:fillRef idx="1">
            <a:schemeClr val="lt1"/>
          </a:fillRef>
          <a:effectRef idx="0">
            <a:schemeClr val="dk1"/>
          </a:effectRef>
          <a:fontRef idx="minor">
            <a:schemeClr val="dk1"/>
          </a:fontRef>
        </p:style>
        <p:txBody>
          <a:bodyPr lIns="72000" tIns="0" rIns="72000" bIns="0" anchor="ctr">
            <a:normAutofit fontScale="77500" lnSpcReduction="20000"/>
          </a:bodyPr>
          <a:lstStyle/>
          <a:p>
            <a:pPr algn="ctr">
              <a:buNone/>
            </a:pPr>
            <a:r>
              <a:rPr lang="en-GB" sz="2400" dirty="0">
                <a:latin typeface="Comic Sans MS" pitchFamily="66" charset="0"/>
              </a:rPr>
              <a:t>Volcanoes </a:t>
            </a:r>
          </a:p>
          <a:p>
            <a:pPr algn="ctr">
              <a:buNone/>
            </a:pPr>
            <a:r>
              <a:rPr lang="en-GB" sz="2400" dirty="0">
                <a:latin typeface="Comic Sans MS" pitchFamily="66" charset="0"/>
              </a:rPr>
              <a:t>are dramatic evidence</a:t>
            </a:r>
          </a:p>
          <a:p>
            <a:pPr algn="ctr">
              <a:buNone/>
            </a:pPr>
            <a:r>
              <a:rPr lang="en-GB" sz="2400" dirty="0">
                <a:latin typeface="Comic Sans MS" pitchFamily="66" charset="0"/>
              </a:rPr>
              <a:t>of the  powerful forces at work inside the Earth. Eruptions of ash, gas and lave destroy  entire cities and kill large numbers of people. </a:t>
            </a:r>
          </a:p>
        </p:txBody>
      </p:sp>
      <p:sp>
        <p:nvSpPr>
          <p:cNvPr id="7" name="Oval 6"/>
          <p:cNvSpPr/>
          <p:nvPr/>
        </p:nvSpPr>
        <p:spPr>
          <a:xfrm>
            <a:off x="5004048" y="4005064"/>
            <a:ext cx="3096344" cy="2466915"/>
          </a:xfrm>
          <a:prstGeom prst="ellipse">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dirty="0">
                <a:latin typeface="Comic Sans MS" pitchFamily="66" charset="0"/>
              </a:rPr>
              <a:t>Volcanoes are like giant safety valves that release the pressure that builds up inside the Earth.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260648"/>
            <a:ext cx="4392488" cy="4968552"/>
          </a:xfrm>
        </p:spPr>
        <p:style>
          <a:lnRef idx="2">
            <a:schemeClr val="dk1"/>
          </a:lnRef>
          <a:fillRef idx="1">
            <a:schemeClr val="lt1"/>
          </a:fillRef>
          <a:effectRef idx="0">
            <a:schemeClr val="dk1"/>
          </a:effectRef>
          <a:fontRef idx="minor">
            <a:schemeClr val="dk1"/>
          </a:fontRef>
        </p:style>
        <p:txBody>
          <a:bodyPr>
            <a:noAutofit/>
          </a:bodyPr>
          <a:lstStyle/>
          <a:p>
            <a:pPr>
              <a:buNone/>
            </a:pPr>
            <a:r>
              <a:rPr lang="en-GB" dirty="0">
                <a:latin typeface="Comic Sans MS" pitchFamily="66" charset="0"/>
              </a:rPr>
              <a:t>   </a:t>
            </a:r>
            <a:r>
              <a:rPr lang="en-GB" sz="1800" dirty="0">
                <a:latin typeface="Comic Sans MS" pitchFamily="66" charset="0"/>
              </a:rPr>
              <a:t>A volcano is a mountain that opens downward to a pool of molten rock below the surface of the earth. When pressure builds up, eruptions occur. Gases and rock shoot up through the opening and spill over or fill the air with lava fragments. </a:t>
            </a:r>
          </a:p>
          <a:p>
            <a:pPr>
              <a:buNone/>
            </a:pPr>
            <a:endParaRPr lang="en-GB" sz="1800" dirty="0">
              <a:latin typeface="Comic Sans MS" pitchFamily="66" charset="0"/>
            </a:endParaRPr>
          </a:p>
          <a:p>
            <a:pPr>
              <a:buNone/>
            </a:pPr>
            <a:r>
              <a:rPr lang="en-US" sz="1800" dirty="0">
                <a:solidFill>
                  <a:schemeClr val="tx1"/>
                </a:solidFill>
                <a:latin typeface="Comic Sans MS" pitchFamily="66" charset="0"/>
              </a:rPr>
              <a:t>     Deep in the earth it is very hot.   It is so hot that rocks melt.   The melted rock is called magma.   The magma is lighter than the rocks around it so it rises.   Sometimes it finds a crack or hole in the earth’s crust and bursts through.   This is how a volcano begins.   </a:t>
            </a:r>
          </a:p>
          <a:p>
            <a:pPr>
              <a:buNone/>
            </a:pPr>
            <a:r>
              <a:rPr lang="en-GB" sz="1800" dirty="0">
                <a:latin typeface="Comic Sans MS" pitchFamily="66" charset="0"/>
              </a:rPr>
              <a:t>    </a:t>
            </a:r>
          </a:p>
          <a:p>
            <a:pPr>
              <a:buNone/>
            </a:pPr>
            <a:endParaRPr lang="en-GB" dirty="0"/>
          </a:p>
        </p:txBody>
      </p:sp>
      <p:pic>
        <p:nvPicPr>
          <p:cNvPr id="6" name="Picture 5" descr="C:\WINDOWS\Desktop\valcano.jpg"/>
          <p:cNvPicPr>
            <a:picLocks noChangeAspect="1" noChangeArrowheads="1"/>
          </p:cNvPicPr>
          <p:nvPr/>
        </p:nvPicPr>
        <p:blipFill>
          <a:blip r:embed="rId2" cstate="print"/>
          <a:srcRect/>
          <a:stretch>
            <a:fillRect/>
          </a:stretch>
        </p:blipFill>
        <p:spPr bwMode="auto">
          <a:xfrm>
            <a:off x="4788024" y="260648"/>
            <a:ext cx="4029566" cy="49278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ounded Rectangle 6"/>
          <p:cNvSpPr/>
          <p:nvPr/>
        </p:nvSpPr>
        <p:spPr>
          <a:xfrm>
            <a:off x="251520" y="5445224"/>
            <a:ext cx="8712968" cy="1205436"/>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0000"/>
              </a:lnSpc>
              <a:buFontTx/>
              <a:buNone/>
            </a:pPr>
            <a:r>
              <a:rPr lang="en-GB" dirty="0">
                <a:latin typeface="Comic Sans MS" pitchFamily="66" charset="0"/>
              </a:rPr>
              <a:t>Eruptions can cause lateral blasts, lava flows, hot ash flows, mudslides, avalanches, falling ash and floods. Volcano eruptions have been known to knock down entire forests. An erupting volcano can trigger tsunamis, flash floods, earthquakes, mudflows and rock falls.</a:t>
            </a:r>
            <a:endParaRPr lang="en-US" dirty="0">
              <a:solidFill>
                <a:schemeClr val="tx1"/>
              </a:solidFill>
              <a:latin typeface="Comic Sans MS" pitchFamily="66"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712968" cy="504056"/>
          </a:xfrm>
        </p:spPr>
        <p:style>
          <a:lnRef idx="2">
            <a:schemeClr val="dk1"/>
          </a:lnRef>
          <a:fillRef idx="1">
            <a:schemeClr val="lt1"/>
          </a:fillRef>
          <a:effectRef idx="0">
            <a:schemeClr val="dk1"/>
          </a:effectRef>
          <a:fontRef idx="minor">
            <a:schemeClr val="dk1"/>
          </a:fontRef>
        </p:style>
        <p:txBody>
          <a:bodyPr>
            <a:normAutofit fontScale="90000"/>
          </a:bodyPr>
          <a:lstStyle/>
          <a:p>
            <a:r>
              <a:rPr lang="en-GB" dirty="0">
                <a:latin typeface="Comic Sans MS" pitchFamily="66" charset="0"/>
              </a:rPr>
              <a:t>What causes volcanoes to erupt?</a:t>
            </a:r>
          </a:p>
        </p:txBody>
      </p:sp>
      <p:sp>
        <p:nvSpPr>
          <p:cNvPr id="4" name="Content Placeholder 3"/>
          <p:cNvSpPr>
            <a:spLocks noGrp="1"/>
          </p:cNvSpPr>
          <p:nvPr>
            <p:ph sz="half" idx="2"/>
          </p:nvPr>
        </p:nvSpPr>
        <p:spPr>
          <a:xfrm>
            <a:off x="251520" y="836712"/>
            <a:ext cx="8712968" cy="1728192"/>
          </a:xfrm>
        </p:spPr>
        <p:style>
          <a:lnRef idx="2">
            <a:schemeClr val="dk1"/>
          </a:lnRef>
          <a:fillRef idx="1">
            <a:schemeClr val="lt1"/>
          </a:fillRef>
          <a:effectRef idx="0">
            <a:schemeClr val="dk1"/>
          </a:effectRef>
          <a:fontRef idx="minor">
            <a:schemeClr val="dk1"/>
          </a:fontRef>
        </p:style>
        <p:txBody>
          <a:bodyPr>
            <a:noAutofit/>
          </a:bodyPr>
          <a:lstStyle/>
          <a:p>
            <a:r>
              <a:rPr lang="en-GB" sz="2000" dirty="0">
                <a:latin typeface="Comic Sans MS" pitchFamily="66" charset="0"/>
              </a:rPr>
              <a:t>The Earth's crust is made up of huge slabs called </a:t>
            </a:r>
            <a:r>
              <a:rPr lang="en-GB" sz="2000" b="1" dirty="0">
                <a:latin typeface="Comic Sans MS" pitchFamily="66" charset="0"/>
              </a:rPr>
              <a:t>plates</a:t>
            </a:r>
            <a:r>
              <a:rPr lang="en-GB" sz="2000" dirty="0">
                <a:latin typeface="Comic Sans MS" pitchFamily="66" charset="0"/>
              </a:rPr>
              <a:t>, which fit together like a jigsaw puzzle. These plates sometimes move.</a:t>
            </a:r>
          </a:p>
          <a:p>
            <a:r>
              <a:rPr lang="en-GB" sz="2000" dirty="0">
                <a:latin typeface="Comic Sans MS" pitchFamily="66" charset="0"/>
              </a:rPr>
              <a:t>The friction causes earthquakes and volcanic eruptions near the edges of the plates. The theory that explains this process is called plate tectonics.</a:t>
            </a:r>
          </a:p>
          <a:p>
            <a:pPr>
              <a:buNone/>
            </a:pPr>
            <a:r>
              <a:rPr lang="en-GB" dirty="0">
                <a:latin typeface="Comic Sans MS" pitchFamily="66" charset="0"/>
              </a:rPr>
              <a:t>    </a:t>
            </a:r>
          </a:p>
          <a:p>
            <a:endParaRPr lang="en-GB" dirty="0">
              <a:latin typeface="Comic Sans MS" pitchFamily="66" charset="0"/>
            </a:endParaRPr>
          </a:p>
        </p:txBody>
      </p:sp>
      <p:pic>
        <p:nvPicPr>
          <p:cNvPr id="22530" name="Picture 2" descr="Volcano"/>
          <p:cNvPicPr>
            <a:picLocks noChangeAspect="1" noChangeArrowheads="1"/>
          </p:cNvPicPr>
          <p:nvPr/>
        </p:nvPicPr>
        <p:blipFill>
          <a:blip r:embed="rId2" cstate="print"/>
          <a:srcRect/>
          <a:stretch>
            <a:fillRect/>
          </a:stretch>
        </p:blipFill>
        <p:spPr bwMode="auto">
          <a:xfrm>
            <a:off x="251520" y="2780928"/>
            <a:ext cx="5256584" cy="34369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5724128" y="2780928"/>
            <a:ext cx="3240360" cy="34778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buFont typeface="Arial" pitchFamily="34" charset="0"/>
              <a:buChar char="•"/>
            </a:pPr>
            <a:r>
              <a:rPr lang="en-GB" sz="2000" dirty="0">
                <a:latin typeface="Comic Sans MS" pitchFamily="66" charset="0"/>
              </a:rPr>
              <a:t>Between the Earth's crust and the mantle is a substance called </a:t>
            </a:r>
            <a:r>
              <a:rPr lang="en-GB" sz="2000" b="1" dirty="0">
                <a:latin typeface="Comic Sans MS" pitchFamily="66" charset="0"/>
              </a:rPr>
              <a:t>magma</a:t>
            </a:r>
            <a:r>
              <a:rPr lang="en-GB" sz="2000" dirty="0">
                <a:latin typeface="Comic Sans MS" pitchFamily="66" charset="0"/>
              </a:rPr>
              <a:t> which is made of rock and gases.</a:t>
            </a:r>
          </a:p>
          <a:p>
            <a:pPr>
              <a:buFont typeface="Arial" pitchFamily="34" charset="0"/>
              <a:buChar char="•"/>
            </a:pPr>
            <a:r>
              <a:rPr lang="en-GB" sz="2000" dirty="0">
                <a:latin typeface="Comic Sans MS" pitchFamily="66" charset="0"/>
              </a:rPr>
              <a:t>When two plates collide, one section slides on top of the other, the one beneath is pushed down. </a:t>
            </a:r>
            <a:r>
              <a:rPr lang="en-GB" sz="2000" b="1" dirty="0">
                <a:latin typeface="Comic Sans MS" pitchFamily="66" charset="0"/>
              </a:rPr>
              <a:t>Magma</a:t>
            </a:r>
            <a:r>
              <a:rPr lang="en-GB" sz="2000" dirty="0">
                <a:latin typeface="Comic Sans MS" pitchFamily="66" charset="0"/>
              </a:rPr>
              <a:t> is squeezed up between two plates.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GB" dirty="0"/>
              <a:t>Types of Volcanoes</a:t>
            </a:r>
          </a:p>
        </p:txBody>
      </p:sp>
      <p:sp>
        <p:nvSpPr>
          <p:cNvPr id="3" name="Content Placeholder 2"/>
          <p:cNvSpPr>
            <a:spLocks noGrp="1"/>
          </p:cNvSpPr>
          <p:nvPr>
            <p:ph sz="half" idx="1"/>
          </p:nvPr>
        </p:nvSpPr>
        <p:spPr>
          <a:xfrm>
            <a:off x="457200" y="1600201"/>
            <a:ext cx="8291264" cy="2620888"/>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dirty="0"/>
              <a:t>There are 3 different types of volcanoes:</a:t>
            </a:r>
          </a:p>
          <a:p>
            <a:r>
              <a:rPr lang="en-GB" b="1" dirty="0"/>
              <a:t>Active</a:t>
            </a:r>
            <a:r>
              <a:rPr lang="en-GB" dirty="0"/>
              <a:t> - eruptions can be anytime and often. </a:t>
            </a:r>
          </a:p>
          <a:p>
            <a:r>
              <a:rPr lang="en-GB" b="1" dirty="0"/>
              <a:t>Dormant</a:t>
            </a:r>
            <a:r>
              <a:rPr lang="en-GB" dirty="0"/>
              <a:t> - has been a while since it has erupted, but could at anytime. </a:t>
            </a:r>
          </a:p>
          <a:p>
            <a:r>
              <a:rPr lang="en-GB" b="1" dirty="0"/>
              <a:t>Extinct</a:t>
            </a:r>
            <a:r>
              <a:rPr lang="en-GB" dirty="0"/>
              <a:t>, meaning it hasn't erupted in a very long, long time so it probably won't ever again. </a:t>
            </a:r>
            <a:br>
              <a:rPr lang="en-GB" dirty="0"/>
            </a:br>
            <a:endParaRPr lang="en-GB" dirty="0"/>
          </a:p>
          <a:p>
            <a:endParaRPr lang="en-GB" dirty="0"/>
          </a:p>
        </p:txBody>
      </p:sp>
      <p:pic>
        <p:nvPicPr>
          <p:cNvPr id="38914" name="Picture 2" descr="http://www.webanswers.com/post-images/A/AF/4C038132-2DCF-4C7E-9A194DBC29F4AC2B.jpg"/>
          <p:cNvPicPr>
            <a:picLocks noChangeAspect="1" noChangeArrowheads="1"/>
          </p:cNvPicPr>
          <p:nvPr/>
        </p:nvPicPr>
        <p:blipFill>
          <a:blip r:embed="rId2" cstate="print"/>
          <a:srcRect/>
          <a:stretch>
            <a:fillRect/>
          </a:stretch>
        </p:blipFill>
        <p:spPr bwMode="auto">
          <a:xfrm>
            <a:off x="971600" y="4509120"/>
            <a:ext cx="2688298" cy="20162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4283968" y="4869160"/>
            <a:ext cx="403244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Mount Fuji in Japan is a dormant volcano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2">
            <a:schemeClr val="dk1"/>
          </a:lnRef>
          <a:fillRef idx="1">
            <a:schemeClr val="lt1"/>
          </a:fillRef>
          <a:effectRef idx="0">
            <a:schemeClr val="dk1"/>
          </a:effectRef>
          <a:fontRef idx="minor">
            <a:schemeClr val="dk1"/>
          </a:fontRef>
        </p:style>
        <p:txBody>
          <a:bodyPr>
            <a:normAutofit fontScale="90000"/>
          </a:bodyPr>
          <a:lstStyle/>
          <a:p>
            <a:r>
              <a:rPr lang="en-GB" dirty="0"/>
              <a:t>What is the Ring of Fire?</a:t>
            </a:r>
          </a:p>
        </p:txBody>
      </p:sp>
      <p:sp>
        <p:nvSpPr>
          <p:cNvPr id="3" name="Content Placeholder 2"/>
          <p:cNvSpPr>
            <a:spLocks noGrp="1"/>
          </p:cNvSpPr>
          <p:nvPr>
            <p:ph sz="half" idx="1"/>
          </p:nvPr>
        </p:nvSpPr>
        <p:spPr>
          <a:xfrm>
            <a:off x="395536" y="4149080"/>
            <a:ext cx="8424936" cy="2434282"/>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r>
              <a:rPr lang="en-GB" sz="3100" dirty="0"/>
              <a:t>The Pacific Ring of Fire is an area of frequent earthquakes and volcanic eruptions encircling the basin of the Pacific Ocean. The Ring of Fire is about 25000 miles long and has 452 volcanoes and is home to over 70% of the world's active and dormant volcanoes. Ninety percent of the world's earthquakes and 81% of the world's largest earthquakes occur along the Ring of Fire.</a:t>
            </a:r>
            <a:br>
              <a:rPr lang="en-GB" dirty="0"/>
            </a:br>
            <a:endParaRPr lang="en-GB" dirty="0"/>
          </a:p>
        </p:txBody>
      </p:sp>
      <p:pic>
        <p:nvPicPr>
          <p:cNvPr id="23554" name="Picture 2" descr="Pacific Ring of Fire"/>
          <p:cNvPicPr>
            <a:picLocks noChangeAspect="1" noChangeArrowheads="1"/>
          </p:cNvPicPr>
          <p:nvPr/>
        </p:nvPicPr>
        <p:blipFill>
          <a:blip r:embed="rId2" cstate="print"/>
          <a:srcRect/>
          <a:stretch>
            <a:fillRect/>
          </a:stretch>
        </p:blipFill>
        <p:spPr bwMode="auto">
          <a:xfrm>
            <a:off x="2555776" y="1052736"/>
            <a:ext cx="3888432" cy="28824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76672"/>
            <a:ext cx="8208912" cy="3693319"/>
          </a:xfrm>
          <a:prstGeom prst="rect">
            <a:avLst/>
          </a:prstGeom>
          <a:noFill/>
        </p:spPr>
        <p:txBody>
          <a:bodyPr wrap="square" rtlCol="0">
            <a:spAutoFit/>
          </a:bodyPr>
          <a:lstStyle/>
          <a:p>
            <a:pPr algn="ctr"/>
            <a:r>
              <a:rPr lang="en-US" b="1" u="sng" dirty="0">
                <a:latin typeface="Comic Sans MS" panose="030F0702030302020204" pitchFamily="66" charset="0"/>
              </a:rPr>
              <a:t>In your books answer these questions</a:t>
            </a:r>
          </a:p>
          <a:p>
            <a:pPr marL="285750" indent="-285750">
              <a:buFont typeface="Arial" panose="020B0604020202020204" pitchFamily="34" charset="0"/>
              <a:buChar char="•"/>
            </a:pPr>
            <a:endParaRPr lang="en-US" dirty="0">
              <a:latin typeface="Comic Sans MS" panose="030F0702030302020204" pitchFamily="66" charset="0"/>
            </a:endParaRPr>
          </a:p>
          <a:p>
            <a:pPr marL="285750" indent="-285750">
              <a:buFont typeface="Arial" panose="020B0604020202020204" pitchFamily="34" charset="0"/>
              <a:buChar char="•"/>
            </a:pPr>
            <a:endParaRPr lang="en-US" dirty="0">
              <a:latin typeface="Comic Sans MS" panose="030F0702030302020204" pitchFamily="66" charset="0"/>
            </a:endParaRPr>
          </a:p>
          <a:p>
            <a:pPr marL="285750" indent="-285750">
              <a:buFont typeface="Arial" panose="020B0604020202020204" pitchFamily="34" charset="0"/>
              <a:buChar char="•"/>
            </a:pPr>
            <a:r>
              <a:rPr lang="en-US" dirty="0">
                <a:latin typeface="Comic Sans MS" panose="030F0702030302020204" pitchFamily="66" charset="0"/>
              </a:rPr>
              <a:t>Can you write a sentence of no more than 20 words explaining where the Pacific Ring of Fire is?</a:t>
            </a:r>
          </a:p>
          <a:p>
            <a:pPr marL="285750" indent="-285750">
              <a:buFont typeface="Arial" panose="020B0604020202020204" pitchFamily="34" charset="0"/>
              <a:buChar char="•"/>
            </a:pPr>
            <a:endParaRPr lang="en-US" dirty="0">
              <a:latin typeface="Comic Sans MS" panose="030F0702030302020204" pitchFamily="66" charset="0"/>
            </a:endParaRPr>
          </a:p>
          <a:p>
            <a:pPr marL="285750" indent="-285750">
              <a:buFont typeface="Arial" panose="020B0604020202020204" pitchFamily="34" charset="0"/>
              <a:buChar char="•"/>
            </a:pPr>
            <a:r>
              <a:rPr lang="en-US" dirty="0">
                <a:latin typeface="Comic Sans MS" panose="030F0702030302020204" pitchFamily="66" charset="0"/>
              </a:rPr>
              <a:t>How long is the Pacific Ring of Fire?</a:t>
            </a:r>
          </a:p>
          <a:p>
            <a:pPr marL="285750" indent="-285750">
              <a:buFont typeface="Arial" panose="020B0604020202020204" pitchFamily="34" charset="0"/>
              <a:buChar char="•"/>
            </a:pPr>
            <a:endParaRPr lang="en-US" dirty="0">
              <a:latin typeface="Comic Sans MS" panose="030F0702030302020204" pitchFamily="66" charset="0"/>
            </a:endParaRPr>
          </a:p>
          <a:p>
            <a:pPr marL="285750" indent="-285750">
              <a:buFont typeface="Arial" panose="020B0604020202020204" pitchFamily="34" charset="0"/>
              <a:buChar char="•"/>
            </a:pPr>
            <a:r>
              <a:rPr lang="en-US" dirty="0">
                <a:latin typeface="Comic Sans MS" panose="030F0702030302020204" pitchFamily="66" charset="0"/>
              </a:rPr>
              <a:t>How many volcanoes can be found on the Pacific Ring of Fire?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873896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260648"/>
            <a:ext cx="7488832" cy="707886"/>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GB" sz="4000" b="1" u="sng" dirty="0">
                <a:latin typeface="Comic Sans MS" pitchFamily="66" charset="0"/>
              </a:rPr>
              <a:t>Plenary: Taboo!</a:t>
            </a:r>
            <a:r>
              <a:rPr lang="en-GB" b="1" dirty="0"/>
              <a:t> </a:t>
            </a:r>
          </a:p>
        </p:txBody>
      </p:sp>
      <p:sp>
        <p:nvSpPr>
          <p:cNvPr id="5" name="TextBox 4"/>
          <p:cNvSpPr txBox="1"/>
          <p:nvPr/>
        </p:nvSpPr>
        <p:spPr>
          <a:xfrm>
            <a:off x="323528" y="1340768"/>
            <a:ext cx="4896544" cy="4893647"/>
          </a:xfrm>
          <a:prstGeom prst="rect">
            <a:avLst/>
          </a:prstGeom>
          <a:solidFill>
            <a:schemeClr val="accent6">
              <a:lumMod val="40000"/>
              <a:lumOff val="60000"/>
            </a:schemeClr>
          </a:solidFill>
          <a:ln>
            <a:solidFill>
              <a:schemeClr val="tx1"/>
            </a:solidFill>
          </a:ln>
        </p:spPr>
        <p:txBody>
          <a:bodyPr wrap="square" rtlCol="0">
            <a:spAutoFit/>
          </a:bodyPr>
          <a:lstStyle/>
          <a:p>
            <a:pPr marL="342900" indent="-342900">
              <a:buFont typeface="Arial" pitchFamily="34" charset="0"/>
              <a:buChar char="•"/>
            </a:pPr>
            <a:r>
              <a:rPr lang="en-GB" sz="2400" dirty="0">
                <a:latin typeface="Comic Sans MS" pitchFamily="66" charset="0"/>
              </a:rPr>
              <a:t>I am going to choose some volunteers from the classroom. </a:t>
            </a:r>
          </a:p>
          <a:p>
            <a:pPr marL="342900" indent="-342900">
              <a:buFont typeface="Arial" pitchFamily="34" charset="0"/>
              <a:buChar char="•"/>
            </a:pPr>
            <a:endParaRPr lang="en-GB" sz="2400" dirty="0">
              <a:latin typeface="Comic Sans MS" pitchFamily="66" charset="0"/>
            </a:endParaRPr>
          </a:p>
          <a:p>
            <a:pPr marL="342900" indent="-342900">
              <a:buFont typeface="Arial" pitchFamily="34" charset="0"/>
              <a:buChar char="•"/>
            </a:pPr>
            <a:r>
              <a:rPr lang="en-GB" sz="2400" dirty="0">
                <a:latin typeface="Comic Sans MS" pitchFamily="66" charset="0"/>
              </a:rPr>
              <a:t>They come to the front and behind them I put up a slide with a key word and a picture.</a:t>
            </a:r>
          </a:p>
          <a:p>
            <a:r>
              <a:rPr lang="en-GB" sz="2400" dirty="0">
                <a:latin typeface="Comic Sans MS" pitchFamily="66" charset="0"/>
              </a:rPr>
              <a:t> </a:t>
            </a:r>
          </a:p>
          <a:p>
            <a:pPr marL="342900" indent="-342900">
              <a:buFont typeface="Arial" pitchFamily="34" charset="0"/>
              <a:buChar char="•"/>
            </a:pPr>
            <a:r>
              <a:rPr lang="en-GB" sz="2400" dirty="0">
                <a:latin typeface="Comic Sans MS" pitchFamily="66" charset="0"/>
              </a:rPr>
              <a:t>The rest of the class have to describe what the key word is without actually saying the word!</a:t>
            </a:r>
          </a:p>
          <a:p>
            <a:endParaRPr lang="en-GB" sz="2400" dirty="0">
              <a:latin typeface="Comic Sans MS" pitchFamily="66" charset="0"/>
            </a:endParaRPr>
          </a:p>
        </p:txBody>
      </p:sp>
      <p:pic>
        <p:nvPicPr>
          <p:cNvPr id="3074" name="Picture 2" descr="http://t1.gstatic.com/images?q=tbn:ANd9GcSVwmwFwU4vw3ra78nv9t8Siw1wlyk3UR1PHNegU29bchOG9zmWfCN12t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2486" y="1480365"/>
            <a:ext cx="3456384" cy="46144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02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708920"/>
            <a:ext cx="8180228" cy="3888432"/>
          </a:xfrm>
          <a:prstGeom prst="rect">
            <a:avLst/>
          </a:prstGeom>
        </p:spPr>
      </p:pic>
      <p:sp>
        <p:nvSpPr>
          <p:cNvPr id="3" name="TextBox 2"/>
          <p:cNvSpPr txBox="1"/>
          <p:nvPr/>
        </p:nvSpPr>
        <p:spPr>
          <a:xfrm>
            <a:off x="899592" y="332656"/>
            <a:ext cx="7488832" cy="1754326"/>
          </a:xfrm>
          <a:prstGeom prst="rect">
            <a:avLst/>
          </a:prstGeom>
          <a:noFill/>
        </p:spPr>
        <p:txBody>
          <a:bodyPr wrap="square" rtlCol="0">
            <a:spAutoFit/>
          </a:bodyPr>
          <a:lstStyle/>
          <a:p>
            <a:pPr algn="ctr"/>
            <a:r>
              <a:rPr lang="en-US" b="1" u="sng" dirty="0">
                <a:latin typeface="Comic Sans MS" panose="030F0702030302020204" pitchFamily="66" charset="0"/>
              </a:rPr>
              <a:t>Physical Process</a:t>
            </a:r>
          </a:p>
          <a:p>
            <a:endParaRPr lang="en-US" b="1" u="sng" dirty="0">
              <a:latin typeface="Comic Sans MS" panose="030F0702030302020204" pitchFamily="66" charset="0"/>
            </a:endParaRPr>
          </a:p>
          <a:p>
            <a:r>
              <a:rPr lang="en-US" dirty="0">
                <a:latin typeface="Comic Sans MS" panose="030F0702030302020204" pitchFamily="66" charset="0"/>
              </a:rPr>
              <a:t>The Pacific Ring of Fire is a result of plate tectonics. Sometimes when tectonic plates collide it causes a process called subduction. This means one plate is pushed  below another. The heat and the pressure forms mountains and volcanoes.</a:t>
            </a:r>
            <a:endParaRPr lang="en-GB" dirty="0">
              <a:latin typeface="Comic Sans MS" panose="030F0702030302020204" pitchFamily="66" charset="0"/>
            </a:endParaRPr>
          </a:p>
        </p:txBody>
      </p:sp>
    </p:spTree>
    <p:extLst>
      <p:ext uri="{BB962C8B-B14F-4D97-AF65-F5344CB8AC3E}">
        <p14:creationId xmlns:p14="http://schemas.microsoft.com/office/powerpoint/2010/main" val="1907367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996952"/>
            <a:ext cx="8856984" cy="3046988"/>
          </a:xfrm>
          <a:prstGeom prst="rect">
            <a:avLst/>
          </a:prstGeom>
          <a:noFill/>
        </p:spPr>
        <p:txBody>
          <a:bodyPr wrap="square" rtlCol="0">
            <a:spAutoFit/>
          </a:bodyPr>
          <a:lstStyle/>
          <a:p>
            <a:pPr marL="342900" indent="-342900">
              <a:buFont typeface="+mj-lt"/>
              <a:buAutoNum type="arabicPeriod"/>
            </a:pPr>
            <a:r>
              <a:rPr lang="en-US" sz="2400" dirty="0">
                <a:latin typeface="Comic Sans MS" panose="030F0702030302020204" pitchFamily="66" charset="0"/>
              </a:rPr>
              <a:t>What does the word “subduction” mean?</a:t>
            </a:r>
          </a:p>
          <a:p>
            <a:pPr marL="342900" indent="-342900">
              <a:buFont typeface="+mj-lt"/>
              <a:buAutoNum type="arabicPeriod"/>
            </a:pPr>
            <a:r>
              <a:rPr lang="en-US" sz="2400" dirty="0">
                <a:latin typeface="Comic Sans MS" panose="030F0702030302020204" pitchFamily="66" charset="0"/>
              </a:rPr>
              <a:t>What does the word “dormant” mean?</a:t>
            </a:r>
          </a:p>
          <a:p>
            <a:pPr marL="342900" indent="-342900">
              <a:buFont typeface="+mj-lt"/>
              <a:buAutoNum type="arabicPeriod"/>
            </a:pPr>
            <a:r>
              <a:rPr lang="en-US" sz="2400" dirty="0">
                <a:latin typeface="Comic Sans MS" panose="030F0702030302020204" pitchFamily="66" charset="0"/>
              </a:rPr>
              <a:t>What ocean does the Pacific Ring of Fire arc around?</a:t>
            </a:r>
          </a:p>
          <a:p>
            <a:pPr marL="342900" indent="-342900">
              <a:buFont typeface="+mj-lt"/>
              <a:buAutoNum type="arabicPeriod"/>
            </a:pPr>
            <a:r>
              <a:rPr lang="en-US" sz="2400" dirty="0">
                <a:latin typeface="Comic Sans MS" panose="030F0702030302020204" pitchFamily="66" charset="0"/>
              </a:rPr>
              <a:t>What is the name of the plates that collide to cause subduction?</a:t>
            </a:r>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GB" dirty="0"/>
          </a:p>
        </p:txBody>
      </p:sp>
    </p:spTree>
    <p:extLst>
      <p:ext uri="{BB962C8B-B14F-4D97-AF65-F5344CB8AC3E}">
        <p14:creationId xmlns:p14="http://schemas.microsoft.com/office/powerpoint/2010/main" val="1038962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6" name="Picture 3">
            <a:extLst>
              <a:ext uri="{FF2B5EF4-FFF2-40B4-BE49-F238E27FC236}">
                <a16:creationId xmlns:a16="http://schemas.microsoft.com/office/drawing/2014/main" id="{19A6885A-8E25-0441-8355-7E665A458DCD}"/>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6200" y="1233488"/>
            <a:ext cx="8991600" cy="4608512"/>
          </a:xfrm>
          <a:prstGeom prst="rect">
            <a:avLst/>
          </a:prstGeom>
          <a:noFill/>
          <a:ln w="12700">
            <a:solidFill>
              <a:srgbClr val="FDFEFF"/>
            </a:solidFill>
            <a:miter lim="800000"/>
            <a:headEnd/>
            <a:tailEnd/>
          </a:ln>
          <a:extLst>
            <a:ext uri="{909E8E84-426E-40DD-AFC4-6F175D3DCCD1}">
              <a14:hiddenFill xmlns:a14="http://schemas.microsoft.com/office/drawing/2010/main">
                <a:solidFill>
                  <a:srgbClr val="FFFFFF"/>
                </a:solidFill>
              </a14:hiddenFill>
            </a:ext>
          </a:extLst>
        </p:spPr>
      </p:pic>
      <p:sp>
        <p:nvSpPr>
          <p:cNvPr id="236547" name="Oval 1">
            <a:extLst>
              <a:ext uri="{FF2B5EF4-FFF2-40B4-BE49-F238E27FC236}">
                <a16:creationId xmlns:a16="http://schemas.microsoft.com/office/drawing/2014/main" id="{88F87813-D872-0544-B42F-EFDB90767922}"/>
              </a:ext>
            </a:extLst>
          </p:cNvPr>
          <p:cNvSpPr>
            <a:spLocks noChangeArrowheads="1"/>
          </p:cNvSpPr>
          <p:nvPr/>
        </p:nvSpPr>
        <p:spPr bwMode="auto">
          <a:xfrm>
            <a:off x="708025" y="2971800"/>
            <a:ext cx="71438" cy="73025"/>
          </a:xfrm>
          <a:prstGeom prst="ellipse">
            <a:avLst/>
          </a:prstGeom>
          <a:solidFill>
            <a:srgbClr val="FDFEFF"/>
          </a:solidFill>
          <a:ln w="127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548" name="Oval 7">
            <a:extLst>
              <a:ext uri="{FF2B5EF4-FFF2-40B4-BE49-F238E27FC236}">
                <a16:creationId xmlns:a16="http://schemas.microsoft.com/office/drawing/2014/main" id="{F628BCC7-42F9-7B4D-9F12-5130C827CC97}"/>
              </a:ext>
            </a:extLst>
          </p:cNvPr>
          <p:cNvSpPr>
            <a:spLocks noChangeArrowheads="1"/>
          </p:cNvSpPr>
          <p:nvPr/>
        </p:nvSpPr>
        <p:spPr bwMode="auto">
          <a:xfrm>
            <a:off x="1851025" y="2187575"/>
            <a:ext cx="71438" cy="73025"/>
          </a:xfrm>
          <a:prstGeom prst="ellipse">
            <a:avLst/>
          </a:prstGeom>
          <a:solidFill>
            <a:srgbClr val="FDFEFF"/>
          </a:solidFill>
          <a:ln w="127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549" name="Oval 8">
            <a:extLst>
              <a:ext uri="{FF2B5EF4-FFF2-40B4-BE49-F238E27FC236}">
                <a16:creationId xmlns:a16="http://schemas.microsoft.com/office/drawing/2014/main" id="{A6F8225C-23E6-1644-B485-FD35F588A578}"/>
              </a:ext>
            </a:extLst>
          </p:cNvPr>
          <p:cNvSpPr>
            <a:spLocks noChangeArrowheads="1"/>
          </p:cNvSpPr>
          <p:nvPr/>
        </p:nvSpPr>
        <p:spPr bwMode="auto">
          <a:xfrm>
            <a:off x="2917825" y="4397375"/>
            <a:ext cx="71438" cy="73025"/>
          </a:xfrm>
          <a:prstGeom prst="ellipse">
            <a:avLst/>
          </a:prstGeom>
          <a:solidFill>
            <a:srgbClr val="FDFEFF"/>
          </a:solidFill>
          <a:ln w="9525"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550" name="Oval 9">
            <a:extLst>
              <a:ext uri="{FF2B5EF4-FFF2-40B4-BE49-F238E27FC236}">
                <a16:creationId xmlns:a16="http://schemas.microsoft.com/office/drawing/2014/main" id="{8D698970-D383-5541-AD7C-C0942026F751}"/>
              </a:ext>
            </a:extLst>
          </p:cNvPr>
          <p:cNvSpPr>
            <a:spLocks noChangeArrowheads="1"/>
          </p:cNvSpPr>
          <p:nvPr/>
        </p:nvSpPr>
        <p:spPr bwMode="auto">
          <a:xfrm>
            <a:off x="7162800" y="3652838"/>
            <a:ext cx="71438" cy="71437"/>
          </a:xfrm>
          <a:prstGeom prst="ellipse">
            <a:avLst/>
          </a:prstGeom>
          <a:solidFill>
            <a:srgbClr val="FDFEFF"/>
          </a:solidFill>
          <a:ln w="127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551" name="Oval 10">
            <a:extLst>
              <a:ext uri="{FF2B5EF4-FFF2-40B4-BE49-F238E27FC236}">
                <a16:creationId xmlns:a16="http://schemas.microsoft.com/office/drawing/2014/main" id="{FE0DBCFB-7930-104B-B690-3B48623D5239}"/>
              </a:ext>
            </a:extLst>
          </p:cNvPr>
          <p:cNvSpPr>
            <a:spLocks noChangeArrowheads="1"/>
          </p:cNvSpPr>
          <p:nvPr/>
        </p:nvSpPr>
        <p:spPr bwMode="auto">
          <a:xfrm>
            <a:off x="7794625" y="2514600"/>
            <a:ext cx="71438" cy="73025"/>
          </a:xfrm>
          <a:prstGeom prst="ellipse">
            <a:avLst/>
          </a:prstGeom>
          <a:solidFill>
            <a:srgbClr val="FDFEFF"/>
          </a:solidFill>
          <a:ln w="127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552" name="Oval 11">
            <a:extLst>
              <a:ext uri="{FF2B5EF4-FFF2-40B4-BE49-F238E27FC236}">
                <a16:creationId xmlns:a16="http://schemas.microsoft.com/office/drawing/2014/main" id="{6123510C-72F3-EB4C-911C-C2B875C19B93}"/>
              </a:ext>
            </a:extLst>
          </p:cNvPr>
          <p:cNvSpPr>
            <a:spLocks noChangeArrowheads="1"/>
          </p:cNvSpPr>
          <p:nvPr/>
        </p:nvSpPr>
        <p:spPr bwMode="auto">
          <a:xfrm>
            <a:off x="4137025" y="1730375"/>
            <a:ext cx="71438" cy="73025"/>
          </a:xfrm>
          <a:prstGeom prst="ellipse">
            <a:avLst/>
          </a:prstGeom>
          <a:solidFill>
            <a:srgbClr val="FDFEFF"/>
          </a:solidFill>
          <a:ln w="127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553" name="Oval 13">
            <a:extLst>
              <a:ext uri="{FF2B5EF4-FFF2-40B4-BE49-F238E27FC236}">
                <a16:creationId xmlns:a16="http://schemas.microsoft.com/office/drawing/2014/main" id="{1EC5F40A-EB66-5143-8FBD-074C75B24634}"/>
              </a:ext>
            </a:extLst>
          </p:cNvPr>
          <p:cNvSpPr>
            <a:spLocks noChangeArrowheads="1"/>
          </p:cNvSpPr>
          <p:nvPr/>
        </p:nvSpPr>
        <p:spPr bwMode="auto">
          <a:xfrm>
            <a:off x="3052763" y="3025775"/>
            <a:ext cx="71437" cy="73025"/>
          </a:xfrm>
          <a:prstGeom prst="ellipse">
            <a:avLst/>
          </a:prstGeom>
          <a:solidFill>
            <a:srgbClr val="FDFEFF"/>
          </a:solidFill>
          <a:ln w="127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554" name="Oval 14">
            <a:extLst>
              <a:ext uri="{FF2B5EF4-FFF2-40B4-BE49-F238E27FC236}">
                <a16:creationId xmlns:a16="http://schemas.microsoft.com/office/drawing/2014/main" id="{87CE49AF-F47D-6349-B36D-2B6A7F7A2B61}"/>
              </a:ext>
            </a:extLst>
          </p:cNvPr>
          <p:cNvSpPr>
            <a:spLocks noChangeArrowheads="1"/>
          </p:cNvSpPr>
          <p:nvPr/>
        </p:nvSpPr>
        <p:spPr bwMode="auto">
          <a:xfrm>
            <a:off x="2667000" y="3335338"/>
            <a:ext cx="71438" cy="71437"/>
          </a:xfrm>
          <a:prstGeom prst="ellipse">
            <a:avLst/>
          </a:prstGeom>
          <a:solidFill>
            <a:srgbClr val="FDFEFF"/>
          </a:solidFill>
          <a:ln w="127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555" name="Oval 15">
            <a:extLst>
              <a:ext uri="{FF2B5EF4-FFF2-40B4-BE49-F238E27FC236}">
                <a16:creationId xmlns:a16="http://schemas.microsoft.com/office/drawing/2014/main" id="{4AF2AB4F-0BE0-AB4A-8600-5A9EC55EC44C}"/>
              </a:ext>
            </a:extLst>
          </p:cNvPr>
          <p:cNvSpPr>
            <a:spLocks noChangeArrowheads="1"/>
          </p:cNvSpPr>
          <p:nvPr/>
        </p:nvSpPr>
        <p:spPr bwMode="auto">
          <a:xfrm>
            <a:off x="7467600" y="3025775"/>
            <a:ext cx="71438" cy="73025"/>
          </a:xfrm>
          <a:prstGeom prst="ellipse">
            <a:avLst/>
          </a:prstGeom>
          <a:solidFill>
            <a:srgbClr val="FDFEFF"/>
          </a:solidFill>
          <a:ln w="127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556" name="Oval 16">
            <a:extLst>
              <a:ext uri="{FF2B5EF4-FFF2-40B4-BE49-F238E27FC236}">
                <a16:creationId xmlns:a16="http://schemas.microsoft.com/office/drawing/2014/main" id="{813A215D-233C-4B42-BA0D-AF6CFE9E7024}"/>
              </a:ext>
            </a:extLst>
          </p:cNvPr>
          <p:cNvSpPr>
            <a:spLocks noChangeArrowheads="1"/>
          </p:cNvSpPr>
          <p:nvPr/>
        </p:nvSpPr>
        <p:spPr bwMode="auto">
          <a:xfrm>
            <a:off x="2044700" y="2949575"/>
            <a:ext cx="71438" cy="73025"/>
          </a:xfrm>
          <a:prstGeom prst="ellipse">
            <a:avLst/>
          </a:prstGeom>
          <a:solidFill>
            <a:srgbClr val="FDFEFF"/>
          </a:solidFill>
          <a:ln w="127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557" name="Oval 17">
            <a:extLst>
              <a:ext uri="{FF2B5EF4-FFF2-40B4-BE49-F238E27FC236}">
                <a16:creationId xmlns:a16="http://schemas.microsoft.com/office/drawing/2014/main" id="{3792CEC5-0F89-754D-A269-19E4CCC9B543}"/>
              </a:ext>
            </a:extLst>
          </p:cNvPr>
          <p:cNvSpPr>
            <a:spLocks noChangeArrowheads="1"/>
          </p:cNvSpPr>
          <p:nvPr/>
        </p:nvSpPr>
        <p:spPr bwMode="auto">
          <a:xfrm>
            <a:off x="4881563" y="2416175"/>
            <a:ext cx="53975" cy="53975"/>
          </a:xfrm>
          <a:prstGeom prst="ellipse">
            <a:avLst/>
          </a:prstGeom>
          <a:solidFill>
            <a:srgbClr val="FDFEFF"/>
          </a:solidFill>
          <a:ln w="127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558" name="Oval 18">
            <a:extLst>
              <a:ext uri="{FF2B5EF4-FFF2-40B4-BE49-F238E27FC236}">
                <a16:creationId xmlns:a16="http://schemas.microsoft.com/office/drawing/2014/main" id="{F0C553D1-418D-F645-BD15-F180D94B6354}"/>
              </a:ext>
            </a:extLst>
          </p:cNvPr>
          <p:cNvSpPr>
            <a:spLocks noChangeArrowheads="1"/>
          </p:cNvSpPr>
          <p:nvPr/>
        </p:nvSpPr>
        <p:spPr bwMode="auto">
          <a:xfrm>
            <a:off x="4859338" y="2339975"/>
            <a:ext cx="53975" cy="53975"/>
          </a:xfrm>
          <a:prstGeom prst="ellipse">
            <a:avLst/>
          </a:prstGeom>
          <a:solidFill>
            <a:srgbClr val="FDFEFF"/>
          </a:solidFill>
          <a:ln w="127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559" name="Oval 19">
            <a:extLst>
              <a:ext uri="{FF2B5EF4-FFF2-40B4-BE49-F238E27FC236}">
                <a16:creationId xmlns:a16="http://schemas.microsoft.com/office/drawing/2014/main" id="{D76CAF1B-0617-D843-990F-432EB85C6D79}"/>
              </a:ext>
            </a:extLst>
          </p:cNvPr>
          <p:cNvSpPr>
            <a:spLocks noChangeArrowheads="1"/>
          </p:cNvSpPr>
          <p:nvPr/>
        </p:nvSpPr>
        <p:spPr bwMode="auto">
          <a:xfrm>
            <a:off x="5129213" y="2446338"/>
            <a:ext cx="73025" cy="73025"/>
          </a:xfrm>
          <a:prstGeom prst="ellipse">
            <a:avLst/>
          </a:prstGeom>
          <a:solidFill>
            <a:srgbClr val="FDFEFF"/>
          </a:solidFill>
          <a:ln w="127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560" name="Oval 20">
            <a:extLst>
              <a:ext uri="{FF2B5EF4-FFF2-40B4-BE49-F238E27FC236}">
                <a16:creationId xmlns:a16="http://schemas.microsoft.com/office/drawing/2014/main" id="{AD4DB04A-F9B5-5248-80F4-92B507A5AC18}"/>
              </a:ext>
            </a:extLst>
          </p:cNvPr>
          <p:cNvSpPr>
            <a:spLocks noChangeArrowheads="1"/>
          </p:cNvSpPr>
          <p:nvPr/>
        </p:nvSpPr>
        <p:spPr bwMode="auto">
          <a:xfrm>
            <a:off x="2133600" y="2954338"/>
            <a:ext cx="71438" cy="71437"/>
          </a:xfrm>
          <a:prstGeom prst="ellipse">
            <a:avLst/>
          </a:prstGeom>
          <a:solidFill>
            <a:srgbClr val="FDFEFF"/>
          </a:solidFill>
          <a:ln w="127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561" name="Oval 21">
            <a:extLst>
              <a:ext uri="{FF2B5EF4-FFF2-40B4-BE49-F238E27FC236}">
                <a16:creationId xmlns:a16="http://schemas.microsoft.com/office/drawing/2014/main" id="{24C732A9-244E-7946-AE8C-BBE49D6ECD7A}"/>
              </a:ext>
            </a:extLst>
          </p:cNvPr>
          <p:cNvSpPr>
            <a:spLocks noChangeArrowheads="1"/>
          </p:cNvSpPr>
          <p:nvPr/>
        </p:nvSpPr>
        <p:spPr bwMode="auto">
          <a:xfrm>
            <a:off x="2595563" y="3508375"/>
            <a:ext cx="71437" cy="71438"/>
          </a:xfrm>
          <a:prstGeom prst="ellipse">
            <a:avLst/>
          </a:prstGeom>
          <a:solidFill>
            <a:srgbClr val="FDFEFF"/>
          </a:solidFill>
          <a:ln w="127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562" name="TextBox 3">
            <a:extLst>
              <a:ext uri="{FF2B5EF4-FFF2-40B4-BE49-F238E27FC236}">
                <a16:creationId xmlns:a16="http://schemas.microsoft.com/office/drawing/2014/main" id="{125B273A-C89F-9248-8411-85EC6BA6F3B2}"/>
              </a:ext>
            </a:extLst>
          </p:cNvPr>
          <p:cNvSpPr txBox="1">
            <a:spLocks noChangeAspect="1"/>
          </p:cNvSpPr>
          <p:nvPr/>
        </p:nvSpPr>
        <p:spPr bwMode="auto">
          <a:xfrm>
            <a:off x="838200" y="2767013"/>
            <a:ext cx="215900" cy="215900"/>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1</a:t>
            </a:r>
          </a:p>
        </p:txBody>
      </p:sp>
      <p:sp>
        <p:nvSpPr>
          <p:cNvPr id="236563" name="TextBox 23">
            <a:extLst>
              <a:ext uri="{FF2B5EF4-FFF2-40B4-BE49-F238E27FC236}">
                <a16:creationId xmlns:a16="http://schemas.microsoft.com/office/drawing/2014/main" id="{D35FC523-9271-FB44-876B-A24B31CDB6EC}"/>
              </a:ext>
            </a:extLst>
          </p:cNvPr>
          <p:cNvSpPr txBox="1">
            <a:spLocks noChangeAspect="1"/>
          </p:cNvSpPr>
          <p:nvPr/>
        </p:nvSpPr>
        <p:spPr bwMode="auto">
          <a:xfrm>
            <a:off x="1917700" y="1966913"/>
            <a:ext cx="215900" cy="215900"/>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2</a:t>
            </a:r>
          </a:p>
        </p:txBody>
      </p:sp>
      <p:sp>
        <p:nvSpPr>
          <p:cNvPr id="236564" name="TextBox 24">
            <a:extLst>
              <a:ext uri="{FF2B5EF4-FFF2-40B4-BE49-F238E27FC236}">
                <a16:creationId xmlns:a16="http://schemas.microsoft.com/office/drawing/2014/main" id="{D7C67E25-3357-2A49-A6BC-0F8C3E761E57}"/>
              </a:ext>
            </a:extLst>
          </p:cNvPr>
          <p:cNvSpPr txBox="1">
            <a:spLocks noChangeAspect="1"/>
          </p:cNvSpPr>
          <p:nvPr/>
        </p:nvSpPr>
        <p:spPr bwMode="auto">
          <a:xfrm>
            <a:off x="1828800" y="2714625"/>
            <a:ext cx="215900" cy="215900"/>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3</a:t>
            </a:r>
          </a:p>
        </p:txBody>
      </p:sp>
      <p:sp>
        <p:nvSpPr>
          <p:cNvPr id="236565" name="TextBox 25">
            <a:extLst>
              <a:ext uri="{FF2B5EF4-FFF2-40B4-BE49-F238E27FC236}">
                <a16:creationId xmlns:a16="http://schemas.microsoft.com/office/drawing/2014/main" id="{1949063E-D56D-EF41-8F30-8028C823B2AD}"/>
              </a:ext>
            </a:extLst>
          </p:cNvPr>
          <p:cNvSpPr txBox="1">
            <a:spLocks noChangeAspect="1"/>
          </p:cNvSpPr>
          <p:nvPr/>
        </p:nvSpPr>
        <p:spPr bwMode="auto">
          <a:xfrm>
            <a:off x="2209800" y="2733675"/>
            <a:ext cx="215900" cy="215900"/>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4</a:t>
            </a:r>
          </a:p>
        </p:txBody>
      </p:sp>
      <p:sp>
        <p:nvSpPr>
          <p:cNvPr id="236566" name="TextBox 26">
            <a:extLst>
              <a:ext uri="{FF2B5EF4-FFF2-40B4-BE49-F238E27FC236}">
                <a16:creationId xmlns:a16="http://schemas.microsoft.com/office/drawing/2014/main" id="{4C7D52C3-7501-C34C-9940-4BFE8ED9340D}"/>
              </a:ext>
            </a:extLst>
          </p:cNvPr>
          <p:cNvSpPr txBox="1">
            <a:spLocks noChangeAspect="1"/>
          </p:cNvSpPr>
          <p:nvPr/>
        </p:nvSpPr>
        <p:spPr bwMode="auto">
          <a:xfrm>
            <a:off x="2057400" y="3254375"/>
            <a:ext cx="215900" cy="215900"/>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5</a:t>
            </a:r>
          </a:p>
        </p:txBody>
      </p:sp>
      <p:sp>
        <p:nvSpPr>
          <p:cNvPr id="236567" name="TextBox 27">
            <a:extLst>
              <a:ext uri="{FF2B5EF4-FFF2-40B4-BE49-F238E27FC236}">
                <a16:creationId xmlns:a16="http://schemas.microsoft.com/office/drawing/2014/main" id="{1D46D357-2DB3-DD4D-80BB-1D05129E91A0}"/>
              </a:ext>
            </a:extLst>
          </p:cNvPr>
          <p:cNvSpPr txBox="1">
            <a:spLocks noChangeAspect="1"/>
          </p:cNvSpPr>
          <p:nvPr/>
        </p:nvSpPr>
        <p:spPr bwMode="auto">
          <a:xfrm>
            <a:off x="2667000" y="3554413"/>
            <a:ext cx="215900" cy="215900"/>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6</a:t>
            </a:r>
          </a:p>
        </p:txBody>
      </p:sp>
      <p:sp>
        <p:nvSpPr>
          <p:cNvPr id="236568" name="TextBox 28">
            <a:extLst>
              <a:ext uri="{FF2B5EF4-FFF2-40B4-BE49-F238E27FC236}">
                <a16:creationId xmlns:a16="http://schemas.microsoft.com/office/drawing/2014/main" id="{DD3BF3B5-869C-DC40-B792-130EC7AA9667}"/>
              </a:ext>
            </a:extLst>
          </p:cNvPr>
          <p:cNvSpPr txBox="1">
            <a:spLocks noChangeAspect="1"/>
          </p:cNvSpPr>
          <p:nvPr/>
        </p:nvSpPr>
        <p:spPr bwMode="auto">
          <a:xfrm>
            <a:off x="3136900" y="2792413"/>
            <a:ext cx="215900" cy="215900"/>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7</a:t>
            </a:r>
          </a:p>
        </p:txBody>
      </p:sp>
      <p:sp>
        <p:nvSpPr>
          <p:cNvPr id="236569" name="TextBox 29">
            <a:extLst>
              <a:ext uri="{FF2B5EF4-FFF2-40B4-BE49-F238E27FC236}">
                <a16:creationId xmlns:a16="http://schemas.microsoft.com/office/drawing/2014/main" id="{6461AB8F-4858-9644-B931-7E1E5CE22540}"/>
              </a:ext>
            </a:extLst>
          </p:cNvPr>
          <p:cNvSpPr txBox="1">
            <a:spLocks noChangeAspect="1"/>
          </p:cNvSpPr>
          <p:nvPr/>
        </p:nvSpPr>
        <p:spPr bwMode="auto">
          <a:xfrm>
            <a:off x="2984500" y="4176713"/>
            <a:ext cx="215900" cy="215900"/>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8</a:t>
            </a:r>
          </a:p>
        </p:txBody>
      </p:sp>
      <p:sp>
        <p:nvSpPr>
          <p:cNvPr id="236570" name="TextBox 30">
            <a:extLst>
              <a:ext uri="{FF2B5EF4-FFF2-40B4-BE49-F238E27FC236}">
                <a16:creationId xmlns:a16="http://schemas.microsoft.com/office/drawing/2014/main" id="{654047F7-01D4-2C46-965B-57A4810C253E}"/>
              </a:ext>
            </a:extLst>
          </p:cNvPr>
          <p:cNvSpPr txBox="1">
            <a:spLocks noChangeAspect="1"/>
          </p:cNvSpPr>
          <p:nvPr/>
        </p:nvSpPr>
        <p:spPr bwMode="auto">
          <a:xfrm>
            <a:off x="3898900" y="1806575"/>
            <a:ext cx="215900" cy="215900"/>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9</a:t>
            </a:r>
          </a:p>
        </p:txBody>
      </p:sp>
      <p:sp>
        <p:nvSpPr>
          <p:cNvPr id="236571" name="TextBox 31">
            <a:extLst>
              <a:ext uri="{FF2B5EF4-FFF2-40B4-BE49-F238E27FC236}">
                <a16:creationId xmlns:a16="http://schemas.microsoft.com/office/drawing/2014/main" id="{44B0CCCC-F6B0-6F44-8882-F2FC9F5AED3A}"/>
              </a:ext>
            </a:extLst>
          </p:cNvPr>
          <p:cNvSpPr txBox="1">
            <a:spLocks noChangeAspect="1"/>
          </p:cNvSpPr>
          <p:nvPr/>
        </p:nvSpPr>
        <p:spPr bwMode="auto">
          <a:xfrm>
            <a:off x="4584700" y="2647950"/>
            <a:ext cx="215900" cy="225425"/>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11</a:t>
            </a:r>
          </a:p>
        </p:txBody>
      </p:sp>
      <p:sp>
        <p:nvSpPr>
          <p:cNvPr id="236572" name="TextBox 32">
            <a:extLst>
              <a:ext uri="{FF2B5EF4-FFF2-40B4-BE49-F238E27FC236}">
                <a16:creationId xmlns:a16="http://schemas.microsoft.com/office/drawing/2014/main" id="{1FB893E3-2037-194B-90DA-94CF9E1A41C7}"/>
              </a:ext>
            </a:extLst>
          </p:cNvPr>
          <p:cNvSpPr txBox="1">
            <a:spLocks noChangeAspect="1"/>
          </p:cNvSpPr>
          <p:nvPr/>
        </p:nvSpPr>
        <p:spPr bwMode="auto">
          <a:xfrm>
            <a:off x="5041900" y="1958975"/>
            <a:ext cx="215900" cy="227013"/>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10</a:t>
            </a:r>
          </a:p>
        </p:txBody>
      </p:sp>
      <p:sp>
        <p:nvSpPr>
          <p:cNvPr id="236573" name="TextBox 33">
            <a:extLst>
              <a:ext uri="{FF2B5EF4-FFF2-40B4-BE49-F238E27FC236}">
                <a16:creationId xmlns:a16="http://schemas.microsoft.com/office/drawing/2014/main" id="{DB90876A-D390-7A4C-855F-7A40C0F7EF0A}"/>
              </a:ext>
            </a:extLst>
          </p:cNvPr>
          <p:cNvSpPr txBox="1">
            <a:spLocks noChangeAspect="1"/>
          </p:cNvSpPr>
          <p:nvPr/>
        </p:nvSpPr>
        <p:spPr bwMode="auto">
          <a:xfrm>
            <a:off x="5105400" y="2797175"/>
            <a:ext cx="215900" cy="215900"/>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12</a:t>
            </a:r>
          </a:p>
        </p:txBody>
      </p:sp>
      <p:cxnSp>
        <p:nvCxnSpPr>
          <p:cNvPr id="236574" name="Straight Arrow Connector 12">
            <a:extLst>
              <a:ext uri="{FF2B5EF4-FFF2-40B4-BE49-F238E27FC236}">
                <a16:creationId xmlns:a16="http://schemas.microsoft.com/office/drawing/2014/main" id="{9283BC76-0734-5344-B146-28C8148B81FA}"/>
              </a:ext>
            </a:extLst>
          </p:cNvPr>
          <p:cNvCxnSpPr>
            <a:cxnSpLocks/>
            <a:endCxn id="236558" idx="7"/>
          </p:cNvCxnSpPr>
          <p:nvPr/>
        </p:nvCxnSpPr>
        <p:spPr bwMode="auto">
          <a:xfrm flipH="1">
            <a:off x="4905375" y="2182813"/>
            <a:ext cx="136525" cy="165100"/>
          </a:xfrm>
          <a:prstGeom prst="straightConnector1">
            <a:avLst/>
          </a:prstGeom>
          <a:noFill/>
          <a:ln w="12700"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575" name="Straight Arrow Connector 38">
            <a:extLst>
              <a:ext uri="{FF2B5EF4-FFF2-40B4-BE49-F238E27FC236}">
                <a16:creationId xmlns:a16="http://schemas.microsoft.com/office/drawing/2014/main" id="{57EFFF5B-1423-A149-A78A-22BFFE15FDE5}"/>
              </a:ext>
            </a:extLst>
          </p:cNvPr>
          <p:cNvCxnSpPr>
            <a:cxnSpLocks/>
            <a:endCxn id="236557" idx="3"/>
          </p:cNvCxnSpPr>
          <p:nvPr/>
        </p:nvCxnSpPr>
        <p:spPr bwMode="auto">
          <a:xfrm flipV="1">
            <a:off x="4800600" y="2462213"/>
            <a:ext cx="88900" cy="185737"/>
          </a:xfrm>
          <a:prstGeom prst="straightConnector1">
            <a:avLst/>
          </a:prstGeom>
          <a:noFill/>
          <a:ln w="12700"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576" name="Straight Arrow Connector 42">
            <a:extLst>
              <a:ext uri="{FF2B5EF4-FFF2-40B4-BE49-F238E27FC236}">
                <a16:creationId xmlns:a16="http://schemas.microsoft.com/office/drawing/2014/main" id="{5CAF1F2F-59ED-E54A-9C32-08AF6FFDFC09}"/>
              </a:ext>
            </a:extLst>
          </p:cNvPr>
          <p:cNvCxnSpPr>
            <a:cxnSpLocks/>
            <a:stCxn id="236573" idx="0"/>
          </p:cNvCxnSpPr>
          <p:nvPr/>
        </p:nvCxnSpPr>
        <p:spPr bwMode="auto">
          <a:xfrm flipH="1" flipV="1">
            <a:off x="5173663" y="2511425"/>
            <a:ext cx="39687" cy="285750"/>
          </a:xfrm>
          <a:prstGeom prst="straightConnector1">
            <a:avLst/>
          </a:prstGeom>
          <a:noFill/>
          <a:ln w="12700"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6577" name="TextBox 46">
            <a:extLst>
              <a:ext uri="{FF2B5EF4-FFF2-40B4-BE49-F238E27FC236}">
                <a16:creationId xmlns:a16="http://schemas.microsoft.com/office/drawing/2014/main" id="{5A110B01-E50B-B24D-9A9B-54D1A25B27F2}"/>
              </a:ext>
            </a:extLst>
          </p:cNvPr>
          <p:cNvSpPr txBox="1">
            <a:spLocks noChangeAspect="1"/>
          </p:cNvSpPr>
          <p:nvPr/>
        </p:nvSpPr>
        <p:spPr bwMode="auto">
          <a:xfrm>
            <a:off x="6921500" y="3717925"/>
            <a:ext cx="215900" cy="227013"/>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13</a:t>
            </a:r>
          </a:p>
        </p:txBody>
      </p:sp>
      <p:sp>
        <p:nvSpPr>
          <p:cNvPr id="236578" name="TextBox 47">
            <a:extLst>
              <a:ext uri="{FF2B5EF4-FFF2-40B4-BE49-F238E27FC236}">
                <a16:creationId xmlns:a16="http://schemas.microsoft.com/office/drawing/2014/main" id="{98A0019E-2487-BE4F-B3A9-3956DD723A69}"/>
              </a:ext>
            </a:extLst>
          </p:cNvPr>
          <p:cNvSpPr txBox="1">
            <a:spLocks noChangeAspect="1"/>
          </p:cNvSpPr>
          <p:nvPr/>
        </p:nvSpPr>
        <p:spPr bwMode="auto">
          <a:xfrm>
            <a:off x="7785100" y="2873375"/>
            <a:ext cx="215900" cy="227013"/>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14</a:t>
            </a:r>
          </a:p>
        </p:txBody>
      </p:sp>
      <p:cxnSp>
        <p:nvCxnSpPr>
          <p:cNvPr id="236579" name="Straight Arrow Connector 48">
            <a:extLst>
              <a:ext uri="{FF2B5EF4-FFF2-40B4-BE49-F238E27FC236}">
                <a16:creationId xmlns:a16="http://schemas.microsoft.com/office/drawing/2014/main" id="{6EF4DE3F-9E89-184B-8BA7-0EC372943B95}"/>
              </a:ext>
            </a:extLst>
          </p:cNvPr>
          <p:cNvCxnSpPr>
            <a:cxnSpLocks/>
            <a:stCxn id="236578" idx="1"/>
            <a:endCxn id="236555" idx="6"/>
          </p:cNvCxnSpPr>
          <p:nvPr/>
        </p:nvCxnSpPr>
        <p:spPr bwMode="auto">
          <a:xfrm flipH="1">
            <a:off x="7539038" y="2987675"/>
            <a:ext cx="246062" cy="74613"/>
          </a:xfrm>
          <a:prstGeom prst="straightConnector1">
            <a:avLst/>
          </a:prstGeom>
          <a:noFill/>
          <a:ln w="12700"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6580" name="TextBox 51">
            <a:extLst>
              <a:ext uri="{FF2B5EF4-FFF2-40B4-BE49-F238E27FC236}">
                <a16:creationId xmlns:a16="http://schemas.microsoft.com/office/drawing/2014/main" id="{1D8E92BE-3FF6-0C42-B242-E297BC8F5791}"/>
              </a:ext>
            </a:extLst>
          </p:cNvPr>
          <p:cNvSpPr txBox="1">
            <a:spLocks noChangeAspect="1"/>
          </p:cNvSpPr>
          <p:nvPr/>
        </p:nvSpPr>
        <p:spPr bwMode="auto">
          <a:xfrm>
            <a:off x="8166100" y="2339975"/>
            <a:ext cx="215900" cy="227013"/>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15</a:t>
            </a:r>
          </a:p>
        </p:txBody>
      </p:sp>
      <p:cxnSp>
        <p:nvCxnSpPr>
          <p:cNvPr id="236581" name="Straight Arrow Connector 52">
            <a:extLst>
              <a:ext uri="{FF2B5EF4-FFF2-40B4-BE49-F238E27FC236}">
                <a16:creationId xmlns:a16="http://schemas.microsoft.com/office/drawing/2014/main" id="{08D9FBC1-D7EB-ED4C-8E5C-6874C9A4CAEF}"/>
              </a:ext>
            </a:extLst>
          </p:cNvPr>
          <p:cNvCxnSpPr>
            <a:cxnSpLocks/>
            <a:stCxn id="236566" idx="3"/>
          </p:cNvCxnSpPr>
          <p:nvPr/>
        </p:nvCxnSpPr>
        <p:spPr bwMode="auto">
          <a:xfrm>
            <a:off x="2273300" y="3362325"/>
            <a:ext cx="393700" cy="9525"/>
          </a:xfrm>
          <a:prstGeom prst="straightConnector1">
            <a:avLst/>
          </a:prstGeom>
          <a:noFill/>
          <a:ln w="12700"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582" name="Straight Arrow Connector 57">
            <a:extLst>
              <a:ext uri="{FF2B5EF4-FFF2-40B4-BE49-F238E27FC236}">
                <a16:creationId xmlns:a16="http://schemas.microsoft.com/office/drawing/2014/main" id="{C8CDF15A-F725-C642-9EFD-92983BBF169A}"/>
              </a:ext>
            </a:extLst>
          </p:cNvPr>
          <p:cNvCxnSpPr>
            <a:cxnSpLocks/>
            <a:stCxn id="236580" idx="1"/>
            <a:endCxn id="236551" idx="6"/>
          </p:cNvCxnSpPr>
          <p:nvPr/>
        </p:nvCxnSpPr>
        <p:spPr bwMode="auto">
          <a:xfrm flipH="1">
            <a:off x="7866063" y="2454275"/>
            <a:ext cx="300037" cy="96838"/>
          </a:xfrm>
          <a:prstGeom prst="straightConnector1">
            <a:avLst/>
          </a:prstGeom>
          <a:noFill/>
          <a:ln w="12700"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6583" name="Rectangle 2">
            <a:extLst>
              <a:ext uri="{FF2B5EF4-FFF2-40B4-BE49-F238E27FC236}">
                <a16:creationId xmlns:a16="http://schemas.microsoft.com/office/drawing/2014/main" id="{B0D48929-B3E2-F748-8F8D-3E2D9D7615BF}"/>
              </a:ext>
            </a:extLst>
          </p:cNvPr>
          <p:cNvSpPr>
            <a:spLocks noChangeArrowheads="1"/>
          </p:cNvSpPr>
          <p:nvPr/>
        </p:nvSpPr>
        <p:spPr bwMode="auto">
          <a:xfrm>
            <a:off x="165100" y="5518150"/>
            <a:ext cx="8750300" cy="1263650"/>
          </a:xfrm>
          <a:prstGeom prst="rect">
            <a:avLst/>
          </a:prstGeom>
          <a:solidFill>
            <a:srgbClr val="FDFEFF"/>
          </a:solidFill>
          <a:ln w="9525" algn="ctr">
            <a:solidFill>
              <a:schemeClr val="tx1"/>
            </a:solidFill>
            <a:round/>
            <a:headEnd/>
            <a:tailEnd/>
          </a:ln>
        </p:spPr>
        <p:txBody>
          <a:bodyPr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 1. _____________   5. _____________     9. _____________   13. _____________</a:t>
            </a:r>
          </a:p>
          <a:p>
            <a:r>
              <a:rPr lang="en-US" altLang="en-US" sz="1800"/>
              <a:t> 2. _____________   6. _____________   10. _____________   14. _____________</a:t>
            </a:r>
          </a:p>
          <a:p>
            <a:r>
              <a:rPr lang="en-US" altLang="en-US" sz="1800"/>
              <a:t> 3. _____________   7. _____________   11. _____________   15. _____________</a:t>
            </a:r>
          </a:p>
          <a:p>
            <a:r>
              <a:rPr lang="en-US" altLang="en-US" sz="1800"/>
              <a:t> 4. _____________   8. _____________   12. _____________ </a:t>
            </a:r>
          </a:p>
        </p:txBody>
      </p:sp>
      <p:sp>
        <p:nvSpPr>
          <p:cNvPr id="40" name="Rectangle 39">
            <a:extLst>
              <a:ext uri="{FF2B5EF4-FFF2-40B4-BE49-F238E27FC236}">
                <a16:creationId xmlns:a16="http://schemas.microsoft.com/office/drawing/2014/main" id="{388C04C0-0CD6-C241-84E0-EBEE549C5035}"/>
              </a:ext>
            </a:extLst>
          </p:cNvPr>
          <p:cNvSpPr/>
          <p:nvPr/>
        </p:nvSpPr>
        <p:spPr bwMode="auto">
          <a:xfrm>
            <a:off x="165100" y="76200"/>
            <a:ext cx="4178300" cy="534988"/>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r>
              <a:rPr lang="en-US" sz="1500" dirty="0">
                <a:latin typeface="Arial" charset="0"/>
                <a:ea typeface="ＭＳ Ｐゴシック" pitchFamily="-88" charset="-128"/>
              </a:rPr>
              <a:t>Date: ____________</a:t>
            </a:r>
          </a:p>
          <a:p>
            <a:pPr>
              <a:defRPr/>
            </a:pPr>
            <a:r>
              <a:rPr lang="en-US" sz="1500" dirty="0">
                <a:latin typeface="Arial" charset="0"/>
                <a:ea typeface="ＭＳ Ｐゴシック" pitchFamily="-88" charset="-128"/>
              </a:rPr>
              <a:t>LI: To locate the world’s famous volcanoes.</a:t>
            </a:r>
          </a:p>
        </p:txBody>
      </p:sp>
      <p:sp>
        <p:nvSpPr>
          <p:cNvPr id="6" name="TextBox 5">
            <a:extLst>
              <a:ext uri="{FF2B5EF4-FFF2-40B4-BE49-F238E27FC236}">
                <a16:creationId xmlns:a16="http://schemas.microsoft.com/office/drawing/2014/main" id="{284A14FB-7035-9F42-9C65-6B8472DFFB6A}"/>
              </a:ext>
            </a:extLst>
          </p:cNvPr>
          <p:cNvSpPr txBox="1"/>
          <p:nvPr/>
        </p:nvSpPr>
        <p:spPr>
          <a:xfrm>
            <a:off x="165100" y="701675"/>
            <a:ext cx="4171950" cy="492125"/>
          </a:xfrm>
          <a:prstGeom prst="rect">
            <a:avLst/>
          </a:prstGeom>
          <a:noFill/>
        </p:spPr>
        <p:txBody>
          <a:bodyPr>
            <a:spAutoFit/>
          </a:bodyPr>
          <a:lstStyle/>
          <a:p>
            <a:pPr algn="ctr">
              <a:defRPr/>
            </a:pPr>
            <a:r>
              <a:rPr lang="en-US" sz="1250" dirty="0"/>
              <a:t>Can you find the names of these famous volcanoes?</a:t>
            </a:r>
          </a:p>
          <a:p>
            <a:pPr algn="ctr">
              <a:defRPr/>
            </a:pPr>
            <a:r>
              <a:rPr lang="en-US" sz="1250" dirty="0"/>
              <a:t>Use an atlas or the internet to help you.</a:t>
            </a:r>
          </a:p>
        </p:txBody>
      </p:sp>
      <p:sp>
        <p:nvSpPr>
          <p:cNvPr id="236586" name="Rectangle 41">
            <a:extLst>
              <a:ext uri="{FF2B5EF4-FFF2-40B4-BE49-F238E27FC236}">
                <a16:creationId xmlns:a16="http://schemas.microsoft.com/office/drawing/2014/main" id="{C4C83BE4-3369-2847-9D3B-0574B4BA2F6D}"/>
              </a:ext>
            </a:extLst>
          </p:cNvPr>
          <p:cNvSpPr>
            <a:spLocks noChangeArrowheads="1"/>
          </p:cNvSpPr>
          <p:nvPr/>
        </p:nvSpPr>
        <p:spPr bwMode="auto">
          <a:xfrm>
            <a:off x="4419600" y="79375"/>
            <a:ext cx="4495800" cy="1074738"/>
          </a:xfrm>
          <a:prstGeom prst="rect">
            <a:avLst/>
          </a:prstGeom>
          <a:solidFill>
            <a:srgbClr val="FDFEFF"/>
          </a:solidFill>
          <a:ln w="9525" algn="ctr">
            <a:solidFill>
              <a:schemeClr val="tx1"/>
            </a:solidFill>
            <a:round/>
            <a:headEnd/>
            <a:tailEnd/>
          </a:ln>
        </p:spPr>
        <p:txBody>
          <a:bodyPr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solidFill>
                  <a:srgbClr val="0070C0"/>
                </a:solidFill>
              </a:rPr>
              <a:t>Mount Etna		Mauna Loa		Paracutin</a:t>
            </a:r>
          </a:p>
          <a:p>
            <a:r>
              <a:rPr lang="en-US" altLang="en-US" sz="1200" dirty="0">
                <a:solidFill>
                  <a:srgbClr val="0070C0"/>
                </a:solidFill>
              </a:rPr>
              <a:t>Mount St Helens 	Aconcagua 	   	Hekla</a:t>
            </a:r>
          </a:p>
          <a:p>
            <a:r>
              <a:rPr lang="en-US" altLang="en-US" sz="1200" dirty="0">
                <a:solidFill>
                  <a:srgbClr val="0070C0"/>
                </a:solidFill>
              </a:rPr>
              <a:t>Nevado del Ruiz	Mount Thira	    	Vesuvius</a:t>
            </a:r>
          </a:p>
          <a:p>
            <a:r>
              <a:rPr lang="en-US" altLang="en-US" sz="1200" dirty="0">
                <a:solidFill>
                  <a:srgbClr val="0070C0"/>
                </a:solidFill>
              </a:rPr>
              <a:t>Krakatoa	    	</a:t>
            </a:r>
            <a:r>
              <a:rPr lang="en-GB" altLang="en-US" sz="1200" dirty="0">
                <a:solidFill>
                  <a:srgbClr val="0070C0"/>
                </a:solidFill>
              </a:rPr>
              <a:t>Popocatépetl		Pelée</a:t>
            </a:r>
            <a:endParaRPr lang="en-US" altLang="en-US" sz="1200" dirty="0">
              <a:solidFill>
                <a:srgbClr val="0070C0"/>
              </a:solidFill>
            </a:endParaRPr>
          </a:p>
          <a:p>
            <a:r>
              <a:rPr lang="en-US" altLang="en-US" sz="1200" dirty="0">
                <a:solidFill>
                  <a:srgbClr val="0070C0"/>
                </a:solidFill>
              </a:rPr>
              <a:t>Mount Fuji	    	Pinatubo	    	Cotopaxi</a:t>
            </a:r>
          </a:p>
        </p:txBody>
      </p:sp>
      <p:sp>
        <p:nvSpPr>
          <p:cNvPr id="236587" name="TextBox 43">
            <a:extLst>
              <a:ext uri="{FF2B5EF4-FFF2-40B4-BE49-F238E27FC236}">
                <a16:creationId xmlns:a16="http://schemas.microsoft.com/office/drawing/2014/main" id="{A128802E-5994-3C44-9DB9-01C992FDDD6D}"/>
              </a:ext>
            </a:extLst>
          </p:cNvPr>
          <p:cNvSpPr txBox="1">
            <a:spLocks noChangeArrowheads="1"/>
          </p:cNvSpPr>
          <p:nvPr/>
        </p:nvSpPr>
        <p:spPr bwMode="auto">
          <a:xfrm>
            <a:off x="3429000" y="310515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rgbClr val="FDFEFF"/>
                </a:solidFill>
              </a:rPr>
              <a:t>Atlantic Ocean</a:t>
            </a:r>
          </a:p>
        </p:txBody>
      </p:sp>
      <p:sp>
        <p:nvSpPr>
          <p:cNvPr id="236588" name="TextBox 44">
            <a:extLst>
              <a:ext uri="{FF2B5EF4-FFF2-40B4-BE49-F238E27FC236}">
                <a16:creationId xmlns:a16="http://schemas.microsoft.com/office/drawing/2014/main" id="{3E405BA1-803F-B24A-AAE8-A19E93359C92}"/>
              </a:ext>
            </a:extLst>
          </p:cNvPr>
          <p:cNvSpPr txBox="1">
            <a:spLocks noChangeArrowheads="1"/>
          </p:cNvSpPr>
          <p:nvPr/>
        </p:nvSpPr>
        <p:spPr bwMode="auto">
          <a:xfrm>
            <a:off x="838200" y="3370263"/>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rgbClr val="FDFEFF"/>
                </a:solidFill>
              </a:rPr>
              <a:t>Pacific Ocean</a:t>
            </a:r>
          </a:p>
        </p:txBody>
      </p:sp>
      <p:sp>
        <p:nvSpPr>
          <p:cNvPr id="236589" name="TextBox 45">
            <a:extLst>
              <a:ext uri="{FF2B5EF4-FFF2-40B4-BE49-F238E27FC236}">
                <a16:creationId xmlns:a16="http://schemas.microsoft.com/office/drawing/2014/main" id="{50C49A78-0742-934E-8BA3-F705CFD78D10}"/>
              </a:ext>
            </a:extLst>
          </p:cNvPr>
          <p:cNvSpPr txBox="1">
            <a:spLocks noChangeArrowheads="1"/>
          </p:cNvSpPr>
          <p:nvPr/>
        </p:nvSpPr>
        <p:spPr bwMode="auto">
          <a:xfrm>
            <a:off x="4267200" y="5029200"/>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rgbClr val="FDFEFF"/>
                </a:solidFill>
              </a:rPr>
              <a:t>Southern Ocean</a:t>
            </a:r>
          </a:p>
        </p:txBody>
      </p:sp>
      <p:sp>
        <p:nvSpPr>
          <p:cNvPr id="236590" name="TextBox 49">
            <a:extLst>
              <a:ext uri="{FF2B5EF4-FFF2-40B4-BE49-F238E27FC236}">
                <a16:creationId xmlns:a16="http://schemas.microsoft.com/office/drawing/2014/main" id="{9C44E305-F4AC-B740-A363-D8177ABA81F8}"/>
              </a:ext>
            </a:extLst>
          </p:cNvPr>
          <p:cNvSpPr txBox="1">
            <a:spLocks noChangeArrowheads="1"/>
          </p:cNvSpPr>
          <p:nvPr/>
        </p:nvSpPr>
        <p:spPr bwMode="auto">
          <a:xfrm>
            <a:off x="5943600" y="340995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rgbClr val="FDFEFF"/>
                </a:solidFill>
              </a:rPr>
              <a:t>Indian Ocean</a:t>
            </a:r>
          </a:p>
        </p:txBody>
      </p:sp>
      <p:sp>
        <p:nvSpPr>
          <p:cNvPr id="236591" name="TextBox 50">
            <a:extLst>
              <a:ext uri="{FF2B5EF4-FFF2-40B4-BE49-F238E27FC236}">
                <a16:creationId xmlns:a16="http://schemas.microsoft.com/office/drawing/2014/main" id="{5E2E03C7-3E89-794A-90F3-FE92531D7D2E}"/>
              </a:ext>
            </a:extLst>
          </p:cNvPr>
          <p:cNvSpPr txBox="1">
            <a:spLocks noChangeArrowheads="1"/>
          </p:cNvSpPr>
          <p:nvPr/>
        </p:nvSpPr>
        <p:spPr bwMode="auto">
          <a:xfrm>
            <a:off x="4191000" y="12954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rgbClr val="FDFEFF"/>
                </a:solidFill>
              </a:rPr>
              <a:t>Arctic Ocean</a:t>
            </a:r>
          </a:p>
        </p:txBody>
      </p:sp>
      <p:sp>
        <p:nvSpPr>
          <p:cNvPr id="236592" name="TextBox 53">
            <a:extLst>
              <a:ext uri="{FF2B5EF4-FFF2-40B4-BE49-F238E27FC236}">
                <a16:creationId xmlns:a16="http://schemas.microsoft.com/office/drawing/2014/main" id="{7A74F9D0-EC0B-2E45-BBD4-9455CA25AF58}"/>
              </a:ext>
            </a:extLst>
          </p:cNvPr>
          <p:cNvSpPr txBox="1">
            <a:spLocks noChangeArrowheads="1"/>
          </p:cNvSpPr>
          <p:nvPr/>
        </p:nvSpPr>
        <p:spPr bwMode="auto">
          <a:xfrm>
            <a:off x="8274050" y="3008313"/>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rgbClr val="FDFEFF"/>
                </a:solidFill>
              </a:rPr>
              <a:t>Pacific Ocean</a:t>
            </a:r>
          </a:p>
        </p:txBody>
      </p:sp>
    </p:spTree>
    <p:extLst>
      <p:ext uri="{BB962C8B-B14F-4D97-AF65-F5344CB8AC3E}">
        <p14:creationId xmlns:p14="http://schemas.microsoft.com/office/powerpoint/2010/main" val="365147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3">
            <a:extLst>
              <a:ext uri="{FF2B5EF4-FFF2-40B4-BE49-F238E27FC236}">
                <a16:creationId xmlns:a16="http://schemas.microsoft.com/office/drawing/2014/main" id="{0911E070-B291-9F4D-B6A0-174AE03DBE3C}"/>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6200" y="1233488"/>
            <a:ext cx="8991600" cy="4608512"/>
          </a:xfrm>
          <a:prstGeom prst="rect">
            <a:avLst/>
          </a:prstGeom>
          <a:noFill/>
          <a:ln w="12700">
            <a:solidFill>
              <a:srgbClr val="FDFEFF"/>
            </a:solidFill>
            <a:miter lim="800000"/>
            <a:headEnd/>
            <a:tailEnd/>
          </a:ln>
          <a:extLst>
            <a:ext uri="{909E8E84-426E-40DD-AFC4-6F175D3DCCD1}">
              <a14:hiddenFill xmlns:a14="http://schemas.microsoft.com/office/drawing/2010/main">
                <a:solidFill>
                  <a:srgbClr val="FFFFFF"/>
                </a:solidFill>
              </a14:hiddenFill>
            </a:ext>
          </a:extLst>
        </p:spPr>
      </p:pic>
      <p:sp>
        <p:nvSpPr>
          <p:cNvPr id="237571" name="Oval 1">
            <a:extLst>
              <a:ext uri="{FF2B5EF4-FFF2-40B4-BE49-F238E27FC236}">
                <a16:creationId xmlns:a16="http://schemas.microsoft.com/office/drawing/2014/main" id="{06DB7A9F-A1CF-AC4B-9C3E-0AF6D17E3D5B}"/>
              </a:ext>
            </a:extLst>
          </p:cNvPr>
          <p:cNvSpPr>
            <a:spLocks noChangeArrowheads="1"/>
          </p:cNvSpPr>
          <p:nvPr/>
        </p:nvSpPr>
        <p:spPr bwMode="auto">
          <a:xfrm>
            <a:off x="708025" y="2971800"/>
            <a:ext cx="71438" cy="73025"/>
          </a:xfrm>
          <a:prstGeom prst="ellipse">
            <a:avLst/>
          </a:prstGeom>
          <a:solidFill>
            <a:srgbClr val="FDFEFF"/>
          </a:solidFill>
          <a:ln w="127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7572" name="Oval 7">
            <a:extLst>
              <a:ext uri="{FF2B5EF4-FFF2-40B4-BE49-F238E27FC236}">
                <a16:creationId xmlns:a16="http://schemas.microsoft.com/office/drawing/2014/main" id="{C0593013-9528-6E4B-922C-6A71BD5C7A16}"/>
              </a:ext>
            </a:extLst>
          </p:cNvPr>
          <p:cNvSpPr>
            <a:spLocks noChangeArrowheads="1"/>
          </p:cNvSpPr>
          <p:nvPr/>
        </p:nvSpPr>
        <p:spPr bwMode="auto">
          <a:xfrm>
            <a:off x="1851025" y="2187575"/>
            <a:ext cx="71438" cy="73025"/>
          </a:xfrm>
          <a:prstGeom prst="ellipse">
            <a:avLst/>
          </a:prstGeom>
          <a:solidFill>
            <a:srgbClr val="FDFEFF"/>
          </a:solidFill>
          <a:ln w="127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7573" name="Oval 8">
            <a:extLst>
              <a:ext uri="{FF2B5EF4-FFF2-40B4-BE49-F238E27FC236}">
                <a16:creationId xmlns:a16="http://schemas.microsoft.com/office/drawing/2014/main" id="{2FA41D3D-68D5-3044-92E3-04617FEA7F64}"/>
              </a:ext>
            </a:extLst>
          </p:cNvPr>
          <p:cNvSpPr>
            <a:spLocks noChangeArrowheads="1"/>
          </p:cNvSpPr>
          <p:nvPr/>
        </p:nvSpPr>
        <p:spPr bwMode="auto">
          <a:xfrm>
            <a:off x="2917825" y="4397375"/>
            <a:ext cx="71438" cy="73025"/>
          </a:xfrm>
          <a:prstGeom prst="ellipse">
            <a:avLst/>
          </a:prstGeom>
          <a:solidFill>
            <a:srgbClr val="FDFEFF"/>
          </a:solidFill>
          <a:ln w="9525"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7574" name="Oval 9">
            <a:extLst>
              <a:ext uri="{FF2B5EF4-FFF2-40B4-BE49-F238E27FC236}">
                <a16:creationId xmlns:a16="http://schemas.microsoft.com/office/drawing/2014/main" id="{9B7453CC-5F04-7E4C-BB9B-21CB53C140D8}"/>
              </a:ext>
            </a:extLst>
          </p:cNvPr>
          <p:cNvSpPr>
            <a:spLocks noChangeArrowheads="1"/>
          </p:cNvSpPr>
          <p:nvPr/>
        </p:nvSpPr>
        <p:spPr bwMode="auto">
          <a:xfrm>
            <a:off x="7162800" y="3652838"/>
            <a:ext cx="71438" cy="71437"/>
          </a:xfrm>
          <a:prstGeom prst="ellipse">
            <a:avLst/>
          </a:prstGeom>
          <a:solidFill>
            <a:srgbClr val="FDFEFF"/>
          </a:solidFill>
          <a:ln w="127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7575" name="Oval 10">
            <a:extLst>
              <a:ext uri="{FF2B5EF4-FFF2-40B4-BE49-F238E27FC236}">
                <a16:creationId xmlns:a16="http://schemas.microsoft.com/office/drawing/2014/main" id="{AA3D7BCD-4645-3346-9146-10EF132C63D4}"/>
              </a:ext>
            </a:extLst>
          </p:cNvPr>
          <p:cNvSpPr>
            <a:spLocks noChangeArrowheads="1"/>
          </p:cNvSpPr>
          <p:nvPr/>
        </p:nvSpPr>
        <p:spPr bwMode="auto">
          <a:xfrm>
            <a:off x="7794625" y="2514600"/>
            <a:ext cx="71438" cy="73025"/>
          </a:xfrm>
          <a:prstGeom prst="ellipse">
            <a:avLst/>
          </a:prstGeom>
          <a:solidFill>
            <a:srgbClr val="FDFEFF"/>
          </a:solidFill>
          <a:ln w="127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7576" name="Oval 11">
            <a:extLst>
              <a:ext uri="{FF2B5EF4-FFF2-40B4-BE49-F238E27FC236}">
                <a16:creationId xmlns:a16="http://schemas.microsoft.com/office/drawing/2014/main" id="{6542DE95-040E-C24A-8759-E4E0A6B4CFC3}"/>
              </a:ext>
            </a:extLst>
          </p:cNvPr>
          <p:cNvSpPr>
            <a:spLocks noChangeArrowheads="1"/>
          </p:cNvSpPr>
          <p:nvPr/>
        </p:nvSpPr>
        <p:spPr bwMode="auto">
          <a:xfrm>
            <a:off x="4137025" y="1730375"/>
            <a:ext cx="71438" cy="73025"/>
          </a:xfrm>
          <a:prstGeom prst="ellipse">
            <a:avLst/>
          </a:prstGeom>
          <a:solidFill>
            <a:srgbClr val="FDFEFF"/>
          </a:solidFill>
          <a:ln w="127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7577" name="Oval 13">
            <a:extLst>
              <a:ext uri="{FF2B5EF4-FFF2-40B4-BE49-F238E27FC236}">
                <a16:creationId xmlns:a16="http://schemas.microsoft.com/office/drawing/2014/main" id="{99571A3C-821E-9B43-AF28-827F8170FACB}"/>
              </a:ext>
            </a:extLst>
          </p:cNvPr>
          <p:cNvSpPr>
            <a:spLocks noChangeArrowheads="1"/>
          </p:cNvSpPr>
          <p:nvPr/>
        </p:nvSpPr>
        <p:spPr bwMode="auto">
          <a:xfrm>
            <a:off x="3052763" y="3025775"/>
            <a:ext cx="71437" cy="73025"/>
          </a:xfrm>
          <a:prstGeom prst="ellipse">
            <a:avLst/>
          </a:prstGeom>
          <a:solidFill>
            <a:srgbClr val="FDFEFF"/>
          </a:solidFill>
          <a:ln w="127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7578" name="Oval 14">
            <a:extLst>
              <a:ext uri="{FF2B5EF4-FFF2-40B4-BE49-F238E27FC236}">
                <a16:creationId xmlns:a16="http://schemas.microsoft.com/office/drawing/2014/main" id="{13990D80-1D9E-334B-A263-AAA37F15D0C6}"/>
              </a:ext>
            </a:extLst>
          </p:cNvPr>
          <p:cNvSpPr>
            <a:spLocks noChangeArrowheads="1"/>
          </p:cNvSpPr>
          <p:nvPr/>
        </p:nvSpPr>
        <p:spPr bwMode="auto">
          <a:xfrm>
            <a:off x="2667000" y="3335338"/>
            <a:ext cx="71438" cy="71437"/>
          </a:xfrm>
          <a:prstGeom prst="ellipse">
            <a:avLst/>
          </a:prstGeom>
          <a:solidFill>
            <a:srgbClr val="FDFEFF"/>
          </a:solidFill>
          <a:ln w="127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7579" name="Oval 15">
            <a:extLst>
              <a:ext uri="{FF2B5EF4-FFF2-40B4-BE49-F238E27FC236}">
                <a16:creationId xmlns:a16="http://schemas.microsoft.com/office/drawing/2014/main" id="{45F3DE00-664E-624D-B17C-9CE0E7DA4612}"/>
              </a:ext>
            </a:extLst>
          </p:cNvPr>
          <p:cNvSpPr>
            <a:spLocks noChangeArrowheads="1"/>
          </p:cNvSpPr>
          <p:nvPr/>
        </p:nvSpPr>
        <p:spPr bwMode="auto">
          <a:xfrm>
            <a:off x="7467600" y="3025775"/>
            <a:ext cx="71438" cy="73025"/>
          </a:xfrm>
          <a:prstGeom prst="ellipse">
            <a:avLst/>
          </a:prstGeom>
          <a:solidFill>
            <a:srgbClr val="FDFEFF"/>
          </a:solidFill>
          <a:ln w="127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7580" name="Oval 16">
            <a:extLst>
              <a:ext uri="{FF2B5EF4-FFF2-40B4-BE49-F238E27FC236}">
                <a16:creationId xmlns:a16="http://schemas.microsoft.com/office/drawing/2014/main" id="{50D7D075-D270-AB4C-90D5-505D5A5B6468}"/>
              </a:ext>
            </a:extLst>
          </p:cNvPr>
          <p:cNvSpPr>
            <a:spLocks noChangeArrowheads="1"/>
          </p:cNvSpPr>
          <p:nvPr/>
        </p:nvSpPr>
        <p:spPr bwMode="auto">
          <a:xfrm>
            <a:off x="2044700" y="2949575"/>
            <a:ext cx="71438" cy="73025"/>
          </a:xfrm>
          <a:prstGeom prst="ellipse">
            <a:avLst/>
          </a:prstGeom>
          <a:solidFill>
            <a:srgbClr val="FDFEFF"/>
          </a:solidFill>
          <a:ln w="127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7581" name="Oval 17">
            <a:extLst>
              <a:ext uri="{FF2B5EF4-FFF2-40B4-BE49-F238E27FC236}">
                <a16:creationId xmlns:a16="http://schemas.microsoft.com/office/drawing/2014/main" id="{43B08AB2-3199-344A-A0F5-0D77D7C7FD5C}"/>
              </a:ext>
            </a:extLst>
          </p:cNvPr>
          <p:cNvSpPr>
            <a:spLocks noChangeArrowheads="1"/>
          </p:cNvSpPr>
          <p:nvPr/>
        </p:nvSpPr>
        <p:spPr bwMode="auto">
          <a:xfrm>
            <a:off x="4881563" y="2416175"/>
            <a:ext cx="53975" cy="53975"/>
          </a:xfrm>
          <a:prstGeom prst="ellipse">
            <a:avLst/>
          </a:prstGeom>
          <a:solidFill>
            <a:srgbClr val="FDFEFF"/>
          </a:solidFill>
          <a:ln w="127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7582" name="Oval 18">
            <a:extLst>
              <a:ext uri="{FF2B5EF4-FFF2-40B4-BE49-F238E27FC236}">
                <a16:creationId xmlns:a16="http://schemas.microsoft.com/office/drawing/2014/main" id="{F2FFE491-1AC7-B447-9310-59FAAA820EC4}"/>
              </a:ext>
            </a:extLst>
          </p:cNvPr>
          <p:cNvSpPr>
            <a:spLocks noChangeArrowheads="1"/>
          </p:cNvSpPr>
          <p:nvPr/>
        </p:nvSpPr>
        <p:spPr bwMode="auto">
          <a:xfrm>
            <a:off x="4859338" y="2339975"/>
            <a:ext cx="53975" cy="53975"/>
          </a:xfrm>
          <a:prstGeom prst="ellipse">
            <a:avLst/>
          </a:prstGeom>
          <a:solidFill>
            <a:srgbClr val="FDFEFF"/>
          </a:solidFill>
          <a:ln w="127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7583" name="Oval 19">
            <a:extLst>
              <a:ext uri="{FF2B5EF4-FFF2-40B4-BE49-F238E27FC236}">
                <a16:creationId xmlns:a16="http://schemas.microsoft.com/office/drawing/2014/main" id="{35AB85F9-FDA4-8E42-A33F-15655F81827C}"/>
              </a:ext>
            </a:extLst>
          </p:cNvPr>
          <p:cNvSpPr>
            <a:spLocks noChangeArrowheads="1"/>
          </p:cNvSpPr>
          <p:nvPr/>
        </p:nvSpPr>
        <p:spPr bwMode="auto">
          <a:xfrm>
            <a:off x="5129213" y="2446338"/>
            <a:ext cx="73025" cy="73025"/>
          </a:xfrm>
          <a:prstGeom prst="ellipse">
            <a:avLst/>
          </a:prstGeom>
          <a:solidFill>
            <a:srgbClr val="FDFEFF"/>
          </a:solidFill>
          <a:ln w="127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7584" name="Oval 20">
            <a:extLst>
              <a:ext uri="{FF2B5EF4-FFF2-40B4-BE49-F238E27FC236}">
                <a16:creationId xmlns:a16="http://schemas.microsoft.com/office/drawing/2014/main" id="{161052D1-F31C-B242-8F18-D1C1E2B56575}"/>
              </a:ext>
            </a:extLst>
          </p:cNvPr>
          <p:cNvSpPr>
            <a:spLocks noChangeArrowheads="1"/>
          </p:cNvSpPr>
          <p:nvPr/>
        </p:nvSpPr>
        <p:spPr bwMode="auto">
          <a:xfrm>
            <a:off x="2133600" y="2954338"/>
            <a:ext cx="71438" cy="71437"/>
          </a:xfrm>
          <a:prstGeom prst="ellipse">
            <a:avLst/>
          </a:prstGeom>
          <a:solidFill>
            <a:srgbClr val="FDFEFF"/>
          </a:solidFill>
          <a:ln w="127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7585" name="Oval 21">
            <a:extLst>
              <a:ext uri="{FF2B5EF4-FFF2-40B4-BE49-F238E27FC236}">
                <a16:creationId xmlns:a16="http://schemas.microsoft.com/office/drawing/2014/main" id="{8F61DBAA-4BF0-8942-945D-4D4D67759616}"/>
              </a:ext>
            </a:extLst>
          </p:cNvPr>
          <p:cNvSpPr>
            <a:spLocks noChangeArrowheads="1"/>
          </p:cNvSpPr>
          <p:nvPr/>
        </p:nvSpPr>
        <p:spPr bwMode="auto">
          <a:xfrm>
            <a:off x="2595563" y="3508375"/>
            <a:ext cx="71437" cy="71438"/>
          </a:xfrm>
          <a:prstGeom prst="ellipse">
            <a:avLst/>
          </a:prstGeom>
          <a:solidFill>
            <a:srgbClr val="FDFEFF"/>
          </a:solidFill>
          <a:ln w="127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7586" name="TextBox 3">
            <a:extLst>
              <a:ext uri="{FF2B5EF4-FFF2-40B4-BE49-F238E27FC236}">
                <a16:creationId xmlns:a16="http://schemas.microsoft.com/office/drawing/2014/main" id="{F8823768-0279-844F-8F2F-B34BCB3B71E6}"/>
              </a:ext>
            </a:extLst>
          </p:cNvPr>
          <p:cNvSpPr txBox="1">
            <a:spLocks noChangeAspect="1"/>
          </p:cNvSpPr>
          <p:nvPr/>
        </p:nvSpPr>
        <p:spPr bwMode="auto">
          <a:xfrm>
            <a:off x="838200" y="2767013"/>
            <a:ext cx="215900" cy="215900"/>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1</a:t>
            </a:r>
          </a:p>
        </p:txBody>
      </p:sp>
      <p:sp>
        <p:nvSpPr>
          <p:cNvPr id="237587" name="TextBox 23">
            <a:extLst>
              <a:ext uri="{FF2B5EF4-FFF2-40B4-BE49-F238E27FC236}">
                <a16:creationId xmlns:a16="http://schemas.microsoft.com/office/drawing/2014/main" id="{E08A5EB5-F98A-0549-A8B4-8A541DA56FA6}"/>
              </a:ext>
            </a:extLst>
          </p:cNvPr>
          <p:cNvSpPr txBox="1">
            <a:spLocks noChangeAspect="1"/>
          </p:cNvSpPr>
          <p:nvPr/>
        </p:nvSpPr>
        <p:spPr bwMode="auto">
          <a:xfrm>
            <a:off x="1917700" y="1966913"/>
            <a:ext cx="215900" cy="215900"/>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2</a:t>
            </a:r>
          </a:p>
        </p:txBody>
      </p:sp>
      <p:sp>
        <p:nvSpPr>
          <p:cNvPr id="237588" name="TextBox 24">
            <a:extLst>
              <a:ext uri="{FF2B5EF4-FFF2-40B4-BE49-F238E27FC236}">
                <a16:creationId xmlns:a16="http://schemas.microsoft.com/office/drawing/2014/main" id="{09A382CE-368E-104E-8382-7E034ACC5E3F}"/>
              </a:ext>
            </a:extLst>
          </p:cNvPr>
          <p:cNvSpPr txBox="1">
            <a:spLocks noChangeAspect="1"/>
          </p:cNvSpPr>
          <p:nvPr/>
        </p:nvSpPr>
        <p:spPr bwMode="auto">
          <a:xfrm>
            <a:off x="1828800" y="2714625"/>
            <a:ext cx="215900" cy="215900"/>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3</a:t>
            </a:r>
          </a:p>
        </p:txBody>
      </p:sp>
      <p:sp>
        <p:nvSpPr>
          <p:cNvPr id="237589" name="TextBox 25">
            <a:extLst>
              <a:ext uri="{FF2B5EF4-FFF2-40B4-BE49-F238E27FC236}">
                <a16:creationId xmlns:a16="http://schemas.microsoft.com/office/drawing/2014/main" id="{9676A6D2-D243-E94C-969E-0631DEB247D2}"/>
              </a:ext>
            </a:extLst>
          </p:cNvPr>
          <p:cNvSpPr txBox="1">
            <a:spLocks noChangeAspect="1"/>
          </p:cNvSpPr>
          <p:nvPr/>
        </p:nvSpPr>
        <p:spPr bwMode="auto">
          <a:xfrm>
            <a:off x="2209800" y="2733675"/>
            <a:ext cx="215900" cy="215900"/>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4</a:t>
            </a:r>
          </a:p>
        </p:txBody>
      </p:sp>
      <p:sp>
        <p:nvSpPr>
          <p:cNvPr id="237590" name="TextBox 26">
            <a:extLst>
              <a:ext uri="{FF2B5EF4-FFF2-40B4-BE49-F238E27FC236}">
                <a16:creationId xmlns:a16="http://schemas.microsoft.com/office/drawing/2014/main" id="{74185614-9765-B841-9F33-D3F1C4FD060D}"/>
              </a:ext>
            </a:extLst>
          </p:cNvPr>
          <p:cNvSpPr txBox="1">
            <a:spLocks noChangeAspect="1"/>
          </p:cNvSpPr>
          <p:nvPr/>
        </p:nvSpPr>
        <p:spPr bwMode="auto">
          <a:xfrm>
            <a:off x="2057400" y="3254375"/>
            <a:ext cx="215900" cy="215900"/>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5</a:t>
            </a:r>
          </a:p>
        </p:txBody>
      </p:sp>
      <p:sp>
        <p:nvSpPr>
          <p:cNvPr id="237591" name="TextBox 27">
            <a:extLst>
              <a:ext uri="{FF2B5EF4-FFF2-40B4-BE49-F238E27FC236}">
                <a16:creationId xmlns:a16="http://schemas.microsoft.com/office/drawing/2014/main" id="{1E0BC122-2D6A-E946-8061-A2C2908037A7}"/>
              </a:ext>
            </a:extLst>
          </p:cNvPr>
          <p:cNvSpPr txBox="1">
            <a:spLocks noChangeAspect="1"/>
          </p:cNvSpPr>
          <p:nvPr/>
        </p:nvSpPr>
        <p:spPr bwMode="auto">
          <a:xfrm>
            <a:off x="2667000" y="3554413"/>
            <a:ext cx="215900" cy="215900"/>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6</a:t>
            </a:r>
          </a:p>
        </p:txBody>
      </p:sp>
      <p:sp>
        <p:nvSpPr>
          <p:cNvPr id="237592" name="TextBox 28">
            <a:extLst>
              <a:ext uri="{FF2B5EF4-FFF2-40B4-BE49-F238E27FC236}">
                <a16:creationId xmlns:a16="http://schemas.microsoft.com/office/drawing/2014/main" id="{4DD6A708-19CB-1142-B897-31016EA534E8}"/>
              </a:ext>
            </a:extLst>
          </p:cNvPr>
          <p:cNvSpPr txBox="1">
            <a:spLocks noChangeAspect="1"/>
          </p:cNvSpPr>
          <p:nvPr/>
        </p:nvSpPr>
        <p:spPr bwMode="auto">
          <a:xfrm>
            <a:off x="3136900" y="2792413"/>
            <a:ext cx="215900" cy="215900"/>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7</a:t>
            </a:r>
          </a:p>
        </p:txBody>
      </p:sp>
      <p:sp>
        <p:nvSpPr>
          <p:cNvPr id="237593" name="TextBox 29">
            <a:extLst>
              <a:ext uri="{FF2B5EF4-FFF2-40B4-BE49-F238E27FC236}">
                <a16:creationId xmlns:a16="http://schemas.microsoft.com/office/drawing/2014/main" id="{94C79DA0-A682-0A46-834C-81B5BEFF7621}"/>
              </a:ext>
            </a:extLst>
          </p:cNvPr>
          <p:cNvSpPr txBox="1">
            <a:spLocks noChangeAspect="1"/>
          </p:cNvSpPr>
          <p:nvPr/>
        </p:nvSpPr>
        <p:spPr bwMode="auto">
          <a:xfrm>
            <a:off x="2984500" y="4176713"/>
            <a:ext cx="215900" cy="215900"/>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8</a:t>
            </a:r>
          </a:p>
        </p:txBody>
      </p:sp>
      <p:sp>
        <p:nvSpPr>
          <p:cNvPr id="237594" name="TextBox 30">
            <a:extLst>
              <a:ext uri="{FF2B5EF4-FFF2-40B4-BE49-F238E27FC236}">
                <a16:creationId xmlns:a16="http://schemas.microsoft.com/office/drawing/2014/main" id="{867CD9F8-5F80-8C4C-BB3B-8A8746AD071A}"/>
              </a:ext>
            </a:extLst>
          </p:cNvPr>
          <p:cNvSpPr txBox="1">
            <a:spLocks noChangeAspect="1"/>
          </p:cNvSpPr>
          <p:nvPr/>
        </p:nvSpPr>
        <p:spPr bwMode="auto">
          <a:xfrm>
            <a:off x="3898900" y="1806575"/>
            <a:ext cx="215900" cy="215900"/>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9</a:t>
            </a:r>
          </a:p>
        </p:txBody>
      </p:sp>
      <p:sp>
        <p:nvSpPr>
          <p:cNvPr id="237595" name="TextBox 31">
            <a:extLst>
              <a:ext uri="{FF2B5EF4-FFF2-40B4-BE49-F238E27FC236}">
                <a16:creationId xmlns:a16="http://schemas.microsoft.com/office/drawing/2014/main" id="{5509144F-84D4-AB47-8A76-F0D9D79781AD}"/>
              </a:ext>
            </a:extLst>
          </p:cNvPr>
          <p:cNvSpPr txBox="1">
            <a:spLocks noChangeAspect="1"/>
          </p:cNvSpPr>
          <p:nvPr/>
        </p:nvSpPr>
        <p:spPr bwMode="auto">
          <a:xfrm>
            <a:off x="4584700" y="2647950"/>
            <a:ext cx="215900" cy="225425"/>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11</a:t>
            </a:r>
          </a:p>
        </p:txBody>
      </p:sp>
      <p:sp>
        <p:nvSpPr>
          <p:cNvPr id="237596" name="TextBox 32">
            <a:extLst>
              <a:ext uri="{FF2B5EF4-FFF2-40B4-BE49-F238E27FC236}">
                <a16:creationId xmlns:a16="http://schemas.microsoft.com/office/drawing/2014/main" id="{26E4651A-0165-8D41-A1E7-EED1829E0A2B}"/>
              </a:ext>
            </a:extLst>
          </p:cNvPr>
          <p:cNvSpPr txBox="1">
            <a:spLocks noChangeAspect="1"/>
          </p:cNvSpPr>
          <p:nvPr/>
        </p:nvSpPr>
        <p:spPr bwMode="auto">
          <a:xfrm>
            <a:off x="5041900" y="1958975"/>
            <a:ext cx="215900" cy="227013"/>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10</a:t>
            </a:r>
          </a:p>
        </p:txBody>
      </p:sp>
      <p:sp>
        <p:nvSpPr>
          <p:cNvPr id="237597" name="TextBox 33">
            <a:extLst>
              <a:ext uri="{FF2B5EF4-FFF2-40B4-BE49-F238E27FC236}">
                <a16:creationId xmlns:a16="http://schemas.microsoft.com/office/drawing/2014/main" id="{E938017C-4F22-5148-BC41-9A58978C54E1}"/>
              </a:ext>
            </a:extLst>
          </p:cNvPr>
          <p:cNvSpPr txBox="1">
            <a:spLocks noChangeAspect="1"/>
          </p:cNvSpPr>
          <p:nvPr/>
        </p:nvSpPr>
        <p:spPr bwMode="auto">
          <a:xfrm>
            <a:off x="5105400" y="2797175"/>
            <a:ext cx="215900" cy="215900"/>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12</a:t>
            </a:r>
          </a:p>
        </p:txBody>
      </p:sp>
      <p:cxnSp>
        <p:nvCxnSpPr>
          <p:cNvPr id="237598" name="Straight Arrow Connector 12">
            <a:extLst>
              <a:ext uri="{FF2B5EF4-FFF2-40B4-BE49-F238E27FC236}">
                <a16:creationId xmlns:a16="http://schemas.microsoft.com/office/drawing/2014/main" id="{E07F3244-3142-7D45-9D60-EC69DFA97E01}"/>
              </a:ext>
            </a:extLst>
          </p:cNvPr>
          <p:cNvCxnSpPr>
            <a:cxnSpLocks/>
            <a:endCxn id="237582" idx="7"/>
          </p:cNvCxnSpPr>
          <p:nvPr/>
        </p:nvCxnSpPr>
        <p:spPr bwMode="auto">
          <a:xfrm flipH="1">
            <a:off x="4905375" y="2182813"/>
            <a:ext cx="136525" cy="165100"/>
          </a:xfrm>
          <a:prstGeom prst="straightConnector1">
            <a:avLst/>
          </a:prstGeom>
          <a:noFill/>
          <a:ln w="12700"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599" name="Straight Arrow Connector 38">
            <a:extLst>
              <a:ext uri="{FF2B5EF4-FFF2-40B4-BE49-F238E27FC236}">
                <a16:creationId xmlns:a16="http://schemas.microsoft.com/office/drawing/2014/main" id="{BA38D463-D14E-954A-B0B9-496459A11210}"/>
              </a:ext>
            </a:extLst>
          </p:cNvPr>
          <p:cNvCxnSpPr>
            <a:cxnSpLocks/>
            <a:endCxn id="237581" idx="3"/>
          </p:cNvCxnSpPr>
          <p:nvPr/>
        </p:nvCxnSpPr>
        <p:spPr bwMode="auto">
          <a:xfrm flipV="1">
            <a:off x="4800600" y="2462213"/>
            <a:ext cx="88900" cy="185737"/>
          </a:xfrm>
          <a:prstGeom prst="straightConnector1">
            <a:avLst/>
          </a:prstGeom>
          <a:noFill/>
          <a:ln w="12700"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600" name="Straight Arrow Connector 42">
            <a:extLst>
              <a:ext uri="{FF2B5EF4-FFF2-40B4-BE49-F238E27FC236}">
                <a16:creationId xmlns:a16="http://schemas.microsoft.com/office/drawing/2014/main" id="{0EE3036E-A80D-1B49-8A37-647014E8DB56}"/>
              </a:ext>
            </a:extLst>
          </p:cNvPr>
          <p:cNvCxnSpPr>
            <a:cxnSpLocks/>
            <a:stCxn id="237597" idx="0"/>
          </p:cNvCxnSpPr>
          <p:nvPr/>
        </p:nvCxnSpPr>
        <p:spPr bwMode="auto">
          <a:xfrm flipH="1" flipV="1">
            <a:off x="5173663" y="2511425"/>
            <a:ext cx="39687" cy="285750"/>
          </a:xfrm>
          <a:prstGeom prst="straightConnector1">
            <a:avLst/>
          </a:prstGeom>
          <a:noFill/>
          <a:ln w="12700"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7601" name="TextBox 46">
            <a:extLst>
              <a:ext uri="{FF2B5EF4-FFF2-40B4-BE49-F238E27FC236}">
                <a16:creationId xmlns:a16="http://schemas.microsoft.com/office/drawing/2014/main" id="{3D82E672-BB9D-4F48-B4D1-30A58F1DF1EB}"/>
              </a:ext>
            </a:extLst>
          </p:cNvPr>
          <p:cNvSpPr txBox="1">
            <a:spLocks noChangeAspect="1"/>
          </p:cNvSpPr>
          <p:nvPr/>
        </p:nvSpPr>
        <p:spPr bwMode="auto">
          <a:xfrm>
            <a:off x="6921500" y="3717925"/>
            <a:ext cx="215900" cy="227013"/>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13</a:t>
            </a:r>
          </a:p>
        </p:txBody>
      </p:sp>
      <p:sp>
        <p:nvSpPr>
          <p:cNvPr id="237602" name="TextBox 47">
            <a:extLst>
              <a:ext uri="{FF2B5EF4-FFF2-40B4-BE49-F238E27FC236}">
                <a16:creationId xmlns:a16="http://schemas.microsoft.com/office/drawing/2014/main" id="{89A202F3-920F-D448-A9A4-368C71DCBD25}"/>
              </a:ext>
            </a:extLst>
          </p:cNvPr>
          <p:cNvSpPr txBox="1">
            <a:spLocks noChangeAspect="1"/>
          </p:cNvSpPr>
          <p:nvPr/>
        </p:nvSpPr>
        <p:spPr bwMode="auto">
          <a:xfrm>
            <a:off x="7785100" y="2873375"/>
            <a:ext cx="215900" cy="227013"/>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14</a:t>
            </a:r>
          </a:p>
        </p:txBody>
      </p:sp>
      <p:cxnSp>
        <p:nvCxnSpPr>
          <p:cNvPr id="237603" name="Straight Arrow Connector 48">
            <a:extLst>
              <a:ext uri="{FF2B5EF4-FFF2-40B4-BE49-F238E27FC236}">
                <a16:creationId xmlns:a16="http://schemas.microsoft.com/office/drawing/2014/main" id="{7094B3C9-64D6-D74C-AE2C-ED9F5B069B47}"/>
              </a:ext>
            </a:extLst>
          </p:cNvPr>
          <p:cNvCxnSpPr>
            <a:cxnSpLocks/>
            <a:stCxn id="237602" idx="1"/>
            <a:endCxn id="237579" idx="6"/>
          </p:cNvCxnSpPr>
          <p:nvPr/>
        </p:nvCxnSpPr>
        <p:spPr bwMode="auto">
          <a:xfrm flipH="1">
            <a:off x="7539038" y="2987675"/>
            <a:ext cx="246062" cy="74613"/>
          </a:xfrm>
          <a:prstGeom prst="straightConnector1">
            <a:avLst/>
          </a:prstGeom>
          <a:noFill/>
          <a:ln w="12700"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7604" name="TextBox 51">
            <a:extLst>
              <a:ext uri="{FF2B5EF4-FFF2-40B4-BE49-F238E27FC236}">
                <a16:creationId xmlns:a16="http://schemas.microsoft.com/office/drawing/2014/main" id="{E4D63A97-1FEB-C141-9F51-C0236D7537E5}"/>
              </a:ext>
            </a:extLst>
          </p:cNvPr>
          <p:cNvSpPr txBox="1">
            <a:spLocks noChangeAspect="1"/>
          </p:cNvSpPr>
          <p:nvPr/>
        </p:nvSpPr>
        <p:spPr bwMode="auto">
          <a:xfrm>
            <a:off x="8166100" y="2339975"/>
            <a:ext cx="215900" cy="227013"/>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15</a:t>
            </a:r>
          </a:p>
        </p:txBody>
      </p:sp>
      <p:cxnSp>
        <p:nvCxnSpPr>
          <p:cNvPr id="237605" name="Straight Arrow Connector 52">
            <a:extLst>
              <a:ext uri="{FF2B5EF4-FFF2-40B4-BE49-F238E27FC236}">
                <a16:creationId xmlns:a16="http://schemas.microsoft.com/office/drawing/2014/main" id="{FF379DB8-D5E6-AB44-A4FF-2A453EDF3DE1}"/>
              </a:ext>
            </a:extLst>
          </p:cNvPr>
          <p:cNvCxnSpPr>
            <a:cxnSpLocks/>
            <a:stCxn id="237590" idx="3"/>
          </p:cNvCxnSpPr>
          <p:nvPr/>
        </p:nvCxnSpPr>
        <p:spPr bwMode="auto">
          <a:xfrm>
            <a:off x="2273300" y="3362325"/>
            <a:ext cx="393700" cy="9525"/>
          </a:xfrm>
          <a:prstGeom prst="straightConnector1">
            <a:avLst/>
          </a:prstGeom>
          <a:noFill/>
          <a:ln w="12700"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606" name="Straight Arrow Connector 57">
            <a:extLst>
              <a:ext uri="{FF2B5EF4-FFF2-40B4-BE49-F238E27FC236}">
                <a16:creationId xmlns:a16="http://schemas.microsoft.com/office/drawing/2014/main" id="{18CD70B6-5A3F-DE4D-9AEF-006321CD8FB1}"/>
              </a:ext>
            </a:extLst>
          </p:cNvPr>
          <p:cNvCxnSpPr>
            <a:cxnSpLocks/>
            <a:stCxn id="237604" idx="1"/>
            <a:endCxn id="237575" idx="6"/>
          </p:cNvCxnSpPr>
          <p:nvPr/>
        </p:nvCxnSpPr>
        <p:spPr bwMode="auto">
          <a:xfrm flipH="1">
            <a:off x="7866063" y="2454275"/>
            <a:ext cx="300037" cy="96838"/>
          </a:xfrm>
          <a:prstGeom prst="straightConnector1">
            <a:avLst/>
          </a:prstGeom>
          <a:noFill/>
          <a:ln w="12700"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7607" name="Rectangle 2">
            <a:extLst>
              <a:ext uri="{FF2B5EF4-FFF2-40B4-BE49-F238E27FC236}">
                <a16:creationId xmlns:a16="http://schemas.microsoft.com/office/drawing/2014/main" id="{9AC46DC9-56F7-6144-8B3A-333FDF809DA3}"/>
              </a:ext>
            </a:extLst>
          </p:cNvPr>
          <p:cNvSpPr>
            <a:spLocks noChangeArrowheads="1"/>
          </p:cNvSpPr>
          <p:nvPr/>
        </p:nvSpPr>
        <p:spPr bwMode="auto">
          <a:xfrm>
            <a:off x="165100" y="5518150"/>
            <a:ext cx="8750300" cy="1263650"/>
          </a:xfrm>
          <a:prstGeom prst="rect">
            <a:avLst/>
          </a:prstGeom>
          <a:solidFill>
            <a:srgbClr val="FDFEFF"/>
          </a:solidFill>
          <a:ln w="9525" algn="ctr">
            <a:solidFill>
              <a:schemeClr val="tx1"/>
            </a:solidFill>
            <a:round/>
            <a:headEnd/>
            <a:tailEnd/>
          </a:ln>
        </p:spPr>
        <p:txBody>
          <a:bodyPr anchor="ctr" anchorCtr="1"/>
          <a:lstStyle>
            <a:lvl1pPr defTabSz="142875">
              <a:defRPr sz="2400">
                <a:solidFill>
                  <a:schemeClr val="tx1"/>
                </a:solidFill>
                <a:latin typeface="Arial" panose="020B0604020202020204" pitchFamily="34" charset="0"/>
                <a:ea typeface="ＭＳ Ｐゴシック" panose="020B0600070205080204" pitchFamily="34" charset="-128"/>
              </a:defRPr>
            </a:lvl1pPr>
            <a:lvl2pPr marL="742950" indent="-285750" defTabSz="142875">
              <a:defRPr sz="2400">
                <a:solidFill>
                  <a:schemeClr val="tx1"/>
                </a:solidFill>
                <a:latin typeface="Arial" panose="020B0604020202020204" pitchFamily="34" charset="0"/>
                <a:ea typeface="ＭＳ Ｐゴシック" panose="020B0600070205080204" pitchFamily="34" charset="-128"/>
              </a:defRPr>
            </a:lvl2pPr>
            <a:lvl3pPr marL="1143000" indent="-228600" defTabSz="142875">
              <a:defRPr sz="2400">
                <a:solidFill>
                  <a:schemeClr val="tx1"/>
                </a:solidFill>
                <a:latin typeface="Arial" panose="020B0604020202020204" pitchFamily="34" charset="0"/>
                <a:ea typeface="ＭＳ Ｐゴシック" panose="020B0600070205080204" pitchFamily="34" charset="-128"/>
              </a:defRPr>
            </a:lvl3pPr>
            <a:lvl4pPr marL="1600200" indent="-228600" defTabSz="142875">
              <a:defRPr sz="2400">
                <a:solidFill>
                  <a:schemeClr val="tx1"/>
                </a:solidFill>
                <a:latin typeface="Arial" panose="020B0604020202020204" pitchFamily="34" charset="0"/>
                <a:ea typeface="ＭＳ Ｐゴシック" panose="020B0600070205080204" pitchFamily="34" charset="-128"/>
              </a:defRPr>
            </a:lvl4pPr>
            <a:lvl5pPr marL="2057400" indent="-228600" defTabSz="142875">
              <a:defRPr sz="2400">
                <a:solidFill>
                  <a:schemeClr val="tx1"/>
                </a:solidFill>
                <a:latin typeface="Arial" panose="020B0604020202020204" pitchFamily="34" charset="0"/>
                <a:ea typeface="ＭＳ Ｐゴシック" panose="020B0600070205080204" pitchFamily="34" charset="-128"/>
              </a:defRPr>
            </a:lvl5pPr>
            <a:lvl6pPr marL="2514600" indent="-228600" defTabSz="1428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1428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1428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1428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solidFill>
                  <a:srgbClr val="0070C0"/>
                </a:solidFill>
              </a:rPr>
              <a:t>Nevado del Ruiz _____ 		Mount Etna	_____ 			Vesuvius	_____ 			</a:t>
            </a:r>
            <a:r>
              <a:rPr lang="en-GB" altLang="en-US" sz="1800" dirty="0">
                <a:solidFill>
                  <a:srgbClr val="0070C0"/>
                </a:solidFill>
              </a:rPr>
              <a:t>Pelée	</a:t>
            </a:r>
            <a:r>
              <a:rPr lang="en-US" altLang="en-US" sz="1800" dirty="0">
                <a:solidFill>
                  <a:srgbClr val="0070C0"/>
                </a:solidFill>
              </a:rPr>
              <a:t>_____</a:t>
            </a:r>
          </a:p>
          <a:p>
            <a:r>
              <a:rPr lang="en-US" altLang="en-US" sz="1800" dirty="0">
                <a:solidFill>
                  <a:srgbClr val="0070C0"/>
                </a:solidFill>
              </a:rPr>
              <a:t>Mount Thira 				_____			Aconcagua		_____ 		Paracutin _____ 		Hekla </a:t>
            </a:r>
            <a:r>
              <a:rPr lang="en-GB" altLang="en-US" sz="1800" dirty="0">
                <a:solidFill>
                  <a:srgbClr val="0070C0"/>
                </a:solidFill>
              </a:rPr>
              <a:t>	</a:t>
            </a:r>
            <a:r>
              <a:rPr lang="en-US" altLang="en-US" sz="1800" dirty="0">
                <a:solidFill>
                  <a:srgbClr val="0070C0"/>
                </a:solidFill>
              </a:rPr>
              <a:t>_____</a:t>
            </a:r>
          </a:p>
          <a:p>
            <a:r>
              <a:rPr lang="en-GB" altLang="en-US" sz="1800" dirty="0">
                <a:solidFill>
                  <a:srgbClr val="0070C0"/>
                </a:solidFill>
              </a:rPr>
              <a:t>Popocatépetl 		 	</a:t>
            </a:r>
            <a:r>
              <a:rPr lang="en-US" altLang="en-US" sz="1800" dirty="0">
                <a:solidFill>
                  <a:srgbClr val="0070C0"/>
                </a:solidFill>
              </a:rPr>
              <a:t>_____ 			</a:t>
            </a:r>
            <a:r>
              <a:rPr lang="en-GB" altLang="en-US" sz="1800" dirty="0">
                <a:solidFill>
                  <a:srgbClr val="0070C0"/>
                </a:solidFill>
              </a:rPr>
              <a:t>Krakatoa </a:t>
            </a:r>
            <a:r>
              <a:rPr lang="en-US" altLang="en-US" sz="1800" dirty="0">
                <a:solidFill>
                  <a:srgbClr val="0070C0"/>
                </a:solidFill>
              </a:rPr>
              <a:t>			_____ 			</a:t>
            </a:r>
            <a:r>
              <a:rPr lang="en-GB" altLang="en-US" sz="1800" dirty="0">
                <a:solidFill>
                  <a:srgbClr val="0070C0"/>
                </a:solidFill>
              </a:rPr>
              <a:t>Pinatubo 	</a:t>
            </a:r>
            <a:r>
              <a:rPr lang="en-US" altLang="en-US" sz="1800" dirty="0">
                <a:solidFill>
                  <a:srgbClr val="0070C0"/>
                </a:solidFill>
              </a:rPr>
              <a:t>_____ 			Fuji	_____</a:t>
            </a:r>
          </a:p>
          <a:p>
            <a:r>
              <a:rPr lang="en-US" altLang="en-US" sz="1800" dirty="0">
                <a:solidFill>
                  <a:srgbClr val="0070C0"/>
                </a:solidFill>
              </a:rPr>
              <a:t>Mount St Helens	_____ 			Mauna Loa 	_____ 			Cotopaxi 	_____ 	</a:t>
            </a:r>
            <a:endParaRPr lang="en-US" altLang="en-US" sz="1800" dirty="0"/>
          </a:p>
        </p:txBody>
      </p:sp>
      <p:sp>
        <p:nvSpPr>
          <p:cNvPr id="40" name="Rectangle 39">
            <a:extLst>
              <a:ext uri="{FF2B5EF4-FFF2-40B4-BE49-F238E27FC236}">
                <a16:creationId xmlns:a16="http://schemas.microsoft.com/office/drawing/2014/main" id="{388C04C0-0CD6-C241-84E0-EBEE549C5035}"/>
              </a:ext>
            </a:extLst>
          </p:cNvPr>
          <p:cNvSpPr/>
          <p:nvPr/>
        </p:nvSpPr>
        <p:spPr bwMode="auto">
          <a:xfrm>
            <a:off x="165100" y="76200"/>
            <a:ext cx="4178300" cy="534988"/>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r>
              <a:rPr lang="en-US" sz="1500" dirty="0">
                <a:latin typeface="Arial" charset="0"/>
                <a:ea typeface="ＭＳ Ｐゴシック" pitchFamily="-88" charset="-128"/>
              </a:rPr>
              <a:t>Date: ____________</a:t>
            </a:r>
          </a:p>
          <a:p>
            <a:pPr>
              <a:defRPr/>
            </a:pPr>
            <a:r>
              <a:rPr lang="en-US" sz="1500" dirty="0">
                <a:latin typeface="Arial" charset="0"/>
                <a:ea typeface="ＭＳ Ｐゴシック" pitchFamily="-88" charset="-128"/>
              </a:rPr>
              <a:t>LI: To locate the world’s famous volcanoes.</a:t>
            </a:r>
          </a:p>
        </p:txBody>
      </p:sp>
      <p:sp>
        <p:nvSpPr>
          <p:cNvPr id="237609" name="TextBox 5">
            <a:extLst>
              <a:ext uri="{FF2B5EF4-FFF2-40B4-BE49-F238E27FC236}">
                <a16:creationId xmlns:a16="http://schemas.microsoft.com/office/drawing/2014/main" id="{DB0C5C60-961D-224B-BF83-584FA16C3AB2}"/>
              </a:ext>
            </a:extLst>
          </p:cNvPr>
          <p:cNvSpPr txBox="1">
            <a:spLocks noChangeArrowheads="1"/>
          </p:cNvSpPr>
          <p:nvPr/>
        </p:nvSpPr>
        <p:spPr bwMode="auto">
          <a:xfrm>
            <a:off x="165100" y="754063"/>
            <a:ext cx="8750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500"/>
              <a:t>Can you find the names of these famous volcanoes? Use an atlas or the internet to help you.</a:t>
            </a:r>
          </a:p>
        </p:txBody>
      </p:sp>
      <p:sp>
        <p:nvSpPr>
          <p:cNvPr id="237610" name="TextBox 43">
            <a:extLst>
              <a:ext uri="{FF2B5EF4-FFF2-40B4-BE49-F238E27FC236}">
                <a16:creationId xmlns:a16="http://schemas.microsoft.com/office/drawing/2014/main" id="{22E4A432-5B3F-3C4B-8CEF-58F2703A7B06}"/>
              </a:ext>
            </a:extLst>
          </p:cNvPr>
          <p:cNvSpPr txBox="1">
            <a:spLocks noChangeArrowheads="1"/>
          </p:cNvSpPr>
          <p:nvPr/>
        </p:nvSpPr>
        <p:spPr bwMode="auto">
          <a:xfrm>
            <a:off x="3429000" y="310515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rgbClr val="FDFEFF"/>
                </a:solidFill>
              </a:rPr>
              <a:t>Atlantic Ocean</a:t>
            </a:r>
          </a:p>
        </p:txBody>
      </p:sp>
      <p:sp>
        <p:nvSpPr>
          <p:cNvPr id="237611" name="TextBox 44">
            <a:extLst>
              <a:ext uri="{FF2B5EF4-FFF2-40B4-BE49-F238E27FC236}">
                <a16:creationId xmlns:a16="http://schemas.microsoft.com/office/drawing/2014/main" id="{D37B59B2-0531-4249-AA7B-906236DEFCFF}"/>
              </a:ext>
            </a:extLst>
          </p:cNvPr>
          <p:cNvSpPr txBox="1">
            <a:spLocks noChangeArrowheads="1"/>
          </p:cNvSpPr>
          <p:nvPr/>
        </p:nvSpPr>
        <p:spPr bwMode="auto">
          <a:xfrm>
            <a:off x="838200" y="3370263"/>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rgbClr val="FDFEFF"/>
                </a:solidFill>
              </a:rPr>
              <a:t>Pacific Ocean</a:t>
            </a:r>
          </a:p>
        </p:txBody>
      </p:sp>
      <p:sp>
        <p:nvSpPr>
          <p:cNvPr id="237612" name="TextBox 45">
            <a:extLst>
              <a:ext uri="{FF2B5EF4-FFF2-40B4-BE49-F238E27FC236}">
                <a16:creationId xmlns:a16="http://schemas.microsoft.com/office/drawing/2014/main" id="{C21C756E-0C4F-8545-8E5F-F4D2EB725FD5}"/>
              </a:ext>
            </a:extLst>
          </p:cNvPr>
          <p:cNvSpPr txBox="1">
            <a:spLocks noChangeArrowheads="1"/>
          </p:cNvSpPr>
          <p:nvPr/>
        </p:nvSpPr>
        <p:spPr bwMode="auto">
          <a:xfrm>
            <a:off x="4267200" y="5029200"/>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rgbClr val="FDFEFF"/>
                </a:solidFill>
              </a:rPr>
              <a:t>Southern Ocean</a:t>
            </a:r>
          </a:p>
        </p:txBody>
      </p:sp>
      <p:sp>
        <p:nvSpPr>
          <p:cNvPr id="237613" name="TextBox 49">
            <a:extLst>
              <a:ext uri="{FF2B5EF4-FFF2-40B4-BE49-F238E27FC236}">
                <a16:creationId xmlns:a16="http://schemas.microsoft.com/office/drawing/2014/main" id="{A731EA74-22C2-764D-ADE9-C48A99ED88B3}"/>
              </a:ext>
            </a:extLst>
          </p:cNvPr>
          <p:cNvSpPr txBox="1">
            <a:spLocks noChangeArrowheads="1"/>
          </p:cNvSpPr>
          <p:nvPr/>
        </p:nvSpPr>
        <p:spPr bwMode="auto">
          <a:xfrm>
            <a:off x="5943600" y="340995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rgbClr val="FDFEFF"/>
                </a:solidFill>
              </a:rPr>
              <a:t>Indian Ocean</a:t>
            </a:r>
          </a:p>
        </p:txBody>
      </p:sp>
      <p:sp>
        <p:nvSpPr>
          <p:cNvPr id="237614" name="TextBox 50">
            <a:extLst>
              <a:ext uri="{FF2B5EF4-FFF2-40B4-BE49-F238E27FC236}">
                <a16:creationId xmlns:a16="http://schemas.microsoft.com/office/drawing/2014/main" id="{D495B648-C887-5244-9D4C-CE971C8D5FA1}"/>
              </a:ext>
            </a:extLst>
          </p:cNvPr>
          <p:cNvSpPr txBox="1">
            <a:spLocks noChangeArrowheads="1"/>
          </p:cNvSpPr>
          <p:nvPr/>
        </p:nvSpPr>
        <p:spPr bwMode="auto">
          <a:xfrm>
            <a:off x="4191000" y="12954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rgbClr val="FDFEFF"/>
                </a:solidFill>
              </a:rPr>
              <a:t>Arctic Ocean</a:t>
            </a:r>
          </a:p>
        </p:txBody>
      </p:sp>
      <p:sp>
        <p:nvSpPr>
          <p:cNvPr id="237615" name="TextBox 53">
            <a:extLst>
              <a:ext uri="{FF2B5EF4-FFF2-40B4-BE49-F238E27FC236}">
                <a16:creationId xmlns:a16="http://schemas.microsoft.com/office/drawing/2014/main" id="{DB24EE71-B3A0-2A42-8A18-C58DF7117B7C}"/>
              </a:ext>
            </a:extLst>
          </p:cNvPr>
          <p:cNvSpPr txBox="1">
            <a:spLocks noChangeArrowheads="1"/>
          </p:cNvSpPr>
          <p:nvPr/>
        </p:nvSpPr>
        <p:spPr bwMode="auto">
          <a:xfrm>
            <a:off x="8274050" y="3008313"/>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rgbClr val="FDFEFF"/>
                </a:solidFill>
              </a:rPr>
              <a:t>Pacific Ocean</a:t>
            </a:r>
          </a:p>
        </p:txBody>
      </p:sp>
    </p:spTree>
    <p:extLst>
      <p:ext uri="{BB962C8B-B14F-4D97-AF65-F5344CB8AC3E}">
        <p14:creationId xmlns:p14="http://schemas.microsoft.com/office/powerpoint/2010/main" val="2396528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extBox 4">
            <a:extLst>
              <a:ext uri="{FF2B5EF4-FFF2-40B4-BE49-F238E27FC236}">
                <a16:creationId xmlns:a16="http://schemas.microsoft.com/office/drawing/2014/main" id="{DA3181E5-42B2-404C-8547-BEB64B4E71E9}"/>
              </a:ext>
            </a:extLst>
          </p:cNvPr>
          <p:cNvSpPr txBox="1">
            <a:spLocks noChangeArrowheads="1"/>
          </p:cNvSpPr>
          <p:nvPr/>
        </p:nvSpPr>
        <p:spPr bwMode="auto">
          <a:xfrm>
            <a:off x="1905000" y="381000"/>
            <a:ext cx="5486400" cy="369888"/>
          </a:xfrm>
          <a:prstGeom prst="rect">
            <a:avLst/>
          </a:prstGeom>
          <a:solidFill>
            <a:srgbClr val="FDFEFF"/>
          </a:solidFill>
          <a:ln w="9525">
            <a:solidFill>
              <a:schemeClr val="tx2"/>
            </a:solidFill>
            <a:miter lim="800000"/>
            <a:headEnd/>
            <a:tailEnd/>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t>Map of Famous World Volcanoes</a:t>
            </a:r>
          </a:p>
        </p:txBody>
      </p:sp>
      <p:pic>
        <p:nvPicPr>
          <p:cNvPr id="239619" name="Picture 2">
            <a:extLst>
              <a:ext uri="{FF2B5EF4-FFF2-40B4-BE49-F238E27FC236}">
                <a16:creationId xmlns:a16="http://schemas.microsoft.com/office/drawing/2014/main" id="{8A3B3463-611E-6F4A-B7B4-7C058F1C1D4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l="1666" r="1666"/>
          <a:stretch>
            <a:fillRect/>
          </a:stretch>
        </p:blipFill>
        <p:spPr bwMode="auto">
          <a:xfrm>
            <a:off x="0" y="873125"/>
            <a:ext cx="9161463"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620" name="TextBox 3">
            <a:extLst>
              <a:ext uri="{FF2B5EF4-FFF2-40B4-BE49-F238E27FC236}">
                <a16:creationId xmlns:a16="http://schemas.microsoft.com/office/drawing/2014/main" id="{681159D2-0ED8-4A49-A77E-778ACBB72122}"/>
              </a:ext>
            </a:extLst>
          </p:cNvPr>
          <p:cNvSpPr txBox="1">
            <a:spLocks noChangeArrowheads="1"/>
          </p:cNvSpPr>
          <p:nvPr/>
        </p:nvSpPr>
        <p:spPr bwMode="auto">
          <a:xfrm>
            <a:off x="3327400" y="310515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rgbClr val="FDFEFF"/>
                </a:solidFill>
              </a:rPr>
              <a:t>Atlantic Ocean</a:t>
            </a:r>
          </a:p>
        </p:txBody>
      </p:sp>
      <p:sp>
        <p:nvSpPr>
          <p:cNvPr id="239621" name="TextBox 5">
            <a:extLst>
              <a:ext uri="{FF2B5EF4-FFF2-40B4-BE49-F238E27FC236}">
                <a16:creationId xmlns:a16="http://schemas.microsoft.com/office/drawing/2014/main" id="{A49C990B-4773-0C4B-A562-AD100BE6AA8B}"/>
              </a:ext>
            </a:extLst>
          </p:cNvPr>
          <p:cNvSpPr txBox="1">
            <a:spLocks noChangeArrowheads="1"/>
          </p:cNvSpPr>
          <p:nvPr/>
        </p:nvSpPr>
        <p:spPr bwMode="auto">
          <a:xfrm>
            <a:off x="304800" y="3370263"/>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rgbClr val="FDFEFF"/>
                </a:solidFill>
              </a:rPr>
              <a:t>Pacific Ocean</a:t>
            </a:r>
          </a:p>
        </p:txBody>
      </p:sp>
      <p:sp>
        <p:nvSpPr>
          <p:cNvPr id="239622" name="TextBox 6">
            <a:extLst>
              <a:ext uri="{FF2B5EF4-FFF2-40B4-BE49-F238E27FC236}">
                <a16:creationId xmlns:a16="http://schemas.microsoft.com/office/drawing/2014/main" id="{6AFEDDBB-D3E3-4844-A8BC-FC716E844C6B}"/>
              </a:ext>
            </a:extLst>
          </p:cNvPr>
          <p:cNvSpPr txBox="1">
            <a:spLocks noChangeArrowheads="1"/>
          </p:cNvSpPr>
          <p:nvPr/>
        </p:nvSpPr>
        <p:spPr bwMode="auto">
          <a:xfrm>
            <a:off x="4267200" y="5257800"/>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rgbClr val="FDFEFF"/>
                </a:solidFill>
              </a:rPr>
              <a:t>Southern Ocean</a:t>
            </a:r>
          </a:p>
        </p:txBody>
      </p:sp>
      <p:sp>
        <p:nvSpPr>
          <p:cNvPr id="239623" name="TextBox 7">
            <a:extLst>
              <a:ext uri="{FF2B5EF4-FFF2-40B4-BE49-F238E27FC236}">
                <a16:creationId xmlns:a16="http://schemas.microsoft.com/office/drawing/2014/main" id="{E9D6A07D-A875-FD4E-BCF4-4668A031DF57}"/>
              </a:ext>
            </a:extLst>
          </p:cNvPr>
          <p:cNvSpPr txBox="1">
            <a:spLocks noChangeArrowheads="1"/>
          </p:cNvSpPr>
          <p:nvPr/>
        </p:nvSpPr>
        <p:spPr bwMode="auto">
          <a:xfrm>
            <a:off x="6284913" y="33528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rgbClr val="FDFEFF"/>
                </a:solidFill>
              </a:rPr>
              <a:t>Indian Ocean</a:t>
            </a:r>
          </a:p>
        </p:txBody>
      </p:sp>
      <p:sp>
        <p:nvSpPr>
          <p:cNvPr id="239624" name="TextBox 8">
            <a:extLst>
              <a:ext uri="{FF2B5EF4-FFF2-40B4-BE49-F238E27FC236}">
                <a16:creationId xmlns:a16="http://schemas.microsoft.com/office/drawing/2014/main" id="{7FA5CA97-9992-2D48-B0B7-AD457DADF3C7}"/>
              </a:ext>
            </a:extLst>
          </p:cNvPr>
          <p:cNvSpPr txBox="1">
            <a:spLocks noChangeArrowheads="1"/>
          </p:cNvSpPr>
          <p:nvPr/>
        </p:nvSpPr>
        <p:spPr bwMode="auto">
          <a:xfrm>
            <a:off x="4238625" y="9906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rgbClr val="FDFEFF"/>
                </a:solidFill>
              </a:rPr>
              <a:t>Arctic Ocean</a:t>
            </a:r>
          </a:p>
        </p:txBody>
      </p:sp>
      <p:sp>
        <p:nvSpPr>
          <p:cNvPr id="239625" name="TextBox 9">
            <a:extLst>
              <a:ext uri="{FF2B5EF4-FFF2-40B4-BE49-F238E27FC236}">
                <a16:creationId xmlns:a16="http://schemas.microsoft.com/office/drawing/2014/main" id="{56E258FB-CE56-4948-80D8-6EAC298F6DCF}"/>
              </a:ext>
            </a:extLst>
          </p:cNvPr>
          <p:cNvSpPr txBox="1">
            <a:spLocks noChangeArrowheads="1"/>
          </p:cNvSpPr>
          <p:nvPr/>
        </p:nvSpPr>
        <p:spPr bwMode="auto">
          <a:xfrm>
            <a:off x="8534400" y="310515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rgbClr val="FDFEFF"/>
                </a:solidFill>
              </a:rPr>
              <a:t>Pacific Ocean</a:t>
            </a:r>
          </a:p>
        </p:txBody>
      </p:sp>
    </p:spTree>
    <p:extLst>
      <p:ext uri="{BB962C8B-B14F-4D97-AF65-F5344CB8AC3E}">
        <p14:creationId xmlns:p14="http://schemas.microsoft.com/office/powerpoint/2010/main" val="1098881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4" name="Picture 3">
            <a:extLst>
              <a:ext uri="{FF2B5EF4-FFF2-40B4-BE49-F238E27FC236}">
                <a16:creationId xmlns:a16="http://schemas.microsoft.com/office/drawing/2014/main" id="{C89382CD-3E9E-4446-B6B8-2A29238E64E7}"/>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6200" y="1233488"/>
            <a:ext cx="8991600" cy="4608512"/>
          </a:xfrm>
          <a:prstGeom prst="rect">
            <a:avLst/>
          </a:prstGeom>
          <a:noFill/>
          <a:ln w="12700">
            <a:solidFill>
              <a:srgbClr val="FDFEFF"/>
            </a:solidFill>
            <a:miter lim="800000"/>
            <a:headEnd/>
            <a:tailEnd/>
          </a:ln>
          <a:extLst>
            <a:ext uri="{909E8E84-426E-40DD-AFC4-6F175D3DCCD1}">
              <a14:hiddenFill xmlns:a14="http://schemas.microsoft.com/office/drawing/2010/main">
                <a:solidFill>
                  <a:srgbClr val="FFFFFF"/>
                </a:solidFill>
              </a14:hiddenFill>
            </a:ext>
          </a:extLst>
        </p:spPr>
      </p:pic>
      <p:sp>
        <p:nvSpPr>
          <p:cNvPr id="238595" name="Oval 1">
            <a:extLst>
              <a:ext uri="{FF2B5EF4-FFF2-40B4-BE49-F238E27FC236}">
                <a16:creationId xmlns:a16="http://schemas.microsoft.com/office/drawing/2014/main" id="{58E92FA6-98DB-EF48-8394-65526EB2124D}"/>
              </a:ext>
            </a:extLst>
          </p:cNvPr>
          <p:cNvSpPr>
            <a:spLocks noChangeArrowheads="1"/>
          </p:cNvSpPr>
          <p:nvPr/>
        </p:nvSpPr>
        <p:spPr bwMode="auto">
          <a:xfrm>
            <a:off x="708025" y="2971800"/>
            <a:ext cx="71438" cy="73025"/>
          </a:xfrm>
          <a:prstGeom prst="ellipse">
            <a:avLst/>
          </a:prstGeom>
          <a:solidFill>
            <a:srgbClr val="FDFEFF"/>
          </a:solidFill>
          <a:ln w="127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8596" name="Oval 7">
            <a:extLst>
              <a:ext uri="{FF2B5EF4-FFF2-40B4-BE49-F238E27FC236}">
                <a16:creationId xmlns:a16="http://schemas.microsoft.com/office/drawing/2014/main" id="{EC194707-F85C-5749-A85E-6699C9F7EA6C}"/>
              </a:ext>
            </a:extLst>
          </p:cNvPr>
          <p:cNvSpPr>
            <a:spLocks noChangeArrowheads="1"/>
          </p:cNvSpPr>
          <p:nvPr/>
        </p:nvSpPr>
        <p:spPr bwMode="auto">
          <a:xfrm>
            <a:off x="1851025" y="2187575"/>
            <a:ext cx="71438" cy="73025"/>
          </a:xfrm>
          <a:prstGeom prst="ellipse">
            <a:avLst/>
          </a:prstGeom>
          <a:solidFill>
            <a:srgbClr val="FDFEFF"/>
          </a:solidFill>
          <a:ln w="127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8597" name="Oval 8">
            <a:extLst>
              <a:ext uri="{FF2B5EF4-FFF2-40B4-BE49-F238E27FC236}">
                <a16:creationId xmlns:a16="http://schemas.microsoft.com/office/drawing/2014/main" id="{EB619AE9-28A7-B04D-AEEB-0FD1D9D1152C}"/>
              </a:ext>
            </a:extLst>
          </p:cNvPr>
          <p:cNvSpPr>
            <a:spLocks noChangeArrowheads="1"/>
          </p:cNvSpPr>
          <p:nvPr/>
        </p:nvSpPr>
        <p:spPr bwMode="auto">
          <a:xfrm>
            <a:off x="2917825" y="4397375"/>
            <a:ext cx="71438" cy="73025"/>
          </a:xfrm>
          <a:prstGeom prst="ellipse">
            <a:avLst/>
          </a:prstGeom>
          <a:solidFill>
            <a:srgbClr val="FDFEFF"/>
          </a:solidFill>
          <a:ln w="9525"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8598" name="Oval 9">
            <a:extLst>
              <a:ext uri="{FF2B5EF4-FFF2-40B4-BE49-F238E27FC236}">
                <a16:creationId xmlns:a16="http://schemas.microsoft.com/office/drawing/2014/main" id="{8E39714E-DBCF-6648-87D1-AA2CB84E5F84}"/>
              </a:ext>
            </a:extLst>
          </p:cNvPr>
          <p:cNvSpPr>
            <a:spLocks noChangeArrowheads="1"/>
          </p:cNvSpPr>
          <p:nvPr/>
        </p:nvSpPr>
        <p:spPr bwMode="auto">
          <a:xfrm>
            <a:off x="7162800" y="3652838"/>
            <a:ext cx="71438" cy="71437"/>
          </a:xfrm>
          <a:prstGeom prst="ellipse">
            <a:avLst/>
          </a:prstGeom>
          <a:solidFill>
            <a:srgbClr val="FDFEFF"/>
          </a:solidFill>
          <a:ln w="127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8599" name="Oval 10">
            <a:extLst>
              <a:ext uri="{FF2B5EF4-FFF2-40B4-BE49-F238E27FC236}">
                <a16:creationId xmlns:a16="http://schemas.microsoft.com/office/drawing/2014/main" id="{CB38EEE2-AB83-3F48-B35D-983F9E09174F}"/>
              </a:ext>
            </a:extLst>
          </p:cNvPr>
          <p:cNvSpPr>
            <a:spLocks noChangeArrowheads="1"/>
          </p:cNvSpPr>
          <p:nvPr/>
        </p:nvSpPr>
        <p:spPr bwMode="auto">
          <a:xfrm>
            <a:off x="7794625" y="2514600"/>
            <a:ext cx="71438" cy="73025"/>
          </a:xfrm>
          <a:prstGeom prst="ellipse">
            <a:avLst/>
          </a:prstGeom>
          <a:solidFill>
            <a:srgbClr val="FDFEFF"/>
          </a:solidFill>
          <a:ln w="127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8600" name="Oval 11">
            <a:extLst>
              <a:ext uri="{FF2B5EF4-FFF2-40B4-BE49-F238E27FC236}">
                <a16:creationId xmlns:a16="http://schemas.microsoft.com/office/drawing/2014/main" id="{A99AB585-5FAE-5742-A372-A3592DC463E8}"/>
              </a:ext>
            </a:extLst>
          </p:cNvPr>
          <p:cNvSpPr>
            <a:spLocks noChangeArrowheads="1"/>
          </p:cNvSpPr>
          <p:nvPr/>
        </p:nvSpPr>
        <p:spPr bwMode="auto">
          <a:xfrm>
            <a:off x="4137025" y="1730375"/>
            <a:ext cx="71438" cy="73025"/>
          </a:xfrm>
          <a:prstGeom prst="ellipse">
            <a:avLst/>
          </a:prstGeom>
          <a:solidFill>
            <a:srgbClr val="FDFEFF"/>
          </a:solidFill>
          <a:ln w="127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8601" name="Oval 13">
            <a:extLst>
              <a:ext uri="{FF2B5EF4-FFF2-40B4-BE49-F238E27FC236}">
                <a16:creationId xmlns:a16="http://schemas.microsoft.com/office/drawing/2014/main" id="{EBE7F2BC-9B1C-8943-B634-7C131F0E431E}"/>
              </a:ext>
            </a:extLst>
          </p:cNvPr>
          <p:cNvSpPr>
            <a:spLocks noChangeArrowheads="1"/>
          </p:cNvSpPr>
          <p:nvPr/>
        </p:nvSpPr>
        <p:spPr bwMode="auto">
          <a:xfrm>
            <a:off x="3052763" y="3025775"/>
            <a:ext cx="71437" cy="73025"/>
          </a:xfrm>
          <a:prstGeom prst="ellipse">
            <a:avLst/>
          </a:prstGeom>
          <a:solidFill>
            <a:srgbClr val="FDFEFF"/>
          </a:solidFill>
          <a:ln w="127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8602" name="Oval 14">
            <a:extLst>
              <a:ext uri="{FF2B5EF4-FFF2-40B4-BE49-F238E27FC236}">
                <a16:creationId xmlns:a16="http://schemas.microsoft.com/office/drawing/2014/main" id="{1D0865D4-C3B8-6142-B0FF-2BE90BC26F85}"/>
              </a:ext>
            </a:extLst>
          </p:cNvPr>
          <p:cNvSpPr>
            <a:spLocks noChangeArrowheads="1"/>
          </p:cNvSpPr>
          <p:nvPr/>
        </p:nvSpPr>
        <p:spPr bwMode="auto">
          <a:xfrm>
            <a:off x="2667000" y="3335338"/>
            <a:ext cx="71438" cy="71437"/>
          </a:xfrm>
          <a:prstGeom prst="ellipse">
            <a:avLst/>
          </a:prstGeom>
          <a:solidFill>
            <a:srgbClr val="FDFEFF"/>
          </a:solidFill>
          <a:ln w="127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8603" name="Oval 15">
            <a:extLst>
              <a:ext uri="{FF2B5EF4-FFF2-40B4-BE49-F238E27FC236}">
                <a16:creationId xmlns:a16="http://schemas.microsoft.com/office/drawing/2014/main" id="{44B70A89-427F-BE47-B7B5-FA7E5538E229}"/>
              </a:ext>
            </a:extLst>
          </p:cNvPr>
          <p:cNvSpPr>
            <a:spLocks noChangeArrowheads="1"/>
          </p:cNvSpPr>
          <p:nvPr/>
        </p:nvSpPr>
        <p:spPr bwMode="auto">
          <a:xfrm>
            <a:off x="7467600" y="3025775"/>
            <a:ext cx="71438" cy="73025"/>
          </a:xfrm>
          <a:prstGeom prst="ellipse">
            <a:avLst/>
          </a:prstGeom>
          <a:solidFill>
            <a:srgbClr val="FDFEFF"/>
          </a:solidFill>
          <a:ln w="127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8604" name="Oval 16">
            <a:extLst>
              <a:ext uri="{FF2B5EF4-FFF2-40B4-BE49-F238E27FC236}">
                <a16:creationId xmlns:a16="http://schemas.microsoft.com/office/drawing/2014/main" id="{3EB08A26-CD2C-C54F-A8DD-0B121C8C2D66}"/>
              </a:ext>
            </a:extLst>
          </p:cNvPr>
          <p:cNvSpPr>
            <a:spLocks noChangeArrowheads="1"/>
          </p:cNvSpPr>
          <p:nvPr/>
        </p:nvSpPr>
        <p:spPr bwMode="auto">
          <a:xfrm>
            <a:off x="2044700" y="2949575"/>
            <a:ext cx="71438" cy="73025"/>
          </a:xfrm>
          <a:prstGeom prst="ellipse">
            <a:avLst/>
          </a:prstGeom>
          <a:solidFill>
            <a:srgbClr val="FDFEFF"/>
          </a:solidFill>
          <a:ln w="127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8605" name="Oval 17">
            <a:extLst>
              <a:ext uri="{FF2B5EF4-FFF2-40B4-BE49-F238E27FC236}">
                <a16:creationId xmlns:a16="http://schemas.microsoft.com/office/drawing/2014/main" id="{49650ED0-145A-CC4B-BFAA-098B12CF5F54}"/>
              </a:ext>
            </a:extLst>
          </p:cNvPr>
          <p:cNvSpPr>
            <a:spLocks noChangeArrowheads="1"/>
          </p:cNvSpPr>
          <p:nvPr/>
        </p:nvSpPr>
        <p:spPr bwMode="auto">
          <a:xfrm>
            <a:off x="4881563" y="2416175"/>
            <a:ext cx="53975" cy="53975"/>
          </a:xfrm>
          <a:prstGeom prst="ellipse">
            <a:avLst/>
          </a:prstGeom>
          <a:solidFill>
            <a:srgbClr val="FDFEFF"/>
          </a:solidFill>
          <a:ln w="127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8606" name="Oval 18">
            <a:extLst>
              <a:ext uri="{FF2B5EF4-FFF2-40B4-BE49-F238E27FC236}">
                <a16:creationId xmlns:a16="http://schemas.microsoft.com/office/drawing/2014/main" id="{0DE97914-FE1D-4946-A80A-2BE36B199673}"/>
              </a:ext>
            </a:extLst>
          </p:cNvPr>
          <p:cNvSpPr>
            <a:spLocks noChangeArrowheads="1"/>
          </p:cNvSpPr>
          <p:nvPr/>
        </p:nvSpPr>
        <p:spPr bwMode="auto">
          <a:xfrm>
            <a:off x="4859338" y="2339975"/>
            <a:ext cx="53975" cy="53975"/>
          </a:xfrm>
          <a:prstGeom prst="ellipse">
            <a:avLst/>
          </a:prstGeom>
          <a:solidFill>
            <a:srgbClr val="FDFEFF"/>
          </a:solidFill>
          <a:ln w="127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8607" name="Oval 19">
            <a:extLst>
              <a:ext uri="{FF2B5EF4-FFF2-40B4-BE49-F238E27FC236}">
                <a16:creationId xmlns:a16="http://schemas.microsoft.com/office/drawing/2014/main" id="{6ACF3336-8783-3746-ABD1-A5ABD57FF733}"/>
              </a:ext>
            </a:extLst>
          </p:cNvPr>
          <p:cNvSpPr>
            <a:spLocks noChangeArrowheads="1"/>
          </p:cNvSpPr>
          <p:nvPr/>
        </p:nvSpPr>
        <p:spPr bwMode="auto">
          <a:xfrm>
            <a:off x="5129213" y="2446338"/>
            <a:ext cx="73025" cy="73025"/>
          </a:xfrm>
          <a:prstGeom prst="ellipse">
            <a:avLst/>
          </a:prstGeom>
          <a:solidFill>
            <a:srgbClr val="FDFEFF"/>
          </a:solidFill>
          <a:ln w="127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8608" name="Oval 20">
            <a:extLst>
              <a:ext uri="{FF2B5EF4-FFF2-40B4-BE49-F238E27FC236}">
                <a16:creationId xmlns:a16="http://schemas.microsoft.com/office/drawing/2014/main" id="{5BC0AF5D-3A3C-054B-A8CE-0EFDA2FAA959}"/>
              </a:ext>
            </a:extLst>
          </p:cNvPr>
          <p:cNvSpPr>
            <a:spLocks noChangeArrowheads="1"/>
          </p:cNvSpPr>
          <p:nvPr/>
        </p:nvSpPr>
        <p:spPr bwMode="auto">
          <a:xfrm>
            <a:off x="2133600" y="2954338"/>
            <a:ext cx="71438" cy="71437"/>
          </a:xfrm>
          <a:prstGeom prst="ellipse">
            <a:avLst/>
          </a:prstGeom>
          <a:solidFill>
            <a:srgbClr val="FDFEFF"/>
          </a:solidFill>
          <a:ln w="127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8609" name="Oval 21">
            <a:extLst>
              <a:ext uri="{FF2B5EF4-FFF2-40B4-BE49-F238E27FC236}">
                <a16:creationId xmlns:a16="http://schemas.microsoft.com/office/drawing/2014/main" id="{D0C6D134-4292-414A-8614-690E5489B0E0}"/>
              </a:ext>
            </a:extLst>
          </p:cNvPr>
          <p:cNvSpPr>
            <a:spLocks noChangeArrowheads="1"/>
          </p:cNvSpPr>
          <p:nvPr/>
        </p:nvSpPr>
        <p:spPr bwMode="auto">
          <a:xfrm>
            <a:off x="2595563" y="3508375"/>
            <a:ext cx="71437" cy="71438"/>
          </a:xfrm>
          <a:prstGeom prst="ellipse">
            <a:avLst/>
          </a:prstGeom>
          <a:solidFill>
            <a:srgbClr val="FDFEFF"/>
          </a:solidFill>
          <a:ln w="12700"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8610" name="TextBox 3">
            <a:extLst>
              <a:ext uri="{FF2B5EF4-FFF2-40B4-BE49-F238E27FC236}">
                <a16:creationId xmlns:a16="http://schemas.microsoft.com/office/drawing/2014/main" id="{1EEA5A98-63B1-9A47-BF08-101573E3EA9F}"/>
              </a:ext>
            </a:extLst>
          </p:cNvPr>
          <p:cNvSpPr txBox="1">
            <a:spLocks noChangeAspect="1"/>
          </p:cNvSpPr>
          <p:nvPr/>
        </p:nvSpPr>
        <p:spPr bwMode="auto">
          <a:xfrm>
            <a:off x="838200" y="2767013"/>
            <a:ext cx="215900" cy="215900"/>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1</a:t>
            </a:r>
          </a:p>
        </p:txBody>
      </p:sp>
      <p:sp>
        <p:nvSpPr>
          <p:cNvPr id="238611" name="TextBox 23">
            <a:extLst>
              <a:ext uri="{FF2B5EF4-FFF2-40B4-BE49-F238E27FC236}">
                <a16:creationId xmlns:a16="http://schemas.microsoft.com/office/drawing/2014/main" id="{BE5AC05E-867F-2941-8414-89B3899E40AF}"/>
              </a:ext>
            </a:extLst>
          </p:cNvPr>
          <p:cNvSpPr txBox="1">
            <a:spLocks noChangeAspect="1"/>
          </p:cNvSpPr>
          <p:nvPr/>
        </p:nvSpPr>
        <p:spPr bwMode="auto">
          <a:xfrm>
            <a:off x="1917700" y="1966913"/>
            <a:ext cx="215900" cy="215900"/>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2</a:t>
            </a:r>
          </a:p>
        </p:txBody>
      </p:sp>
      <p:sp>
        <p:nvSpPr>
          <p:cNvPr id="238612" name="TextBox 24">
            <a:extLst>
              <a:ext uri="{FF2B5EF4-FFF2-40B4-BE49-F238E27FC236}">
                <a16:creationId xmlns:a16="http://schemas.microsoft.com/office/drawing/2014/main" id="{9DCBC3C5-28DB-3741-8D97-AC95537F1D8E}"/>
              </a:ext>
            </a:extLst>
          </p:cNvPr>
          <p:cNvSpPr txBox="1">
            <a:spLocks noChangeAspect="1"/>
          </p:cNvSpPr>
          <p:nvPr/>
        </p:nvSpPr>
        <p:spPr bwMode="auto">
          <a:xfrm>
            <a:off x="1828800" y="2714625"/>
            <a:ext cx="215900" cy="215900"/>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3</a:t>
            </a:r>
          </a:p>
        </p:txBody>
      </p:sp>
      <p:sp>
        <p:nvSpPr>
          <p:cNvPr id="238613" name="TextBox 25">
            <a:extLst>
              <a:ext uri="{FF2B5EF4-FFF2-40B4-BE49-F238E27FC236}">
                <a16:creationId xmlns:a16="http://schemas.microsoft.com/office/drawing/2014/main" id="{26E4CA11-8F9F-C141-8C6C-257C9C2F0987}"/>
              </a:ext>
            </a:extLst>
          </p:cNvPr>
          <p:cNvSpPr txBox="1">
            <a:spLocks noChangeAspect="1"/>
          </p:cNvSpPr>
          <p:nvPr/>
        </p:nvSpPr>
        <p:spPr bwMode="auto">
          <a:xfrm>
            <a:off x="2209800" y="2733675"/>
            <a:ext cx="215900" cy="215900"/>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4</a:t>
            </a:r>
          </a:p>
        </p:txBody>
      </p:sp>
      <p:sp>
        <p:nvSpPr>
          <p:cNvPr id="238614" name="TextBox 26">
            <a:extLst>
              <a:ext uri="{FF2B5EF4-FFF2-40B4-BE49-F238E27FC236}">
                <a16:creationId xmlns:a16="http://schemas.microsoft.com/office/drawing/2014/main" id="{21FAB57D-76D3-8B4E-83CD-E21FC5A87465}"/>
              </a:ext>
            </a:extLst>
          </p:cNvPr>
          <p:cNvSpPr txBox="1">
            <a:spLocks noChangeAspect="1"/>
          </p:cNvSpPr>
          <p:nvPr/>
        </p:nvSpPr>
        <p:spPr bwMode="auto">
          <a:xfrm>
            <a:off x="2057400" y="3254375"/>
            <a:ext cx="215900" cy="215900"/>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5</a:t>
            </a:r>
          </a:p>
        </p:txBody>
      </p:sp>
      <p:sp>
        <p:nvSpPr>
          <p:cNvPr id="238615" name="TextBox 27">
            <a:extLst>
              <a:ext uri="{FF2B5EF4-FFF2-40B4-BE49-F238E27FC236}">
                <a16:creationId xmlns:a16="http://schemas.microsoft.com/office/drawing/2014/main" id="{9918FC4C-D524-C144-82AF-69621B025D4E}"/>
              </a:ext>
            </a:extLst>
          </p:cNvPr>
          <p:cNvSpPr txBox="1">
            <a:spLocks noChangeAspect="1"/>
          </p:cNvSpPr>
          <p:nvPr/>
        </p:nvSpPr>
        <p:spPr bwMode="auto">
          <a:xfrm>
            <a:off x="2667000" y="3554413"/>
            <a:ext cx="215900" cy="215900"/>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6</a:t>
            </a:r>
          </a:p>
        </p:txBody>
      </p:sp>
      <p:sp>
        <p:nvSpPr>
          <p:cNvPr id="238616" name="TextBox 28">
            <a:extLst>
              <a:ext uri="{FF2B5EF4-FFF2-40B4-BE49-F238E27FC236}">
                <a16:creationId xmlns:a16="http://schemas.microsoft.com/office/drawing/2014/main" id="{5E7DBD35-7D90-FD43-B511-D4B267108D33}"/>
              </a:ext>
            </a:extLst>
          </p:cNvPr>
          <p:cNvSpPr txBox="1">
            <a:spLocks noChangeAspect="1"/>
          </p:cNvSpPr>
          <p:nvPr/>
        </p:nvSpPr>
        <p:spPr bwMode="auto">
          <a:xfrm>
            <a:off x="3136900" y="2792413"/>
            <a:ext cx="215900" cy="215900"/>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7</a:t>
            </a:r>
          </a:p>
        </p:txBody>
      </p:sp>
      <p:sp>
        <p:nvSpPr>
          <p:cNvPr id="238617" name="TextBox 29">
            <a:extLst>
              <a:ext uri="{FF2B5EF4-FFF2-40B4-BE49-F238E27FC236}">
                <a16:creationId xmlns:a16="http://schemas.microsoft.com/office/drawing/2014/main" id="{14DD6265-CBB0-C143-9CC8-8561C6AD4877}"/>
              </a:ext>
            </a:extLst>
          </p:cNvPr>
          <p:cNvSpPr txBox="1">
            <a:spLocks noChangeAspect="1"/>
          </p:cNvSpPr>
          <p:nvPr/>
        </p:nvSpPr>
        <p:spPr bwMode="auto">
          <a:xfrm>
            <a:off x="2984500" y="4176713"/>
            <a:ext cx="215900" cy="215900"/>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8</a:t>
            </a:r>
          </a:p>
        </p:txBody>
      </p:sp>
      <p:sp>
        <p:nvSpPr>
          <p:cNvPr id="238618" name="TextBox 30">
            <a:extLst>
              <a:ext uri="{FF2B5EF4-FFF2-40B4-BE49-F238E27FC236}">
                <a16:creationId xmlns:a16="http://schemas.microsoft.com/office/drawing/2014/main" id="{5B56B44F-C5C7-8A45-88FD-7A2AAFCDF7FA}"/>
              </a:ext>
            </a:extLst>
          </p:cNvPr>
          <p:cNvSpPr txBox="1">
            <a:spLocks noChangeAspect="1"/>
          </p:cNvSpPr>
          <p:nvPr/>
        </p:nvSpPr>
        <p:spPr bwMode="auto">
          <a:xfrm>
            <a:off x="3898900" y="1806575"/>
            <a:ext cx="215900" cy="215900"/>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9</a:t>
            </a:r>
          </a:p>
        </p:txBody>
      </p:sp>
      <p:sp>
        <p:nvSpPr>
          <p:cNvPr id="238619" name="TextBox 31">
            <a:extLst>
              <a:ext uri="{FF2B5EF4-FFF2-40B4-BE49-F238E27FC236}">
                <a16:creationId xmlns:a16="http://schemas.microsoft.com/office/drawing/2014/main" id="{D8B4C55B-05ED-4641-85FD-65A4CBAB976B}"/>
              </a:ext>
            </a:extLst>
          </p:cNvPr>
          <p:cNvSpPr txBox="1">
            <a:spLocks noChangeAspect="1"/>
          </p:cNvSpPr>
          <p:nvPr/>
        </p:nvSpPr>
        <p:spPr bwMode="auto">
          <a:xfrm>
            <a:off x="4584700" y="2647950"/>
            <a:ext cx="215900" cy="225425"/>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11</a:t>
            </a:r>
          </a:p>
        </p:txBody>
      </p:sp>
      <p:sp>
        <p:nvSpPr>
          <p:cNvPr id="238620" name="TextBox 32">
            <a:extLst>
              <a:ext uri="{FF2B5EF4-FFF2-40B4-BE49-F238E27FC236}">
                <a16:creationId xmlns:a16="http://schemas.microsoft.com/office/drawing/2014/main" id="{3209CB27-8A80-5C44-AA3D-3F26776E4A11}"/>
              </a:ext>
            </a:extLst>
          </p:cNvPr>
          <p:cNvSpPr txBox="1">
            <a:spLocks noChangeAspect="1"/>
          </p:cNvSpPr>
          <p:nvPr/>
        </p:nvSpPr>
        <p:spPr bwMode="auto">
          <a:xfrm>
            <a:off x="5041900" y="1958975"/>
            <a:ext cx="215900" cy="227013"/>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10</a:t>
            </a:r>
          </a:p>
        </p:txBody>
      </p:sp>
      <p:sp>
        <p:nvSpPr>
          <p:cNvPr id="238621" name="TextBox 33">
            <a:extLst>
              <a:ext uri="{FF2B5EF4-FFF2-40B4-BE49-F238E27FC236}">
                <a16:creationId xmlns:a16="http://schemas.microsoft.com/office/drawing/2014/main" id="{76E3536B-E323-1C42-B3D1-FE2EB8146A71}"/>
              </a:ext>
            </a:extLst>
          </p:cNvPr>
          <p:cNvSpPr txBox="1">
            <a:spLocks noChangeAspect="1"/>
          </p:cNvSpPr>
          <p:nvPr/>
        </p:nvSpPr>
        <p:spPr bwMode="auto">
          <a:xfrm>
            <a:off x="5105400" y="2797175"/>
            <a:ext cx="215900" cy="215900"/>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12</a:t>
            </a:r>
          </a:p>
        </p:txBody>
      </p:sp>
      <p:cxnSp>
        <p:nvCxnSpPr>
          <p:cNvPr id="238622" name="Straight Arrow Connector 12">
            <a:extLst>
              <a:ext uri="{FF2B5EF4-FFF2-40B4-BE49-F238E27FC236}">
                <a16:creationId xmlns:a16="http://schemas.microsoft.com/office/drawing/2014/main" id="{21998620-6D30-024A-A9CE-1D1251E8D92E}"/>
              </a:ext>
            </a:extLst>
          </p:cNvPr>
          <p:cNvCxnSpPr>
            <a:cxnSpLocks/>
            <a:endCxn id="238606" idx="7"/>
          </p:cNvCxnSpPr>
          <p:nvPr/>
        </p:nvCxnSpPr>
        <p:spPr bwMode="auto">
          <a:xfrm flipH="1">
            <a:off x="4905375" y="2182813"/>
            <a:ext cx="136525" cy="165100"/>
          </a:xfrm>
          <a:prstGeom prst="straightConnector1">
            <a:avLst/>
          </a:prstGeom>
          <a:noFill/>
          <a:ln w="12700"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623" name="Straight Arrow Connector 38">
            <a:extLst>
              <a:ext uri="{FF2B5EF4-FFF2-40B4-BE49-F238E27FC236}">
                <a16:creationId xmlns:a16="http://schemas.microsoft.com/office/drawing/2014/main" id="{38BEBB46-0ABD-454A-BB9E-A99CB4993045}"/>
              </a:ext>
            </a:extLst>
          </p:cNvPr>
          <p:cNvCxnSpPr>
            <a:cxnSpLocks/>
            <a:endCxn id="238605" idx="3"/>
          </p:cNvCxnSpPr>
          <p:nvPr/>
        </p:nvCxnSpPr>
        <p:spPr bwMode="auto">
          <a:xfrm flipV="1">
            <a:off x="4800600" y="2462213"/>
            <a:ext cx="88900" cy="185737"/>
          </a:xfrm>
          <a:prstGeom prst="straightConnector1">
            <a:avLst/>
          </a:prstGeom>
          <a:noFill/>
          <a:ln w="12700"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624" name="Straight Arrow Connector 42">
            <a:extLst>
              <a:ext uri="{FF2B5EF4-FFF2-40B4-BE49-F238E27FC236}">
                <a16:creationId xmlns:a16="http://schemas.microsoft.com/office/drawing/2014/main" id="{87B35999-BE43-B146-A8B7-5B14F1F1E2B3}"/>
              </a:ext>
            </a:extLst>
          </p:cNvPr>
          <p:cNvCxnSpPr>
            <a:cxnSpLocks/>
            <a:stCxn id="238621" idx="0"/>
          </p:cNvCxnSpPr>
          <p:nvPr/>
        </p:nvCxnSpPr>
        <p:spPr bwMode="auto">
          <a:xfrm flipH="1" flipV="1">
            <a:off x="5173663" y="2511425"/>
            <a:ext cx="39687" cy="285750"/>
          </a:xfrm>
          <a:prstGeom prst="straightConnector1">
            <a:avLst/>
          </a:prstGeom>
          <a:noFill/>
          <a:ln w="12700"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8625" name="TextBox 46">
            <a:extLst>
              <a:ext uri="{FF2B5EF4-FFF2-40B4-BE49-F238E27FC236}">
                <a16:creationId xmlns:a16="http://schemas.microsoft.com/office/drawing/2014/main" id="{C9AB370C-371F-A845-8F46-802C528AE4C4}"/>
              </a:ext>
            </a:extLst>
          </p:cNvPr>
          <p:cNvSpPr txBox="1">
            <a:spLocks noChangeAspect="1"/>
          </p:cNvSpPr>
          <p:nvPr/>
        </p:nvSpPr>
        <p:spPr bwMode="auto">
          <a:xfrm>
            <a:off x="6921500" y="3717925"/>
            <a:ext cx="215900" cy="227013"/>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13</a:t>
            </a:r>
          </a:p>
        </p:txBody>
      </p:sp>
      <p:sp>
        <p:nvSpPr>
          <p:cNvPr id="238626" name="TextBox 47">
            <a:extLst>
              <a:ext uri="{FF2B5EF4-FFF2-40B4-BE49-F238E27FC236}">
                <a16:creationId xmlns:a16="http://schemas.microsoft.com/office/drawing/2014/main" id="{2BC8CB85-F04C-B74E-8E46-D0E6D27A46AA}"/>
              </a:ext>
            </a:extLst>
          </p:cNvPr>
          <p:cNvSpPr txBox="1">
            <a:spLocks noChangeAspect="1"/>
          </p:cNvSpPr>
          <p:nvPr/>
        </p:nvSpPr>
        <p:spPr bwMode="auto">
          <a:xfrm>
            <a:off x="7785100" y="2873375"/>
            <a:ext cx="215900" cy="227013"/>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14</a:t>
            </a:r>
          </a:p>
        </p:txBody>
      </p:sp>
      <p:cxnSp>
        <p:nvCxnSpPr>
          <p:cNvPr id="238627" name="Straight Arrow Connector 48">
            <a:extLst>
              <a:ext uri="{FF2B5EF4-FFF2-40B4-BE49-F238E27FC236}">
                <a16:creationId xmlns:a16="http://schemas.microsoft.com/office/drawing/2014/main" id="{6EDB12EA-9374-8948-A93F-2D974262CF88}"/>
              </a:ext>
            </a:extLst>
          </p:cNvPr>
          <p:cNvCxnSpPr>
            <a:cxnSpLocks/>
            <a:stCxn id="238626" idx="1"/>
            <a:endCxn id="238603" idx="6"/>
          </p:cNvCxnSpPr>
          <p:nvPr/>
        </p:nvCxnSpPr>
        <p:spPr bwMode="auto">
          <a:xfrm flipH="1">
            <a:off x="7539038" y="2987675"/>
            <a:ext cx="246062" cy="74613"/>
          </a:xfrm>
          <a:prstGeom prst="straightConnector1">
            <a:avLst/>
          </a:prstGeom>
          <a:noFill/>
          <a:ln w="12700"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8628" name="TextBox 51">
            <a:extLst>
              <a:ext uri="{FF2B5EF4-FFF2-40B4-BE49-F238E27FC236}">
                <a16:creationId xmlns:a16="http://schemas.microsoft.com/office/drawing/2014/main" id="{77E37A76-96FA-C34C-A045-75206DDE1AD4}"/>
              </a:ext>
            </a:extLst>
          </p:cNvPr>
          <p:cNvSpPr txBox="1">
            <a:spLocks noChangeAspect="1"/>
          </p:cNvSpPr>
          <p:nvPr/>
        </p:nvSpPr>
        <p:spPr bwMode="auto">
          <a:xfrm>
            <a:off x="8166100" y="2339975"/>
            <a:ext cx="215900" cy="227013"/>
          </a:xfrm>
          <a:prstGeom prst="rect">
            <a:avLst/>
          </a:prstGeom>
          <a:solidFill>
            <a:srgbClr val="FDFEFF"/>
          </a:solidFill>
          <a:ln w="9525">
            <a:solidFill>
              <a:schemeClr val="tx1"/>
            </a:solidFill>
            <a:miter lim="800000"/>
            <a:headEnd/>
            <a:tailEnd/>
          </a:ln>
        </p:spPr>
        <p:txBody>
          <a:bodyPr lIns="36000" tIns="36000" rIns="36000" bIns="3600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15</a:t>
            </a:r>
          </a:p>
        </p:txBody>
      </p:sp>
      <p:cxnSp>
        <p:nvCxnSpPr>
          <p:cNvPr id="238629" name="Straight Arrow Connector 52">
            <a:extLst>
              <a:ext uri="{FF2B5EF4-FFF2-40B4-BE49-F238E27FC236}">
                <a16:creationId xmlns:a16="http://schemas.microsoft.com/office/drawing/2014/main" id="{5CA6AC82-2649-9746-B505-2FBFD75495F1}"/>
              </a:ext>
            </a:extLst>
          </p:cNvPr>
          <p:cNvCxnSpPr>
            <a:cxnSpLocks/>
            <a:stCxn id="238614" idx="3"/>
          </p:cNvCxnSpPr>
          <p:nvPr/>
        </p:nvCxnSpPr>
        <p:spPr bwMode="auto">
          <a:xfrm>
            <a:off x="2273300" y="3362325"/>
            <a:ext cx="393700" cy="9525"/>
          </a:xfrm>
          <a:prstGeom prst="straightConnector1">
            <a:avLst/>
          </a:prstGeom>
          <a:noFill/>
          <a:ln w="12700"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630" name="Straight Arrow Connector 57">
            <a:extLst>
              <a:ext uri="{FF2B5EF4-FFF2-40B4-BE49-F238E27FC236}">
                <a16:creationId xmlns:a16="http://schemas.microsoft.com/office/drawing/2014/main" id="{AC432982-5E00-0C4F-A0F9-45C46DF18D35}"/>
              </a:ext>
            </a:extLst>
          </p:cNvPr>
          <p:cNvCxnSpPr>
            <a:cxnSpLocks/>
            <a:stCxn id="238628" idx="1"/>
            <a:endCxn id="238599" idx="6"/>
          </p:cNvCxnSpPr>
          <p:nvPr/>
        </p:nvCxnSpPr>
        <p:spPr bwMode="auto">
          <a:xfrm flipH="1">
            <a:off x="7866063" y="2454275"/>
            <a:ext cx="300037" cy="96838"/>
          </a:xfrm>
          <a:prstGeom prst="straightConnector1">
            <a:avLst/>
          </a:prstGeom>
          <a:noFill/>
          <a:ln w="12700"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8631" name="Rectangle 2">
            <a:extLst>
              <a:ext uri="{FF2B5EF4-FFF2-40B4-BE49-F238E27FC236}">
                <a16:creationId xmlns:a16="http://schemas.microsoft.com/office/drawing/2014/main" id="{0B51615D-0EB0-D74E-812F-09BC6A1C3549}"/>
              </a:ext>
            </a:extLst>
          </p:cNvPr>
          <p:cNvSpPr>
            <a:spLocks noChangeArrowheads="1"/>
          </p:cNvSpPr>
          <p:nvPr/>
        </p:nvSpPr>
        <p:spPr bwMode="auto">
          <a:xfrm>
            <a:off x="165100" y="5518150"/>
            <a:ext cx="8750300" cy="1263650"/>
          </a:xfrm>
          <a:prstGeom prst="rect">
            <a:avLst/>
          </a:prstGeom>
          <a:solidFill>
            <a:srgbClr val="FDFEFF"/>
          </a:solidFill>
          <a:ln w="9525" algn="ctr">
            <a:solidFill>
              <a:schemeClr val="tx1"/>
            </a:solidFill>
            <a:round/>
            <a:headEnd/>
            <a:tailEnd/>
          </a:ln>
        </p:spPr>
        <p:txBody>
          <a:bodyPr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 1. _____________   5. _____________     9. _____________   13. _____________</a:t>
            </a:r>
          </a:p>
          <a:p>
            <a:r>
              <a:rPr lang="en-US" altLang="en-US" sz="1800"/>
              <a:t> 2. _____________   6. _____________   10. _____________   14. _____________</a:t>
            </a:r>
          </a:p>
          <a:p>
            <a:r>
              <a:rPr lang="en-US" altLang="en-US" sz="1800"/>
              <a:t> 3. _____________   7. _____________   11. _____________   15. _____________</a:t>
            </a:r>
          </a:p>
          <a:p>
            <a:r>
              <a:rPr lang="en-US" altLang="en-US" sz="1800"/>
              <a:t> 4. _____________   8. _____________   12. _____________ </a:t>
            </a:r>
          </a:p>
        </p:txBody>
      </p:sp>
      <p:sp>
        <p:nvSpPr>
          <p:cNvPr id="40" name="Rectangle 39">
            <a:extLst>
              <a:ext uri="{FF2B5EF4-FFF2-40B4-BE49-F238E27FC236}">
                <a16:creationId xmlns:a16="http://schemas.microsoft.com/office/drawing/2014/main" id="{388C04C0-0CD6-C241-84E0-EBEE549C5035}"/>
              </a:ext>
            </a:extLst>
          </p:cNvPr>
          <p:cNvSpPr/>
          <p:nvPr/>
        </p:nvSpPr>
        <p:spPr bwMode="auto">
          <a:xfrm>
            <a:off x="165100" y="76200"/>
            <a:ext cx="4178300" cy="534988"/>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r>
              <a:rPr lang="en-US" sz="1500" dirty="0">
                <a:latin typeface="Arial" charset="0"/>
                <a:ea typeface="ＭＳ Ｐゴシック" pitchFamily="-88" charset="-128"/>
              </a:rPr>
              <a:t>Date: ____________</a:t>
            </a:r>
          </a:p>
          <a:p>
            <a:pPr>
              <a:defRPr/>
            </a:pPr>
            <a:r>
              <a:rPr lang="en-US" sz="1500" dirty="0">
                <a:latin typeface="Arial" charset="0"/>
                <a:ea typeface="ＭＳ Ｐゴシック" pitchFamily="-88" charset="-128"/>
              </a:rPr>
              <a:t>LI: To locate the world’s famous volcanoes.</a:t>
            </a:r>
          </a:p>
        </p:txBody>
      </p:sp>
      <p:sp>
        <p:nvSpPr>
          <p:cNvPr id="6" name="TextBox 5">
            <a:extLst>
              <a:ext uri="{FF2B5EF4-FFF2-40B4-BE49-F238E27FC236}">
                <a16:creationId xmlns:a16="http://schemas.microsoft.com/office/drawing/2014/main" id="{284A14FB-7035-9F42-9C65-6B8472DFFB6A}"/>
              </a:ext>
            </a:extLst>
          </p:cNvPr>
          <p:cNvSpPr txBox="1"/>
          <p:nvPr/>
        </p:nvSpPr>
        <p:spPr>
          <a:xfrm>
            <a:off x="165100" y="701675"/>
            <a:ext cx="4171950" cy="492125"/>
          </a:xfrm>
          <a:prstGeom prst="rect">
            <a:avLst/>
          </a:prstGeom>
          <a:noFill/>
        </p:spPr>
        <p:txBody>
          <a:bodyPr>
            <a:spAutoFit/>
          </a:bodyPr>
          <a:lstStyle/>
          <a:p>
            <a:pPr algn="ctr">
              <a:defRPr/>
            </a:pPr>
            <a:r>
              <a:rPr lang="en-US" sz="1250" dirty="0"/>
              <a:t>Can you find the names of these famous volcanoes?</a:t>
            </a:r>
          </a:p>
          <a:p>
            <a:pPr algn="ctr">
              <a:defRPr/>
            </a:pPr>
            <a:r>
              <a:rPr lang="en-US" sz="1250" dirty="0"/>
              <a:t>Use an atlas or the internet to help you.</a:t>
            </a:r>
          </a:p>
        </p:txBody>
      </p:sp>
      <p:sp>
        <p:nvSpPr>
          <p:cNvPr id="238634" name="Rectangle 41">
            <a:extLst>
              <a:ext uri="{FF2B5EF4-FFF2-40B4-BE49-F238E27FC236}">
                <a16:creationId xmlns:a16="http://schemas.microsoft.com/office/drawing/2014/main" id="{100D57DF-A393-774B-B9A8-0669A7CF478F}"/>
              </a:ext>
            </a:extLst>
          </p:cNvPr>
          <p:cNvSpPr>
            <a:spLocks noChangeArrowheads="1"/>
          </p:cNvSpPr>
          <p:nvPr/>
        </p:nvSpPr>
        <p:spPr bwMode="auto">
          <a:xfrm>
            <a:off x="4419600" y="79375"/>
            <a:ext cx="4495800" cy="1074738"/>
          </a:xfrm>
          <a:prstGeom prst="rect">
            <a:avLst/>
          </a:prstGeom>
          <a:solidFill>
            <a:srgbClr val="FDFEFF"/>
          </a:solidFill>
          <a:ln w="9525" algn="ctr">
            <a:solidFill>
              <a:schemeClr val="tx1"/>
            </a:solidFill>
            <a:round/>
            <a:headEnd/>
            <a:tailEnd/>
          </a:ln>
        </p:spPr>
        <p:txBody>
          <a:bodyPr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solidFill>
                  <a:srgbClr val="0070C0"/>
                </a:solidFill>
              </a:rPr>
              <a:t>Mount Etna		Mauna Loa		Paricutin</a:t>
            </a:r>
          </a:p>
          <a:p>
            <a:r>
              <a:rPr lang="en-US" altLang="en-US" sz="1200" dirty="0">
                <a:solidFill>
                  <a:srgbClr val="0070C0"/>
                </a:solidFill>
              </a:rPr>
              <a:t>Mount St Helens	Aconcagua 	   	Hekla</a:t>
            </a:r>
          </a:p>
          <a:p>
            <a:r>
              <a:rPr lang="en-US" altLang="en-US" sz="1200" dirty="0">
                <a:solidFill>
                  <a:srgbClr val="0070C0"/>
                </a:solidFill>
              </a:rPr>
              <a:t>Nevado del Ruiz	Mount Thira	    	Vesuvius</a:t>
            </a:r>
          </a:p>
          <a:p>
            <a:r>
              <a:rPr lang="en-US" altLang="en-US" sz="1200" dirty="0">
                <a:solidFill>
                  <a:srgbClr val="0070C0"/>
                </a:solidFill>
              </a:rPr>
              <a:t>Krakatoa	    	</a:t>
            </a:r>
            <a:r>
              <a:rPr lang="en-GB" altLang="en-US" sz="1200" dirty="0">
                <a:solidFill>
                  <a:srgbClr val="0070C0"/>
                </a:solidFill>
              </a:rPr>
              <a:t>Popocatépetl		Pelée</a:t>
            </a:r>
            <a:endParaRPr lang="en-US" altLang="en-US" sz="1200" dirty="0">
              <a:solidFill>
                <a:srgbClr val="0070C0"/>
              </a:solidFill>
            </a:endParaRPr>
          </a:p>
          <a:p>
            <a:r>
              <a:rPr lang="en-US" altLang="en-US" sz="1200" dirty="0">
                <a:solidFill>
                  <a:srgbClr val="0070C0"/>
                </a:solidFill>
              </a:rPr>
              <a:t>Mount Fuji	    	Pinatubo	    	Cotopaxi</a:t>
            </a:r>
          </a:p>
        </p:txBody>
      </p:sp>
      <p:sp>
        <p:nvSpPr>
          <p:cNvPr id="7" name="Rectangle 6">
            <a:extLst>
              <a:ext uri="{FF2B5EF4-FFF2-40B4-BE49-F238E27FC236}">
                <a16:creationId xmlns:a16="http://schemas.microsoft.com/office/drawing/2014/main" id="{C34CF468-E2BE-7A4A-814E-283EA06428B6}"/>
              </a:ext>
            </a:extLst>
          </p:cNvPr>
          <p:cNvSpPr>
            <a:spLocks noChangeArrowheads="1"/>
          </p:cNvSpPr>
          <p:nvPr/>
        </p:nvSpPr>
        <p:spPr bwMode="auto">
          <a:xfrm>
            <a:off x="609600" y="5594350"/>
            <a:ext cx="159543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t>Mauna Loa</a:t>
            </a:r>
          </a:p>
        </p:txBody>
      </p:sp>
      <p:sp>
        <p:nvSpPr>
          <p:cNvPr id="44" name="Rectangle 43">
            <a:extLst>
              <a:ext uri="{FF2B5EF4-FFF2-40B4-BE49-F238E27FC236}">
                <a16:creationId xmlns:a16="http://schemas.microsoft.com/office/drawing/2014/main" id="{CBA7B413-EBAF-324E-8B5E-742B950A4767}"/>
              </a:ext>
            </a:extLst>
          </p:cNvPr>
          <p:cNvSpPr>
            <a:spLocks noChangeArrowheads="1"/>
          </p:cNvSpPr>
          <p:nvPr/>
        </p:nvSpPr>
        <p:spPr bwMode="auto">
          <a:xfrm>
            <a:off x="533400" y="5864225"/>
            <a:ext cx="18161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t>Mount St Helens</a:t>
            </a:r>
          </a:p>
        </p:txBody>
      </p:sp>
      <p:sp>
        <p:nvSpPr>
          <p:cNvPr id="45" name="Rectangle 44">
            <a:extLst>
              <a:ext uri="{FF2B5EF4-FFF2-40B4-BE49-F238E27FC236}">
                <a16:creationId xmlns:a16="http://schemas.microsoft.com/office/drawing/2014/main" id="{04F8BB1C-9BD4-C745-A20B-3E58DD0155E8}"/>
              </a:ext>
            </a:extLst>
          </p:cNvPr>
          <p:cNvSpPr>
            <a:spLocks noChangeArrowheads="1"/>
          </p:cNvSpPr>
          <p:nvPr/>
        </p:nvSpPr>
        <p:spPr bwMode="auto">
          <a:xfrm>
            <a:off x="609600" y="6142038"/>
            <a:ext cx="159543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t>Paricutin</a:t>
            </a:r>
          </a:p>
        </p:txBody>
      </p:sp>
      <p:sp>
        <p:nvSpPr>
          <p:cNvPr id="46" name="Rectangle 45">
            <a:extLst>
              <a:ext uri="{FF2B5EF4-FFF2-40B4-BE49-F238E27FC236}">
                <a16:creationId xmlns:a16="http://schemas.microsoft.com/office/drawing/2014/main" id="{ADD167DC-E70A-0C46-8209-6FD0E4C98CDB}"/>
              </a:ext>
            </a:extLst>
          </p:cNvPr>
          <p:cNvSpPr>
            <a:spLocks noChangeArrowheads="1"/>
          </p:cNvSpPr>
          <p:nvPr/>
        </p:nvSpPr>
        <p:spPr bwMode="auto">
          <a:xfrm>
            <a:off x="609600" y="6407150"/>
            <a:ext cx="159543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GB" altLang="en-US" sz="1600" dirty="0">
                <a:solidFill>
                  <a:srgbClr val="002060"/>
                </a:solidFill>
              </a:rPr>
              <a:t>Popocatépetl</a:t>
            </a:r>
            <a:endParaRPr lang="en-US" altLang="en-US" sz="1600" dirty="0">
              <a:solidFill>
                <a:srgbClr val="002060"/>
              </a:solidFill>
            </a:endParaRPr>
          </a:p>
        </p:txBody>
      </p:sp>
      <p:sp>
        <p:nvSpPr>
          <p:cNvPr id="50" name="Rectangle 49">
            <a:extLst>
              <a:ext uri="{FF2B5EF4-FFF2-40B4-BE49-F238E27FC236}">
                <a16:creationId xmlns:a16="http://schemas.microsoft.com/office/drawing/2014/main" id="{C779A2AC-95A0-8146-AF62-103F6627B58F}"/>
              </a:ext>
            </a:extLst>
          </p:cNvPr>
          <p:cNvSpPr>
            <a:spLocks noChangeArrowheads="1"/>
          </p:cNvSpPr>
          <p:nvPr/>
        </p:nvSpPr>
        <p:spPr bwMode="auto">
          <a:xfrm>
            <a:off x="2676525" y="5599113"/>
            <a:ext cx="17430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dirty="0"/>
              <a:t>Nevado del Ruiz</a:t>
            </a:r>
          </a:p>
        </p:txBody>
      </p:sp>
      <p:sp>
        <p:nvSpPr>
          <p:cNvPr id="51" name="Rectangle 50">
            <a:extLst>
              <a:ext uri="{FF2B5EF4-FFF2-40B4-BE49-F238E27FC236}">
                <a16:creationId xmlns:a16="http://schemas.microsoft.com/office/drawing/2014/main" id="{03F4CBCC-FF1F-AA4F-BD72-EB91DE31F0BE}"/>
              </a:ext>
            </a:extLst>
          </p:cNvPr>
          <p:cNvSpPr>
            <a:spLocks noChangeArrowheads="1"/>
          </p:cNvSpPr>
          <p:nvPr/>
        </p:nvSpPr>
        <p:spPr bwMode="auto">
          <a:xfrm>
            <a:off x="2676525" y="5868988"/>
            <a:ext cx="159543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t>Cotopaxi</a:t>
            </a:r>
          </a:p>
        </p:txBody>
      </p:sp>
      <p:sp>
        <p:nvSpPr>
          <p:cNvPr id="54" name="Rectangle 53">
            <a:extLst>
              <a:ext uri="{FF2B5EF4-FFF2-40B4-BE49-F238E27FC236}">
                <a16:creationId xmlns:a16="http://schemas.microsoft.com/office/drawing/2014/main" id="{5D4A79A4-7D7E-5C48-88CE-5326F98A2512}"/>
              </a:ext>
            </a:extLst>
          </p:cNvPr>
          <p:cNvSpPr>
            <a:spLocks noChangeArrowheads="1"/>
          </p:cNvSpPr>
          <p:nvPr/>
        </p:nvSpPr>
        <p:spPr bwMode="auto">
          <a:xfrm>
            <a:off x="2676525" y="6145213"/>
            <a:ext cx="159543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dirty="0"/>
              <a:t>Mount </a:t>
            </a:r>
            <a:r>
              <a:rPr lang="en-GB" altLang="en-US" sz="1600" dirty="0">
                <a:solidFill>
                  <a:srgbClr val="002060"/>
                </a:solidFill>
              </a:rPr>
              <a:t>Pelée</a:t>
            </a:r>
            <a:endParaRPr lang="en-US" altLang="en-US" sz="1600" dirty="0">
              <a:solidFill>
                <a:srgbClr val="002060"/>
              </a:solidFill>
            </a:endParaRPr>
          </a:p>
        </p:txBody>
      </p:sp>
      <p:sp>
        <p:nvSpPr>
          <p:cNvPr id="55" name="Rectangle 54">
            <a:extLst>
              <a:ext uri="{FF2B5EF4-FFF2-40B4-BE49-F238E27FC236}">
                <a16:creationId xmlns:a16="http://schemas.microsoft.com/office/drawing/2014/main" id="{0BD8A93D-032A-D542-8E5D-2CA131583760}"/>
              </a:ext>
            </a:extLst>
          </p:cNvPr>
          <p:cNvSpPr>
            <a:spLocks noChangeArrowheads="1"/>
          </p:cNvSpPr>
          <p:nvPr/>
        </p:nvSpPr>
        <p:spPr bwMode="auto">
          <a:xfrm>
            <a:off x="2676525" y="6410325"/>
            <a:ext cx="159543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t>Aconcagua</a:t>
            </a:r>
          </a:p>
        </p:txBody>
      </p:sp>
      <p:sp>
        <p:nvSpPr>
          <p:cNvPr id="56" name="Rectangle 55">
            <a:extLst>
              <a:ext uri="{FF2B5EF4-FFF2-40B4-BE49-F238E27FC236}">
                <a16:creationId xmlns:a16="http://schemas.microsoft.com/office/drawing/2014/main" id="{807EF2E1-8C9A-9146-9F12-0BA1A22A2B5D}"/>
              </a:ext>
            </a:extLst>
          </p:cNvPr>
          <p:cNvSpPr>
            <a:spLocks noChangeArrowheads="1"/>
          </p:cNvSpPr>
          <p:nvPr/>
        </p:nvSpPr>
        <p:spPr bwMode="auto">
          <a:xfrm>
            <a:off x="4897438" y="5594350"/>
            <a:ext cx="159543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t>Hekla</a:t>
            </a:r>
          </a:p>
        </p:txBody>
      </p:sp>
      <p:sp>
        <p:nvSpPr>
          <p:cNvPr id="57" name="Rectangle 56">
            <a:extLst>
              <a:ext uri="{FF2B5EF4-FFF2-40B4-BE49-F238E27FC236}">
                <a16:creationId xmlns:a16="http://schemas.microsoft.com/office/drawing/2014/main" id="{D10F1243-BF3C-3B4B-900C-46C43BB5B7AB}"/>
              </a:ext>
            </a:extLst>
          </p:cNvPr>
          <p:cNvSpPr>
            <a:spLocks noChangeArrowheads="1"/>
          </p:cNvSpPr>
          <p:nvPr/>
        </p:nvSpPr>
        <p:spPr bwMode="auto">
          <a:xfrm>
            <a:off x="4897438" y="5864225"/>
            <a:ext cx="1595437"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t>Vesuvius</a:t>
            </a:r>
          </a:p>
        </p:txBody>
      </p:sp>
      <p:sp>
        <p:nvSpPr>
          <p:cNvPr id="59" name="Rectangle 58">
            <a:extLst>
              <a:ext uri="{FF2B5EF4-FFF2-40B4-BE49-F238E27FC236}">
                <a16:creationId xmlns:a16="http://schemas.microsoft.com/office/drawing/2014/main" id="{5555FBD4-8930-EB4A-9ED2-947B22CD8510}"/>
              </a:ext>
            </a:extLst>
          </p:cNvPr>
          <p:cNvSpPr>
            <a:spLocks noChangeArrowheads="1"/>
          </p:cNvSpPr>
          <p:nvPr/>
        </p:nvSpPr>
        <p:spPr bwMode="auto">
          <a:xfrm>
            <a:off x="4897438" y="6142038"/>
            <a:ext cx="159543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t>Mount Etna</a:t>
            </a:r>
          </a:p>
        </p:txBody>
      </p:sp>
      <p:sp>
        <p:nvSpPr>
          <p:cNvPr id="60" name="Rectangle 59">
            <a:extLst>
              <a:ext uri="{FF2B5EF4-FFF2-40B4-BE49-F238E27FC236}">
                <a16:creationId xmlns:a16="http://schemas.microsoft.com/office/drawing/2014/main" id="{A3F77284-EED4-F742-832A-FC45EECBDC4A}"/>
              </a:ext>
            </a:extLst>
          </p:cNvPr>
          <p:cNvSpPr>
            <a:spLocks noChangeArrowheads="1"/>
          </p:cNvSpPr>
          <p:nvPr/>
        </p:nvSpPr>
        <p:spPr bwMode="auto">
          <a:xfrm>
            <a:off x="4897438" y="6407150"/>
            <a:ext cx="159543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t>Mount Thira</a:t>
            </a:r>
          </a:p>
        </p:txBody>
      </p:sp>
      <p:sp>
        <p:nvSpPr>
          <p:cNvPr id="65" name="Rectangle 64">
            <a:extLst>
              <a:ext uri="{FF2B5EF4-FFF2-40B4-BE49-F238E27FC236}">
                <a16:creationId xmlns:a16="http://schemas.microsoft.com/office/drawing/2014/main" id="{EA59FDAE-6EEA-2D48-AB13-8C2FFA95C0E1}"/>
              </a:ext>
            </a:extLst>
          </p:cNvPr>
          <p:cNvSpPr>
            <a:spLocks noChangeArrowheads="1"/>
          </p:cNvSpPr>
          <p:nvPr/>
        </p:nvSpPr>
        <p:spPr bwMode="auto">
          <a:xfrm>
            <a:off x="7069138" y="5588000"/>
            <a:ext cx="159543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t>Krakatoa</a:t>
            </a:r>
          </a:p>
        </p:txBody>
      </p:sp>
      <p:sp>
        <p:nvSpPr>
          <p:cNvPr id="66" name="Rectangle 65">
            <a:extLst>
              <a:ext uri="{FF2B5EF4-FFF2-40B4-BE49-F238E27FC236}">
                <a16:creationId xmlns:a16="http://schemas.microsoft.com/office/drawing/2014/main" id="{9ABF7BE0-0DEB-644D-B2E7-0021F83B78CE}"/>
              </a:ext>
            </a:extLst>
          </p:cNvPr>
          <p:cNvSpPr>
            <a:spLocks noChangeArrowheads="1"/>
          </p:cNvSpPr>
          <p:nvPr/>
        </p:nvSpPr>
        <p:spPr bwMode="auto">
          <a:xfrm>
            <a:off x="7069138" y="5857875"/>
            <a:ext cx="159543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t>Pinatubo</a:t>
            </a:r>
          </a:p>
        </p:txBody>
      </p:sp>
      <p:sp>
        <p:nvSpPr>
          <p:cNvPr id="67" name="Rectangle 66">
            <a:extLst>
              <a:ext uri="{FF2B5EF4-FFF2-40B4-BE49-F238E27FC236}">
                <a16:creationId xmlns:a16="http://schemas.microsoft.com/office/drawing/2014/main" id="{34A59A42-6F93-3A41-A1A1-860F8DC5C09B}"/>
              </a:ext>
            </a:extLst>
          </p:cNvPr>
          <p:cNvSpPr>
            <a:spLocks noChangeArrowheads="1"/>
          </p:cNvSpPr>
          <p:nvPr/>
        </p:nvSpPr>
        <p:spPr bwMode="auto">
          <a:xfrm>
            <a:off x="7069138" y="6134100"/>
            <a:ext cx="159543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t>Mount Fuji</a:t>
            </a:r>
          </a:p>
        </p:txBody>
      </p:sp>
      <p:sp>
        <p:nvSpPr>
          <p:cNvPr id="238650" name="TextBox 68">
            <a:extLst>
              <a:ext uri="{FF2B5EF4-FFF2-40B4-BE49-F238E27FC236}">
                <a16:creationId xmlns:a16="http://schemas.microsoft.com/office/drawing/2014/main" id="{1AE6A829-9DE6-9844-8668-686FD4C1AE64}"/>
              </a:ext>
            </a:extLst>
          </p:cNvPr>
          <p:cNvSpPr txBox="1">
            <a:spLocks noChangeArrowheads="1"/>
          </p:cNvSpPr>
          <p:nvPr/>
        </p:nvSpPr>
        <p:spPr bwMode="auto">
          <a:xfrm>
            <a:off x="3429000" y="310515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rgbClr val="FDFEFF"/>
                </a:solidFill>
              </a:rPr>
              <a:t>Atlantic Ocean</a:t>
            </a:r>
          </a:p>
        </p:txBody>
      </p:sp>
      <p:sp>
        <p:nvSpPr>
          <p:cNvPr id="238651" name="TextBox 69">
            <a:extLst>
              <a:ext uri="{FF2B5EF4-FFF2-40B4-BE49-F238E27FC236}">
                <a16:creationId xmlns:a16="http://schemas.microsoft.com/office/drawing/2014/main" id="{1E0D68D2-86E7-3941-842C-14E17C9FE9DE}"/>
              </a:ext>
            </a:extLst>
          </p:cNvPr>
          <p:cNvSpPr txBox="1">
            <a:spLocks noChangeArrowheads="1"/>
          </p:cNvSpPr>
          <p:nvPr/>
        </p:nvSpPr>
        <p:spPr bwMode="auto">
          <a:xfrm>
            <a:off x="838200" y="3370263"/>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rgbClr val="FDFEFF"/>
                </a:solidFill>
              </a:rPr>
              <a:t>Pacific Ocean</a:t>
            </a:r>
          </a:p>
        </p:txBody>
      </p:sp>
      <p:sp>
        <p:nvSpPr>
          <p:cNvPr id="238652" name="TextBox 70">
            <a:extLst>
              <a:ext uri="{FF2B5EF4-FFF2-40B4-BE49-F238E27FC236}">
                <a16:creationId xmlns:a16="http://schemas.microsoft.com/office/drawing/2014/main" id="{2B8F7E14-828E-4B4C-AF00-C9DEEB054BA5}"/>
              </a:ext>
            </a:extLst>
          </p:cNvPr>
          <p:cNvSpPr txBox="1">
            <a:spLocks noChangeArrowheads="1"/>
          </p:cNvSpPr>
          <p:nvPr/>
        </p:nvSpPr>
        <p:spPr bwMode="auto">
          <a:xfrm>
            <a:off x="4267200" y="5029200"/>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rgbClr val="FDFEFF"/>
                </a:solidFill>
              </a:rPr>
              <a:t>Southern Ocean</a:t>
            </a:r>
          </a:p>
        </p:txBody>
      </p:sp>
      <p:sp>
        <p:nvSpPr>
          <p:cNvPr id="238653" name="TextBox 71">
            <a:extLst>
              <a:ext uri="{FF2B5EF4-FFF2-40B4-BE49-F238E27FC236}">
                <a16:creationId xmlns:a16="http://schemas.microsoft.com/office/drawing/2014/main" id="{FA603DD3-92B1-664A-A19B-C1D1940DDC4F}"/>
              </a:ext>
            </a:extLst>
          </p:cNvPr>
          <p:cNvSpPr txBox="1">
            <a:spLocks noChangeArrowheads="1"/>
          </p:cNvSpPr>
          <p:nvPr/>
        </p:nvSpPr>
        <p:spPr bwMode="auto">
          <a:xfrm>
            <a:off x="5943600" y="340995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rgbClr val="FDFEFF"/>
                </a:solidFill>
              </a:rPr>
              <a:t>Indian Ocean</a:t>
            </a:r>
          </a:p>
        </p:txBody>
      </p:sp>
      <p:sp>
        <p:nvSpPr>
          <p:cNvPr id="238654" name="TextBox 72">
            <a:extLst>
              <a:ext uri="{FF2B5EF4-FFF2-40B4-BE49-F238E27FC236}">
                <a16:creationId xmlns:a16="http://schemas.microsoft.com/office/drawing/2014/main" id="{576FD5C3-3F86-874C-8B0E-A9458A85E57B}"/>
              </a:ext>
            </a:extLst>
          </p:cNvPr>
          <p:cNvSpPr txBox="1">
            <a:spLocks noChangeArrowheads="1"/>
          </p:cNvSpPr>
          <p:nvPr/>
        </p:nvSpPr>
        <p:spPr bwMode="auto">
          <a:xfrm>
            <a:off x="4191000" y="12954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rgbClr val="FDFEFF"/>
                </a:solidFill>
              </a:rPr>
              <a:t>Arctic Ocean</a:t>
            </a:r>
          </a:p>
        </p:txBody>
      </p:sp>
      <p:sp>
        <p:nvSpPr>
          <p:cNvPr id="238655" name="TextBox 73">
            <a:extLst>
              <a:ext uri="{FF2B5EF4-FFF2-40B4-BE49-F238E27FC236}">
                <a16:creationId xmlns:a16="http://schemas.microsoft.com/office/drawing/2014/main" id="{62529E40-24B6-BF4C-A2C2-4A7C8E30FB16}"/>
              </a:ext>
            </a:extLst>
          </p:cNvPr>
          <p:cNvSpPr txBox="1">
            <a:spLocks noChangeArrowheads="1"/>
          </p:cNvSpPr>
          <p:nvPr/>
        </p:nvSpPr>
        <p:spPr bwMode="auto">
          <a:xfrm>
            <a:off x="8274050" y="3008313"/>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rgbClr val="FDFEFF"/>
                </a:solidFill>
              </a:rPr>
              <a:t>Pacific Ocean</a:t>
            </a:r>
          </a:p>
        </p:txBody>
      </p:sp>
    </p:spTree>
    <p:extLst>
      <p:ext uri="{BB962C8B-B14F-4D97-AF65-F5344CB8AC3E}">
        <p14:creationId xmlns:p14="http://schemas.microsoft.com/office/powerpoint/2010/main" val="2812264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5"/>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6"/>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p:bldP spid="45" grpId="0"/>
      <p:bldP spid="46" grpId="0"/>
      <p:bldP spid="50" grpId="0"/>
      <p:bldP spid="51" grpId="0"/>
      <p:bldP spid="54" grpId="0"/>
      <p:bldP spid="55" grpId="0"/>
      <p:bldP spid="56" grpId="0"/>
      <p:bldP spid="57" grpId="0"/>
      <p:bldP spid="59" grpId="0"/>
      <p:bldP spid="60" grpId="0"/>
      <p:bldP spid="65" grpId="0"/>
      <p:bldP spid="66" grpId="0"/>
      <p:bldP spid="6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2" name="Picture 1">
            <a:extLst>
              <a:ext uri="{FF2B5EF4-FFF2-40B4-BE49-F238E27FC236}">
                <a16:creationId xmlns:a16="http://schemas.microsoft.com/office/drawing/2014/main" id="{FB6BA911-CCFC-AC44-B4A6-7610E4E4538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solidFill>
            <a:srgbClr val="7030A0"/>
          </a:solidFill>
          <a:ln>
            <a:noFill/>
          </a:ln>
        </p:spPr>
      </p:pic>
      <p:sp>
        <p:nvSpPr>
          <p:cNvPr id="3" name="Title 1">
            <a:extLst>
              <a:ext uri="{FF2B5EF4-FFF2-40B4-BE49-F238E27FC236}">
                <a16:creationId xmlns:a16="http://schemas.microsoft.com/office/drawing/2014/main" id="{CEAF1886-8023-BD42-A606-E6DEEAA34F14}"/>
              </a:ext>
            </a:extLst>
          </p:cNvPr>
          <p:cNvSpPr txBox="1">
            <a:spLocks/>
          </p:cNvSpPr>
          <p:nvPr/>
        </p:nvSpPr>
        <p:spPr>
          <a:xfrm>
            <a:off x="154468" y="147955"/>
            <a:ext cx="8793126" cy="617589"/>
          </a:xfrm>
          <a:prstGeom prst="rect">
            <a:avLst/>
          </a:prstGeom>
          <a:solidFill>
            <a:srgbClr val="7030A0"/>
          </a:solidFill>
          <a:ln w="12700">
            <a:solidFill>
              <a:schemeClr val="tx1"/>
            </a:solid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u="sng" dirty="0">
                <a:solidFill>
                  <a:schemeClr val="bg1"/>
                </a:solidFill>
                <a:latin typeface="Arial" panose="020B0604020202020204" pitchFamily="34" charset="0"/>
                <a:cs typeface="Arial" panose="020B0604020202020204" pitchFamily="34" charset="0"/>
              </a:rPr>
              <a:t>Plenary</a:t>
            </a:r>
            <a:r>
              <a:rPr lang="en-US" sz="2400" dirty="0">
                <a:solidFill>
                  <a:schemeClr val="bg1"/>
                </a:solidFill>
                <a:latin typeface="Arial" panose="020B0604020202020204" pitchFamily="34" charset="0"/>
                <a:cs typeface="Arial" panose="020B0604020202020204" pitchFamily="34" charset="0"/>
              </a:rPr>
              <a:t>:  What do you call:</a:t>
            </a:r>
          </a:p>
        </p:txBody>
      </p:sp>
      <p:sp>
        <p:nvSpPr>
          <p:cNvPr id="4" name="Title 1">
            <a:extLst>
              <a:ext uri="{FF2B5EF4-FFF2-40B4-BE49-F238E27FC236}">
                <a16:creationId xmlns:a16="http://schemas.microsoft.com/office/drawing/2014/main" id="{A5F712AE-30B9-384C-B118-6BE8F6B1BA1D}"/>
              </a:ext>
            </a:extLst>
          </p:cNvPr>
          <p:cNvSpPr txBox="1">
            <a:spLocks/>
          </p:cNvSpPr>
          <p:nvPr/>
        </p:nvSpPr>
        <p:spPr>
          <a:xfrm>
            <a:off x="154468" y="1326846"/>
            <a:ext cx="8793126" cy="688473"/>
          </a:xfrm>
          <a:prstGeom prst="rect">
            <a:avLst/>
          </a:prstGeom>
          <a:solidFill>
            <a:schemeClr val="bg1"/>
          </a:solidFill>
          <a:ln w="12700">
            <a:solidFill>
              <a:schemeClr val="tx1"/>
            </a:solid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latin typeface="Arial" panose="020B0604020202020204" pitchFamily="34" charset="0"/>
                <a:cs typeface="Arial" panose="020B0604020202020204" pitchFamily="34" charset="0"/>
              </a:rPr>
              <a:t> a) A volcano that has not erupted for 10,000 years?</a:t>
            </a:r>
          </a:p>
        </p:txBody>
      </p:sp>
      <p:sp>
        <p:nvSpPr>
          <p:cNvPr id="5" name="Title 1">
            <a:extLst>
              <a:ext uri="{FF2B5EF4-FFF2-40B4-BE49-F238E27FC236}">
                <a16:creationId xmlns:a16="http://schemas.microsoft.com/office/drawing/2014/main" id="{1BA35541-FFA6-644B-9B45-D2D34C47CF94}"/>
              </a:ext>
            </a:extLst>
          </p:cNvPr>
          <p:cNvSpPr txBox="1">
            <a:spLocks/>
          </p:cNvSpPr>
          <p:nvPr/>
        </p:nvSpPr>
        <p:spPr>
          <a:xfrm>
            <a:off x="154468" y="2959389"/>
            <a:ext cx="8793126" cy="688473"/>
          </a:xfrm>
          <a:prstGeom prst="rect">
            <a:avLst/>
          </a:prstGeom>
          <a:solidFill>
            <a:schemeClr val="bg1"/>
          </a:solidFill>
          <a:ln w="12700">
            <a:solidFill>
              <a:schemeClr val="tx1"/>
            </a:solid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latin typeface="Arial" panose="020B0604020202020204" pitchFamily="34" charset="0"/>
                <a:cs typeface="Arial" panose="020B0604020202020204" pitchFamily="34" charset="0"/>
              </a:rPr>
              <a:t>b) A volcano that is erupting at the moment?</a:t>
            </a:r>
          </a:p>
        </p:txBody>
      </p:sp>
      <p:sp>
        <p:nvSpPr>
          <p:cNvPr id="6" name="Title 1">
            <a:extLst>
              <a:ext uri="{FF2B5EF4-FFF2-40B4-BE49-F238E27FC236}">
                <a16:creationId xmlns:a16="http://schemas.microsoft.com/office/drawing/2014/main" id="{E0869014-447F-3545-B6F3-C55661853CA3}"/>
              </a:ext>
            </a:extLst>
          </p:cNvPr>
          <p:cNvSpPr txBox="1">
            <a:spLocks/>
          </p:cNvSpPr>
          <p:nvPr/>
        </p:nvSpPr>
        <p:spPr>
          <a:xfrm>
            <a:off x="164804" y="4588164"/>
            <a:ext cx="8793126" cy="688473"/>
          </a:xfrm>
          <a:prstGeom prst="rect">
            <a:avLst/>
          </a:prstGeom>
          <a:solidFill>
            <a:schemeClr val="bg1"/>
          </a:solidFill>
          <a:ln w="12700">
            <a:solidFill>
              <a:schemeClr val="tx1"/>
            </a:solid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latin typeface="Arial" panose="020B0604020202020204" pitchFamily="34" charset="0"/>
                <a:cs typeface="Arial" panose="020B0604020202020204" pitchFamily="34" charset="0"/>
              </a:rPr>
              <a:t>c) A volcano that has erupted before but is currently sleeping.</a:t>
            </a:r>
          </a:p>
        </p:txBody>
      </p:sp>
      <p:sp>
        <p:nvSpPr>
          <p:cNvPr id="7" name="Title 1">
            <a:extLst>
              <a:ext uri="{FF2B5EF4-FFF2-40B4-BE49-F238E27FC236}">
                <a16:creationId xmlns:a16="http://schemas.microsoft.com/office/drawing/2014/main" id="{464B414F-1ECE-4B42-9E28-7AB6AE16CA78}"/>
              </a:ext>
            </a:extLst>
          </p:cNvPr>
          <p:cNvSpPr txBox="1">
            <a:spLocks/>
          </p:cNvSpPr>
          <p:nvPr/>
        </p:nvSpPr>
        <p:spPr>
          <a:xfrm>
            <a:off x="154468" y="2138885"/>
            <a:ext cx="8793126" cy="688473"/>
          </a:xfrm>
          <a:prstGeom prst="rect">
            <a:avLst/>
          </a:prstGeom>
          <a:solidFill>
            <a:srgbClr val="7030A0"/>
          </a:solidFill>
          <a:ln w="12700">
            <a:solidFill>
              <a:schemeClr val="tx1"/>
            </a:solid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solidFill>
                <a:latin typeface="Arial" panose="020B0604020202020204" pitchFamily="34" charset="0"/>
                <a:cs typeface="Arial" panose="020B0604020202020204" pitchFamily="34" charset="0"/>
              </a:rPr>
              <a:t>Extinct</a:t>
            </a:r>
          </a:p>
        </p:txBody>
      </p:sp>
      <p:sp>
        <p:nvSpPr>
          <p:cNvPr id="8" name="Title 1">
            <a:extLst>
              <a:ext uri="{FF2B5EF4-FFF2-40B4-BE49-F238E27FC236}">
                <a16:creationId xmlns:a16="http://schemas.microsoft.com/office/drawing/2014/main" id="{32714474-3688-124E-9430-E4C0D64D62D7}"/>
              </a:ext>
            </a:extLst>
          </p:cNvPr>
          <p:cNvSpPr txBox="1">
            <a:spLocks/>
          </p:cNvSpPr>
          <p:nvPr/>
        </p:nvSpPr>
        <p:spPr>
          <a:xfrm>
            <a:off x="154468" y="3775458"/>
            <a:ext cx="8793126" cy="688473"/>
          </a:xfrm>
          <a:prstGeom prst="rect">
            <a:avLst/>
          </a:prstGeom>
          <a:solidFill>
            <a:srgbClr val="7030A0"/>
          </a:solidFill>
          <a:ln w="12700">
            <a:solidFill>
              <a:schemeClr val="tx1"/>
            </a:solid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solidFill>
                <a:latin typeface="Arial" panose="020B0604020202020204" pitchFamily="34" charset="0"/>
                <a:cs typeface="Arial" panose="020B0604020202020204" pitchFamily="34" charset="0"/>
              </a:rPr>
              <a:t> Active</a:t>
            </a:r>
          </a:p>
        </p:txBody>
      </p:sp>
      <p:sp>
        <p:nvSpPr>
          <p:cNvPr id="9" name="Title 1">
            <a:extLst>
              <a:ext uri="{FF2B5EF4-FFF2-40B4-BE49-F238E27FC236}">
                <a16:creationId xmlns:a16="http://schemas.microsoft.com/office/drawing/2014/main" id="{9FE9A0AF-A6F7-F445-9FC1-425E515E63B7}"/>
              </a:ext>
            </a:extLst>
          </p:cNvPr>
          <p:cNvSpPr txBox="1">
            <a:spLocks/>
          </p:cNvSpPr>
          <p:nvPr/>
        </p:nvSpPr>
        <p:spPr>
          <a:xfrm>
            <a:off x="154468" y="5404233"/>
            <a:ext cx="8793126" cy="688473"/>
          </a:xfrm>
          <a:prstGeom prst="rect">
            <a:avLst/>
          </a:prstGeom>
          <a:solidFill>
            <a:srgbClr val="7030A0"/>
          </a:solidFill>
          <a:ln w="12700">
            <a:solidFill>
              <a:schemeClr val="tx1"/>
            </a:solid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solidFill>
                <a:latin typeface="Arial" panose="020B0604020202020204" pitchFamily="34" charset="0"/>
                <a:cs typeface="Arial" panose="020B0604020202020204" pitchFamily="34" charset="0"/>
              </a:rPr>
              <a:t> Dormant</a:t>
            </a:r>
          </a:p>
        </p:txBody>
      </p:sp>
    </p:spTree>
    <p:extLst>
      <p:ext uri="{BB962C8B-B14F-4D97-AF65-F5344CB8AC3E}">
        <p14:creationId xmlns:p14="http://schemas.microsoft.com/office/powerpoint/2010/main" val="49048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p:tgtEl>
                                          <p:spTgt spid="8"/>
                                        </p:tgtEl>
                                        <p:attrNameLst>
                                          <p:attrName>ppt_y</p:attrName>
                                        </p:attrNameLst>
                                      </p:cBhvr>
                                      <p:tavLst>
                                        <p:tav tm="0">
                                          <p:val>
                                            <p:strVal val="#ppt_y+#ppt_h*1.125000"/>
                                          </p:val>
                                        </p:tav>
                                        <p:tav tm="100000">
                                          <p:val>
                                            <p:strVal val="#ppt_y"/>
                                          </p:val>
                                        </p:tav>
                                      </p:tavLst>
                                    </p:anim>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ppt_y</p:attrName>
                                        </p:attrNameLst>
                                      </p:cBhvr>
                                      <p:tavLst>
                                        <p:tav tm="0">
                                          <p:val>
                                            <p:strVal val="#ppt_y+#ppt_h*1.125000"/>
                                          </p:val>
                                        </p:tav>
                                        <p:tav tm="100000">
                                          <p:val>
                                            <p:strVal val="#ppt_y"/>
                                          </p:val>
                                        </p:tav>
                                      </p:tavLst>
                                    </p:anim>
                                    <p:animEffect transition="in" filter="wipe(up)">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9712" y="260648"/>
            <a:ext cx="5328592" cy="707886"/>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GB" sz="4000" b="1" u="sng" dirty="0">
                <a:latin typeface="Comic Sans MS" pitchFamily="66" charset="0"/>
              </a:rPr>
              <a:t>Crust</a:t>
            </a:r>
            <a:r>
              <a:rPr lang="en-GB" b="1" dirty="0"/>
              <a:t> </a:t>
            </a:r>
          </a:p>
        </p:txBody>
      </p:sp>
      <p:pic>
        <p:nvPicPr>
          <p:cNvPr id="10242" name="Picture 2" descr="http://www.english-online.at/science/geologic-history-of-the-earth/crust-mantle-cor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628800"/>
            <a:ext cx="6336233" cy="476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056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9712" y="260648"/>
            <a:ext cx="5328592" cy="707886"/>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GB" sz="4000" b="1" u="sng" dirty="0">
                <a:latin typeface="Comic Sans MS" pitchFamily="66" charset="0"/>
              </a:rPr>
              <a:t>Pangaea</a:t>
            </a:r>
            <a:r>
              <a:rPr lang="en-GB" b="1" dirty="0"/>
              <a:t> </a:t>
            </a:r>
          </a:p>
        </p:txBody>
      </p:sp>
      <p:pic>
        <p:nvPicPr>
          <p:cNvPr id="14338" name="Picture 2" descr="http://3dparks.wr.usgs.gov/nyc/images/fig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57400"/>
            <a:ext cx="7776864"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293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9712" y="260648"/>
            <a:ext cx="5328592" cy="707886"/>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GB" sz="4000" b="1" u="sng" dirty="0">
                <a:latin typeface="Comic Sans MS" pitchFamily="66" charset="0"/>
              </a:rPr>
              <a:t>Convection Currents</a:t>
            </a:r>
            <a:r>
              <a:rPr lang="en-GB" b="1" dirty="0"/>
              <a:t> </a:t>
            </a:r>
          </a:p>
        </p:txBody>
      </p:sp>
      <p:pic>
        <p:nvPicPr>
          <p:cNvPr id="15362" name="Picture 2" descr="http://www.classroomatsea.net/general_science/images/conve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432" y="1208670"/>
            <a:ext cx="5543083" cy="5520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293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9712" y="260648"/>
            <a:ext cx="5328592" cy="707886"/>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GB" sz="4000" b="1" u="sng" dirty="0">
                <a:latin typeface="Comic Sans MS" pitchFamily="66" charset="0"/>
              </a:rPr>
              <a:t>Mantle</a:t>
            </a:r>
            <a:r>
              <a:rPr lang="en-GB" b="1" dirty="0"/>
              <a:t> </a:t>
            </a:r>
          </a:p>
        </p:txBody>
      </p:sp>
      <p:pic>
        <p:nvPicPr>
          <p:cNvPr id="16386" name="Picture 2" descr="http://www.thetech.org/exhibits/online/quakes/inside/images/mant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694" y="1290161"/>
            <a:ext cx="5652628" cy="5567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293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9712" y="260648"/>
            <a:ext cx="5328592" cy="707886"/>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GB" sz="4000" b="1" u="sng" dirty="0">
                <a:latin typeface="Comic Sans MS" pitchFamily="66" charset="0"/>
              </a:rPr>
              <a:t>Outer Core</a:t>
            </a:r>
            <a:r>
              <a:rPr lang="en-GB" b="1" dirty="0"/>
              <a:t> </a:t>
            </a:r>
          </a:p>
        </p:txBody>
      </p:sp>
      <p:pic>
        <p:nvPicPr>
          <p:cNvPr id="17410" name="Picture 2" descr="http://t3.gstatic.com/images?q=tbn:ANd9GcTZOmrNLD6YndQfo7HDcTb7JZoVUfon-gCQqhRJyE5OLiwyPMdia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9974" y="1249933"/>
            <a:ext cx="5608067" cy="5608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375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9712" y="260648"/>
            <a:ext cx="5328592" cy="707886"/>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GB" sz="4000" b="1" u="sng" dirty="0">
                <a:latin typeface="Comic Sans MS" pitchFamily="66" charset="0"/>
              </a:rPr>
              <a:t>Earth</a:t>
            </a:r>
            <a:r>
              <a:rPr lang="en-GB" b="1" dirty="0"/>
              <a:t> </a:t>
            </a:r>
          </a:p>
        </p:txBody>
      </p:sp>
      <p:pic>
        <p:nvPicPr>
          <p:cNvPr id="18434" name="Picture 2" descr="https://encrypted-tbn0.gstatic.com/images?q=tbn:ANd9GcQun1oZz_SIPuEudI7-5PnaSWP7W5EUEDRby2snEeeygdxbsBYQK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412776"/>
            <a:ext cx="5328592" cy="5352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375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9712" y="260648"/>
            <a:ext cx="5328592" cy="707886"/>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GB" sz="4000" b="1" u="sng" dirty="0">
                <a:latin typeface="Comic Sans MS" pitchFamily="66" charset="0"/>
              </a:rPr>
              <a:t>Tectonic plates</a:t>
            </a:r>
            <a:r>
              <a:rPr lang="en-GB" b="1" dirty="0"/>
              <a:t> </a:t>
            </a:r>
          </a:p>
        </p:txBody>
      </p:sp>
      <p:pic>
        <p:nvPicPr>
          <p:cNvPr id="20482" name="Picture 2" descr="http://www.worldatlas.com/aatlas/infopage/tectoni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042" y="1412776"/>
            <a:ext cx="8549931"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293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985</TotalTime>
  <Words>1497</Words>
  <Application>Microsoft Office PowerPoint</Application>
  <PresentationFormat>On-screen Show (4:3)</PresentationFormat>
  <Paragraphs>209</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MS PGothic</vt:lpstr>
      <vt:lpstr>Arial</vt:lpstr>
      <vt:lpstr>Calibri</vt:lpstr>
      <vt:lpstr>Comic Sans MS</vt:lpstr>
      <vt:lpstr>Times New Roman</vt:lpstr>
      <vt:lpstr>Office Theme</vt:lpstr>
      <vt:lpstr>RECAP: Structure of the Earth and Plate Tectonic Theory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Physical Processes that affect the Lithosphere</vt:lpstr>
      <vt:lpstr>Wednesday 19th January.</vt:lpstr>
      <vt:lpstr>PowerPoint Presentation</vt:lpstr>
      <vt:lpstr>What is a volcano?</vt:lpstr>
      <vt:lpstr>PowerPoint Presentation</vt:lpstr>
      <vt:lpstr>What causes volcanoes to erupt?</vt:lpstr>
      <vt:lpstr>Types of Volcanoes</vt:lpstr>
      <vt:lpstr>What is the Ring of Fire?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Which of these facts do you think is the most impressive?</dc:title>
  <dc:creator>Alice</dc:creator>
  <cp:lastModifiedBy>Hayley Wall</cp:lastModifiedBy>
  <cp:revision>57</cp:revision>
  <dcterms:created xsi:type="dcterms:W3CDTF">2013-03-13T17:28:44Z</dcterms:created>
  <dcterms:modified xsi:type="dcterms:W3CDTF">2022-01-12T13:50:53Z</dcterms:modified>
</cp:coreProperties>
</file>