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83" r:id="rId4"/>
    <p:sldId id="258" r:id="rId5"/>
    <p:sldId id="259" r:id="rId6"/>
    <p:sldId id="260" r:id="rId7"/>
    <p:sldId id="262" r:id="rId8"/>
    <p:sldId id="263" r:id="rId9"/>
    <p:sldId id="284"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97B84A-2EA1-449B-BFCD-EB7B3EA38711}"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E7DA3-B87A-41FD-85BB-BC31A27FE27A}" type="slidenum">
              <a:rPr lang="en-GB" smtClean="0"/>
              <a:t>‹#›</a:t>
            </a:fld>
            <a:endParaRPr lang="en-GB"/>
          </a:p>
        </p:txBody>
      </p:sp>
    </p:spTree>
    <p:extLst>
      <p:ext uri="{BB962C8B-B14F-4D97-AF65-F5344CB8AC3E}">
        <p14:creationId xmlns:p14="http://schemas.microsoft.com/office/powerpoint/2010/main" val="204017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97B84A-2EA1-449B-BFCD-EB7B3EA38711}"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E7DA3-B87A-41FD-85BB-BC31A27FE27A}" type="slidenum">
              <a:rPr lang="en-GB" smtClean="0"/>
              <a:t>‹#›</a:t>
            </a:fld>
            <a:endParaRPr lang="en-GB"/>
          </a:p>
        </p:txBody>
      </p:sp>
    </p:spTree>
    <p:extLst>
      <p:ext uri="{BB962C8B-B14F-4D97-AF65-F5344CB8AC3E}">
        <p14:creationId xmlns:p14="http://schemas.microsoft.com/office/powerpoint/2010/main" val="79300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97B84A-2EA1-449B-BFCD-EB7B3EA38711}"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E7DA3-B87A-41FD-85BB-BC31A27FE27A}"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11864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97B84A-2EA1-449B-BFCD-EB7B3EA38711}"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E7DA3-B87A-41FD-85BB-BC31A27FE27A}" type="slidenum">
              <a:rPr lang="en-GB" smtClean="0"/>
              <a:t>‹#›</a:t>
            </a:fld>
            <a:endParaRPr lang="en-GB"/>
          </a:p>
        </p:txBody>
      </p:sp>
    </p:spTree>
    <p:extLst>
      <p:ext uri="{BB962C8B-B14F-4D97-AF65-F5344CB8AC3E}">
        <p14:creationId xmlns:p14="http://schemas.microsoft.com/office/powerpoint/2010/main" val="3281001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97B84A-2EA1-449B-BFCD-EB7B3EA38711}"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E7DA3-B87A-41FD-85BB-BC31A27FE27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6998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97B84A-2EA1-449B-BFCD-EB7B3EA38711}"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E7DA3-B87A-41FD-85BB-BC31A27FE27A}" type="slidenum">
              <a:rPr lang="en-GB" smtClean="0"/>
              <a:t>‹#›</a:t>
            </a:fld>
            <a:endParaRPr lang="en-GB"/>
          </a:p>
        </p:txBody>
      </p:sp>
    </p:spTree>
    <p:extLst>
      <p:ext uri="{BB962C8B-B14F-4D97-AF65-F5344CB8AC3E}">
        <p14:creationId xmlns:p14="http://schemas.microsoft.com/office/powerpoint/2010/main" val="2947513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7B84A-2EA1-449B-BFCD-EB7B3EA38711}"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E7DA3-B87A-41FD-85BB-BC31A27FE27A}" type="slidenum">
              <a:rPr lang="en-GB" smtClean="0"/>
              <a:t>‹#›</a:t>
            </a:fld>
            <a:endParaRPr lang="en-GB"/>
          </a:p>
        </p:txBody>
      </p:sp>
    </p:spTree>
    <p:extLst>
      <p:ext uri="{BB962C8B-B14F-4D97-AF65-F5344CB8AC3E}">
        <p14:creationId xmlns:p14="http://schemas.microsoft.com/office/powerpoint/2010/main" val="91226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7B84A-2EA1-449B-BFCD-EB7B3EA38711}"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E7DA3-B87A-41FD-85BB-BC31A27FE27A}" type="slidenum">
              <a:rPr lang="en-GB" smtClean="0"/>
              <a:t>‹#›</a:t>
            </a:fld>
            <a:endParaRPr lang="en-GB"/>
          </a:p>
        </p:txBody>
      </p:sp>
    </p:spTree>
    <p:extLst>
      <p:ext uri="{BB962C8B-B14F-4D97-AF65-F5344CB8AC3E}">
        <p14:creationId xmlns:p14="http://schemas.microsoft.com/office/powerpoint/2010/main" val="342451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7B84A-2EA1-449B-BFCD-EB7B3EA38711}"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E7DA3-B87A-41FD-85BB-BC31A27FE27A}" type="slidenum">
              <a:rPr lang="en-GB" smtClean="0"/>
              <a:t>‹#›</a:t>
            </a:fld>
            <a:endParaRPr lang="en-GB"/>
          </a:p>
        </p:txBody>
      </p:sp>
    </p:spTree>
    <p:extLst>
      <p:ext uri="{BB962C8B-B14F-4D97-AF65-F5344CB8AC3E}">
        <p14:creationId xmlns:p14="http://schemas.microsoft.com/office/powerpoint/2010/main" val="3163529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97B84A-2EA1-449B-BFCD-EB7B3EA38711}"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E7DA3-B87A-41FD-85BB-BC31A27FE27A}" type="slidenum">
              <a:rPr lang="en-GB" smtClean="0"/>
              <a:t>‹#›</a:t>
            </a:fld>
            <a:endParaRPr lang="en-GB"/>
          </a:p>
        </p:txBody>
      </p:sp>
    </p:spTree>
    <p:extLst>
      <p:ext uri="{BB962C8B-B14F-4D97-AF65-F5344CB8AC3E}">
        <p14:creationId xmlns:p14="http://schemas.microsoft.com/office/powerpoint/2010/main" val="921357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97B84A-2EA1-449B-BFCD-EB7B3EA38711}" type="datetimeFigureOut">
              <a:rPr lang="en-GB" smtClean="0"/>
              <a:t>13/01/2022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2E7DA3-B87A-41FD-85BB-BC31A27FE27A}" type="slidenum">
              <a:rPr lang="en-GB" smtClean="0"/>
              <a:t>‹#›</a:t>
            </a:fld>
            <a:endParaRPr lang="en-GB"/>
          </a:p>
        </p:txBody>
      </p:sp>
    </p:spTree>
    <p:extLst>
      <p:ext uri="{BB962C8B-B14F-4D97-AF65-F5344CB8AC3E}">
        <p14:creationId xmlns:p14="http://schemas.microsoft.com/office/powerpoint/2010/main" val="393422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7B84A-2EA1-449B-BFCD-EB7B3EA38711}" type="datetimeFigureOut">
              <a:rPr lang="en-GB" smtClean="0"/>
              <a:t>13/01/2022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2E7DA3-B87A-41FD-85BB-BC31A27FE27A}" type="slidenum">
              <a:rPr lang="en-GB" smtClean="0"/>
              <a:t>‹#›</a:t>
            </a:fld>
            <a:endParaRPr lang="en-GB"/>
          </a:p>
        </p:txBody>
      </p:sp>
    </p:spTree>
    <p:extLst>
      <p:ext uri="{BB962C8B-B14F-4D97-AF65-F5344CB8AC3E}">
        <p14:creationId xmlns:p14="http://schemas.microsoft.com/office/powerpoint/2010/main" val="19405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97B84A-2EA1-449B-BFCD-EB7B3EA38711}" type="datetimeFigureOut">
              <a:rPr lang="en-GB" smtClean="0"/>
              <a:t>13/01/2022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2E7DA3-B87A-41FD-85BB-BC31A27FE27A}" type="slidenum">
              <a:rPr lang="en-GB" smtClean="0"/>
              <a:t>‹#›</a:t>
            </a:fld>
            <a:endParaRPr lang="en-GB"/>
          </a:p>
        </p:txBody>
      </p:sp>
    </p:spTree>
    <p:extLst>
      <p:ext uri="{BB962C8B-B14F-4D97-AF65-F5344CB8AC3E}">
        <p14:creationId xmlns:p14="http://schemas.microsoft.com/office/powerpoint/2010/main" val="48884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7B84A-2EA1-449B-BFCD-EB7B3EA38711}" type="datetimeFigureOut">
              <a:rPr lang="en-GB" smtClean="0"/>
              <a:t>13/01/2022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2E7DA3-B87A-41FD-85BB-BC31A27FE27A}" type="slidenum">
              <a:rPr lang="en-GB" smtClean="0"/>
              <a:t>‹#›</a:t>
            </a:fld>
            <a:endParaRPr lang="en-GB"/>
          </a:p>
        </p:txBody>
      </p:sp>
    </p:spTree>
    <p:extLst>
      <p:ext uri="{BB962C8B-B14F-4D97-AF65-F5344CB8AC3E}">
        <p14:creationId xmlns:p14="http://schemas.microsoft.com/office/powerpoint/2010/main" val="363365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97B84A-2EA1-449B-BFCD-EB7B3EA38711}" type="datetimeFigureOut">
              <a:rPr lang="en-GB" smtClean="0"/>
              <a:t>13/01/2022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2E7DA3-B87A-41FD-85BB-BC31A27FE27A}" type="slidenum">
              <a:rPr lang="en-GB" smtClean="0"/>
              <a:t>‹#›</a:t>
            </a:fld>
            <a:endParaRPr lang="en-GB"/>
          </a:p>
        </p:txBody>
      </p:sp>
    </p:spTree>
    <p:extLst>
      <p:ext uri="{BB962C8B-B14F-4D97-AF65-F5344CB8AC3E}">
        <p14:creationId xmlns:p14="http://schemas.microsoft.com/office/powerpoint/2010/main" val="97054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97B84A-2EA1-449B-BFCD-EB7B3EA38711}" type="datetimeFigureOut">
              <a:rPr lang="en-GB" smtClean="0"/>
              <a:t>13/01/2022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2E7DA3-B87A-41FD-85BB-BC31A27FE27A}" type="slidenum">
              <a:rPr lang="en-GB" smtClean="0"/>
              <a:t>‹#›</a:t>
            </a:fld>
            <a:endParaRPr lang="en-GB"/>
          </a:p>
        </p:txBody>
      </p:sp>
    </p:spTree>
    <p:extLst>
      <p:ext uri="{BB962C8B-B14F-4D97-AF65-F5344CB8AC3E}">
        <p14:creationId xmlns:p14="http://schemas.microsoft.com/office/powerpoint/2010/main" val="3085636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97B84A-2EA1-449B-BFCD-EB7B3EA38711}" type="datetimeFigureOut">
              <a:rPr lang="en-GB" smtClean="0"/>
              <a:t>13/01/2022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C2E7DA3-B87A-41FD-85BB-BC31A27FE27A}" type="slidenum">
              <a:rPr lang="en-GB" smtClean="0"/>
              <a:t>‹#›</a:t>
            </a:fld>
            <a:endParaRPr lang="en-GB"/>
          </a:p>
        </p:txBody>
      </p:sp>
    </p:spTree>
    <p:extLst>
      <p:ext uri="{BB962C8B-B14F-4D97-AF65-F5344CB8AC3E}">
        <p14:creationId xmlns:p14="http://schemas.microsoft.com/office/powerpoint/2010/main" val="424150063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JPa2RpEOwk" TargetMode="External"/><Relationship Id="rId2" Type="http://schemas.openxmlformats.org/officeDocument/2006/relationships/hyperlink" Target="https://www.youtube.com/watch?v=skXiLF37Lu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DJPa2RpEOwk" TargetMode="External"/><Relationship Id="rId2" Type="http://schemas.openxmlformats.org/officeDocument/2006/relationships/hyperlink" Target="https://www.youtube.com/watch?v=skXiLF37Lu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F410-4E14-43E4-9F04-543DB9FDA228}"/>
              </a:ext>
            </a:extLst>
          </p:cNvPr>
          <p:cNvSpPr>
            <a:spLocks noGrp="1"/>
          </p:cNvSpPr>
          <p:nvPr>
            <p:ph type="ctrTitle"/>
          </p:nvPr>
        </p:nvSpPr>
        <p:spPr>
          <a:xfrm>
            <a:off x="1507068" y="3701071"/>
            <a:ext cx="9083596" cy="1646302"/>
          </a:xfrm>
        </p:spPr>
        <p:txBody>
          <a:bodyPr/>
          <a:lstStyle/>
          <a:p>
            <a:pPr algn="ctr"/>
            <a:r>
              <a:rPr lang="en-GB" sz="4800" u="sng" dirty="0" smtClean="0">
                <a:solidFill>
                  <a:schemeClr val="tx1"/>
                </a:solidFill>
                <a:latin typeface="Comic Sans MS" panose="030F0702030302020204" pitchFamily="66" charset="0"/>
              </a:rPr>
              <a:t>Friday 21</a:t>
            </a:r>
            <a:r>
              <a:rPr lang="en-GB" sz="4800" u="sng" baseline="30000" dirty="0" smtClean="0">
                <a:solidFill>
                  <a:schemeClr val="tx1"/>
                </a:solidFill>
                <a:latin typeface="Comic Sans MS" panose="030F0702030302020204" pitchFamily="66" charset="0"/>
              </a:rPr>
              <a:t>st</a:t>
            </a:r>
            <a:r>
              <a:rPr lang="en-GB" sz="4800" u="sng" dirty="0" smtClean="0">
                <a:solidFill>
                  <a:schemeClr val="tx1"/>
                </a:solidFill>
                <a:latin typeface="Comic Sans MS" panose="030F0702030302020204" pitchFamily="66" charset="0"/>
              </a:rPr>
              <a:t> January</a:t>
            </a:r>
            <a:br>
              <a:rPr lang="en-GB" sz="4800" u="sng" dirty="0" smtClean="0">
                <a:solidFill>
                  <a:schemeClr val="tx1"/>
                </a:solidFill>
                <a:latin typeface="Comic Sans MS" panose="030F0702030302020204" pitchFamily="66" charset="0"/>
              </a:rPr>
            </a:br>
            <a:r>
              <a:rPr lang="en-GB" sz="4800" u="sng" dirty="0" smtClean="0">
                <a:solidFill>
                  <a:schemeClr val="tx1"/>
                </a:solidFill>
                <a:latin typeface="Comic Sans MS" panose="030F0702030302020204" pitchFamily="66" charset="0"/>
              </a:rPr>
              <a:t/>
            </a:r>
            <a:br>
              <a:rPr lang="en-GB" sz="4800" u="sng" dirty="0" smtClean="0">
                <a:solidFill>
                  <a:schemeClr val="tx1"/>
                </a:solidFill>
                <a:latin typeface="Comic Sans MS" panose="030F0702030302020204" pitchFamily="66" charset="0"/>
              </a:rPr>
            </a:br>
            <a:r>
              <a:rPr lang="en-GB" sz="4800" u="sng" dirty="0" smtClean="0">
                <a:solidFill>
                  <a:schemeClr val="tx1"/>
                </a:solidFill>
                <a:latin typeface="Comic Sans MS" panose="030F0702030302020204" pitchFamily="66" charset="0"/>
              </a:rPr>
              <a:t>L.O. – I can forage for natural materials to make a picture frame.</a:t>
            </a:r>
            <a:r>
              <a:rPr lang="en-GB" sz="4800" u="sng" dirty="0" smtClean="0">
                <a:solidFill>
                  <a:schemeClr val="tx1"/>
                </a:solidFill>
                <a:latin typeface="Comic Sans MS" panose="030F0702030302020204" pitchFamily="66" charset="0"/>
              </a:rPr>
              <a:t> </a:t>
            </a:r>
            <a:endParaRPr lang="en-GB" sz="4800" u="sng"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72390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C4EC5-288C-4766-8506-6B4D08A48380}"/>
              </a:ext>
            </a:extLst>
          </p:cNvPr>
          <p:cNvSpPr>
            <a:spLocks noGrp="1"/>
          </p:cNvSpPr>
          <p:nvPr>
            <p:ph idx="1"/>
          </p:nvPr>
        </p:nvSpPr>
        <p:spPr>
          <a:xfrm>
            <a:off x="1286359" y="1317434"/>
            <a:ext cx="9460579" cy="5540566"/>
          </a:xfrm>
        </p:spPr>
        <p:txBody>
          <a:bodyPr>
            <a:normAutofit/>
          </a:bodyPr>
          <a:lstStyle/>
          <a:p>
            <a:pPr lvl="1"/>
            <a:endParaRPr lang="en-GB" sz="1400" dirty="0">
              <a:solidFill>
                <a:schemeClr val="tx1"/>
              </a:solidFill>
              <a:latin typeface="Comic Sans MS" panose="030F0702030302020204" pitchFamily="66" charset="0"/>
            </a:endParaRPr>
          </a:p>
          <a:p>
            <a:r>
              <a:rPr lang="en-GB" sz="2400" dirty="0">
                <a:solidFill>
                  <a:schemeClr val="tx1"/>
                </a:solidFill>
                <a:latin typeface="Comic Sans MS" panose="030F0702030302020204" pitchFamily="66" charset="0"/>
              </a:rPr>
              <a:t>Step by Step Guide.</a:t>
            </a:r>
          </a:p>
          <a:p>
            <a:pPr lvl="1"/>
            <a:r>
              <a:rPr lang="en-GB" sz="2200" dirty="0">
                <a:solidFill>
                  <a:schemeClr val="tx1"/>
                </a:solidFill>
                <a:latin typeface="Comic Sans MS" panose="030F0702030302020204" pitchFamily="66" charset="0"/>
              </a:rPr>
              <a:t>Step 3 – Organise the twigs to make the frame. </a:t>
            </a:r>
          </a:p>
          <a:p>
            <a:pPr lvl="2"/>
            <a:r>
              <a:rPr lang="en-GB" sz="2000" dirty="0">
                <a:solidFill>
                  <a:schemeClr val="tx1"/>
                </a:solidFill>
                <a:latin typeface="Comic Sans MS" panose="030F0702030302020204" pitchFamily="66" charset="0"/>
              </a:rPr>
              <a:t>Organise your twigs so you have similar lengths together. You could trim the twigs so each bundle is the same length or leave them different lengths if you would prefer a more rustic natural look</a:t>
            </a:r>
            <a:r>
              <a:rPr lang="en-GB" sz="1800" dirty="0">
                <a:solidFill>
                  <a:schemeClr val="tx1"/>
                </a:solidFill>
                <a:latin typeface="Comic Sans MS" panose="030F0702030302020204" pitchFamily="66" charset="0"/>
              </a:rPr>
              <a:t>.</a:t>
            </a:r>
          </a:p>
          <a:p>
            <a:pPr lvl="1"/>
            <a:r>
              <a:rPr lang="en-GB" sz="2200" dirty="0">
                <a:solidFill>
                  <a:schemeClr val="tx1"/>
                </a:solidFill>
                <a:latin typeface="Comic Sans MS" panose="030F0702030302020204" pitchFamily="66" charset="0"/>
              </a:rPr>
              <a:t>Step 4 – Bundle the twigs.</a:t>
            </a:r>
          </a:p>
          <a:p>
            <a:pPr lvl="2"/>
            <a:r>
              <a:rPr lang="en-GB" sz="2000" dirty="0">
                <a:solidFill>
                  <a:schemeClr val="tx1"/>
                </a:solidFill>
                <a:latin typeface="Comic Sans MS" panose="030F0702030302020204" pitchFamily="66" charset="0"/>
              </a:rPr>
              <a:t>Wrap the twine / string / ribbon securely around each end of the twig bundle and knot it tightly.</a:t>
            </a:r>
          </a:p>
          <a:p>
            <a:pPr lvl="2"/>
            <a:endParaRPr lang="en-GB" sz="2000" dirty="0"/>
          </a:p>
        </p:txBody>
      </p:sp>
      <p:pic>
        <p:nvPicPr>
          <p:cNvPr id="4098" name="Picture 2" descr="85,709 Twig Photos and Premium High Res Pictures - Getty Images">
            <a:extLst>
              <a:ext uri="{FF2B5EF4-FFF2-40B4-BE49-F238E27FC236}">
                <a16:creationId xmlns:a16="http://schemas.microsoft.com/office/drawing/2014/main" id="{881C191A-9188-4FF5-AD64-544A4F4A06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383" r="63024" b="9275"/>
          <a:stretch/>
        </p:blipFill>
        <p:spPr bwMode="auto">
          <a:xfrm>
            <a:off x="9700209" y="4553496"/>
            <a:ext cx="1846029" cy="205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85,709 Twig Photos and Premium High Res Pictures - Getty Images">
            <a:extLst>
              <a:ext uri="{FF2B5EF4-FFF2-40B4-BE49-F238E27FC236}">
                <a16:creationId xmlns:a16="http://schemas.microsoft.com/office/drawing/2014/main" id="{F3B921B2-3C65-4A5F-AC1C-D14F3DD420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86" t="5046" r="6708" b="74892"/>
          <a:stretch/>
        </p:blipFill>
        <p:spPr bwMode="auto">
          <a:xfrm>
            <a:off x="3763258" y="4884963"/>
            <a:ext cx="4506780" cy="64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68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C4EC5-288C-4766-8506-6B4D08A48380}"/>
              </a:ext>
            </a:extLst>
          </p:cNvPr>
          <p:cNvSpPr>
            <a:spLocks noGrp="1"/>
          </p:cNvSpPr>
          <p:nvPr>
            <p:ph idx="1"/>
          </p:nvPr>
        </p:nvSpPr>
        <p:spPr>
          <a:xfrm>
            <a:off x="1369050" y="1230110"/>
            <a:ext cx="9006229" cy="5540566"/>
          </a:xfrm>
        </p:spPr>
        <p:txBody>
          <a:bodyPr>
            <a:normAutofit/>
          </a:bodyPr>
          <a:lstStyle/>
          <a:p>
            <a:pPr marL="457200" lvl="1" indent="0">
              <a:buNone/>
            </a:pPr>
            <a:endParaRPr lang="en-GB" sz="1400" dirty="0">
              <a:solidFill>
                <a:schemeClr val="tx1"/>
              </a:solidFill>
              <a:latin typeface="Comic Sans MS" panose="030F0702030302020204" pitchFamily="66" charset="0"/>
            </a:endParaRPr>
          </a:p>
          <a:p>
            <a:pPr marL="0" indent="0">
              <a:buNone/>
            </a:pPr>
            <a:r>
              <a:rPr lang="en-GB" sz="2400" dirty="0">
                <a:solidFill>
                  <a:schemeClr val="tx1"/>
                </a:solidFill>
                <a:latin typeface="Comic Sans MS" panose="030F0702030302020204" pitchFamily="66" charset="0"/>
              </a:rPr>
              <a:t>Step by Step </a:t>
            </a:r>
            <a:r>
              <a:rPr lang="en-GB" sz="2400" dirty="0" smtClean="0">
                <a:solidFill>
                  <a:schemeClr val="tx1"/>
                </a:solidFill>
                <a:latin typeface="Comic Sans MS" panose="030F0702030302020204" pitchFamily="66" charset="0"/>
              </a:rPr>
              <a:t>Guide.</a:t>
            </a:r>
          </a:p>
          <a:p>
            <a:pPr marL="0" indent="0">
              <a:buNone/>
            </a:pPr>
            <a:r>
              <a:rPr lang="en-GB" sz="2200" dirty="0" smtClean="0">
                <a:solidFill>
                  <a:schemeClr val="tx1"/>
                </a:solidFill>
                <a:latin typeface="Comic Sans MS" panose="030F0702030302020204" pitchFamily="66" charset="0"/>
              </a:rPr>
              <a:t>Step </a:t>
            </a:r>
            <a:r>
              <a:rPr lang="en-GB" sz="2200" dirty="0">
                <a:solidFill>
                  <a:schemeClr val="tx1"/>
                </a:solidFill>
                <a:latin typeface="Comic Sans MS" panose="030F0702030302020204" pitchFamily="66" charset="0"/>
              </a:rPr>
              <a:t>5 – Organise the bundles to make the frame. </a:t>
            </a:r>
          </a:p>
          <a:p>
            <a:pPr lvl="2"/>
            <a:r>
              <a:rPr lang="en-GB" sz="2000" dirty="0">
                <a:solidFill>
                  <a:schemeClr val="tx1"/>
                </a:solidFill>
                <a:latin typeface="Comic Sans MS" panose="030F0702030302020204" pitchFamily="66" charset="0"/>
              </a:rPr>
              <a:t>Organise your bundles around so they frame the portrait and use the twine / string / ribbon to join them together. Once you have down that, glue the frame onto the cardboard backing stand. (If you do not have glue you could make a hole in the card and use string to attach it to the </a:t>
            </a:r>
            <a:r>
              <a:rPr lang="en-GB" sz="2000" dirty="0" smtClean="0">
                <a:solidFill>
                  <a:schemeClr val="tx1"/>
                </a:solidFill>
                <a:latin typeface="Comic Sans MS" panose="030F0702030302020204" pitchFamily="66" charset="0"/>
              </a:rPr>
              <a:t>frame.</a:t>
            </a:r>
          </a:p>
          <a:p>
            <a:pPr marL="914400" lvl="2" indent="0">
              <a:buNone/>
            </a:pPr>
            <a:r>
              <a:rPr lang="en-GB" sz="2200" dirty="0" smtClean="0">
                <a:solidFill>
                  <a:schemeClr val="tx1"/>
                </a:solidFill>
                <a:latin typeface="Comic Sans MS" panose="030F0702030302020204" pitchFamily="66" charset="0"/>
              </a:rPr>
              <a:t>Step </a:t>
            </a:r>
            <a:r>
              <a:rPr lang="en-GB" sz="2200" dirty="0">
                <a:solidFill>
                  <a:schemeClr val="tx1"/>
                </a:solidFill>
                <a:latin typeface="Comic Sans MS" panose="030F0702030302020204" pitchFamily="66" charset="0"/>
              </a:rPr>
              <a:t>6 – Decorate your frame.</a:t>
            </a:r>
          </a:p>
          <a:p>
            <a:pPr lvl="2"/>
            <a:r>
              <a:rPr lang="en-GB" sz="2000" dirty="0">
                <a:solidFill>
                  <a:schemeClr val="tx1"/>
                </a:solidFill>
                <a:latin typeface="Comic Sans MS" panose="030F0702030302020204" pitchFamily="66" charset="0"/>
              </a:rPr>
              <a:t>Use glue (or string) to attach your decorations to the frame.</a:t>
            </a:r>
          </a:p>
          <a:p>
            <a:pPr lvl="2"/>
            <a:endParaRPr lang="en-GB" sz="2000" dirty="0"/>
          </a:p>
        </p:txBody>
      </p:sp>
      <p:grpSp>
        <p:nvGrpSpPr>
          <p:cNvPr id="5" name="Group 4">
            <a:extLst>
              <a:ext uri="{FF2B5EF4-FFF2-40B4-BE49-F238E27FC236}">
                <a16:creationId xmlns:a16="http://schemas.microsoft.com/office/drawing/2014/main" id="{0CFB9874-C45D-49DC-A92B-1D58DB4B9240}"/>
              </a:ext>
            </a:extLst>
          </p:cNvPr>
          <p:cNvGrpSpPr/>
          <p:nvPr/>
        </p:nvGrpSpPr>
        <p:grpSpPr>
          <a:xfrm>
            <a:off x="9807825" y="139484"/>
            <a:ext cx="2391088" cy="3063640"/>
            <a:chOff x="8565332" y="881340"/>
            <a:chExt cx="3549154" cy="4269862"/>
          </a:xfrm>
        </p:grpSpPr>
        <p:sp>
          <p:nvSpPr>
            <p:cNvPr id="4" name="Rectangle 3">
              <a:extLst>
                <a:ext uri="{FF2B5EF4-FFF2-40B4-BE49-F238E27FC236}">
                  <a16:creationId xmlns:a16="http://schemas.microsoft.com/office/drawing/2014/main" id="{07C07173-C0FC-42C7-8E0E-99669FBB3324}"/>
                </a:ext>
              </a:extLst>
            </p:cNvPr>
            <p:cNvSpPr/>
            <p:nvPr/>
          </p:nvSpPr>
          <p:spPr>
            <a:xfrm>
              <a:off x="9126599" y="881340"/>
              <a:ext cx="2642820" cy="4269862"/>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85,709 Twig Photos and Premium High Res Pictures - Getty Images">
              <a:extLst>
                <a:ext uri="{FF2B5EF4-FFF2-40B4-BE49-F238E27FC236}">
                  <a16:creationId xmlns:a16="http://schemas.microsoft.com/office/drawing/2014/main" id="{F3B921B2-3C65-4A5F-AC1C-D14F3DD420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86" t="5046" r="6708" b="74892"/>
            <a:stretch/>
          </p:blipFill>
          <p:spPr bwMode="auto">
            <a:xfrm rot="5400000">
              <a:off x="7633020" y="2701512"/>
              <a:ext cx="4151421" cy="5110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85,709 Twig Photos and Premium High Res Pictures - Getty Images">
              <a:extLst>
                <a:ext uri="{FF2B5EF4-FFF2-40B4-BE49-F238E27FC236}">
                  <a16:creationId xmlns:a16="http://schemas.microsoft.com/office/drawing/2014/main" id="{B9647C14-288E-4479-93CB-5263D67FEB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86" t="5046" r="6708" b="74892"/>
            <a:stretch/>
          </p:blipFill>
          <p:spPr bwMode="auto">
            <a:xfrm rot="5400000">
              <a:off x="9399068" y="2701513"/>
              <a:ext cx="4151420" cy="5110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85,709 Twig Photos and Premium High Res Pictures - Getty Images">
              <a:extLst>
                <a:ext uri="{FF2B5EF4-FFF2-40B4-BE49-F238E27FC236}">
                  <a16:creationId xmlns:a16="http://schemas.microsoft.com/office/drawing/2014/main" id="{3DB05275-BB46-401B-9271-7CAEA0DD251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579" b="22895" l="13399" r="90850">
                          <a14:foregroundMark x1="91013" y1="19211" x2="91013" y2="19211"/>
                          <a14:foregroundMark x1="13399" y1="20263" x2="13399" y2="20263"/>
                        </a14:backgroundRemoval>
                      </a14:imgEffect>
                    </a14:imgLayer>
                  </a14:imgProps>
                </a:ext>
                <a:ext uri="{28A0092B-C50C-407E-A947-70E740481C1C}">
                  <a14:useLocalDpi xmlns:a14="http://schemas.microsoft.com/office/drawing/2010/main" val="0"/>
                </a:ext>
              </a:extLst>
            </a:blip>
            <a:srcRect l="6786" t="5046" r="6708" b="74892"/>
            <a:stretch/>
          </p:blipFill>
          <p:spPr bwMode="auto">
            <a:xfrm>
              <a:off x="8565333" y="1706798"/>
              <a:ext cx="3549153" cy="5110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85,709 Twig Photos and Premium High Res Pictures - Getty Images">
              <a:extLst>
                <a:ext uri="{FF2B5EF4-FFF2-40B4-BE49-F238E27FC236}">
                  <a16:creationId xmlns:a16="http://schemas.microsoft.com/office/drawing/2014/main" id="{A908C617-C549-4CDE-B4E6-45C8CD080EB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579" b="22895" l="13399" r="90850">
                          <a14:foregroundMark x1="91013" y1="19211" x2="91013" y2="19211"/>
                          <a14:foregroundMark x1="13399" y1="20263" x2="13399" y2="20263"/>
                        </a14:backgroundRemoval>
                      </a14:imgEffect>
                    </a14:imgLayer>
                  </a14:imgProps>
                </a:ext>
                <a:ext uri="{28A0092B-C50C-407E-A947-70E740481C1C}">
                  <a14:useLocalDpi xmlns:a14="http://schemas.microsoft.com/office/drawing/2010/main" val="0"/>
                </a:ext>
              </a:extLst>
            </a:blip>
            <a:srcRect l="6786" t="5046" r="6708" b="74892"/>
            <a:stretch/>
          </p:blipFill>
          <p:spPr bwMode="auto">
            <a:xfrm>
              <a:off x="8565332" y="3917569"/>
              <a:ext cx="3549153" cy="51107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2" descr="17 inventive ways to make your own unique picture frame">
            <a:extLst>
              <a:ext uri="{FF2B5EF4-FFF2-40B4-BE49-F238E27FC236}">
                <a16:creationId xmlns:a16="http://schemas.microsoft.com/office/drawing/2014/main" id="{3F214A0F-6BA9-4591-9C30-15744E2D18E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759" r="51079" b="17419"/>
          <a:stretch/>
        </p:blipFill>
        <p:spPr bwMode="auto">
          <a:xfrm>
            <a:off x="9683211" y="4991752"/>
            <a:ext cx="2134174" cy="167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10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56D65-D2A7-465A-8630-546CE385800D}"/>
              </a:ext>
            </a:extLst>
          </p:cNvPr>
          <p:cNvSpPr>
            <a:spLocks noGrp="1"/>
          </p:cNvSpPr>
          <p:nvPr>
            <p:ph type="title"/>
          </p:nvPr>
        </p:nvSpPr>
        <p:spPr>
          <a:xfrm>
            <a:off x="1746718" y="1647986"/>
            <a:ext cx="8596668" cy="4625010"/>
          </a:xfrm>
        </p:spPr>
        <p:txBody>
          <a:bodyPr>
            <a:normAutofit/>
          </a:bodyPr>
          <a:lstStyle/>
          <a:p>
            <a:r>
              <a:rPr lang="en-GB" dirty="0">
                <a:solidFill>
                  <a:schemeClr val="tx1"/>
                </a:solidFill>
                <a:latin typeface="Comic Sans MS" panose="030F0702030302020204" pitchFamily="66" charset="0"/>
              </a:rPr>
              <a:t>Last week we created our own </a:t>
            </a:r>
            <a:r>
              <a:rPr lang="en-GB" dirty="0" smtClean="0">
                <a:solidFill>
                  <a:schemeClr val="tx1"/>
                </a:solidFill>
                <a:latin typeface="Comic Sans MS" panose="030F0702030302020204" pitchFamily="66" charset="0"/>
              </a:rPr>
              <a:t>colour palette and silhouette.</a:t>
            </a:r>
            <a:r>
              <a:rPr lang="en-GB" dirty="0">
                <a:solidFill>
                  <a:schemeClr val="tx1"/>
                </a:solidFill>
                <a:latin typeface="Comic Sans MS" panose="030F0702030302020204" pitchFamily="66" charset="0"/>
              </a:rPr>
              <a:t/>
            </a:r>
            <a:br>
              <a:rPr lang="en-GB" dirty="0">
                <a:solidFill>
                  <a:schemeClr val="tx1"/>
                </a:solidFill>
                <a:latin typeface="Comic Sans MS" panose="030F0702030302020204" pitchFamily="66" charset="0"/>
              </a:rPr>
            </a:br>
            <a:r>
              <a:rPr lang="en-GB" dirty="0">
                <a:solidFill>
                  <a:schemeClr val="tx1"/>
                </a:solidFill>
                <a:latin typeface="Comic Sans MS" panose="030F0702030302020204" pitchFamily="66" charset="0"/>
              </a:rPr>
              <a:t/>
            </a:r>
            <a:br>
              <a:rPr lang="en-GB" dirty="0">
                <a:solidFill>
                  <a:schemeClr val="tx1"/>
                </a:solidFill>
                <a:latin typeface="Comic Sans MS" panose="030F0702030302020204" pitchFamily="66" charset="0"/>
              </a:rPr>
            </a:br>
            <a:r>
              <a:rPr lang="en-GB" dirty="0">
                <a:solidFill>
                  <a:schemeClr val="tx1"/>
                </a:solidFill>
                <a:latin typeface="Comic Sans MS" panose="030F0702030302020204" pitchFamily="66" charset="0"/>
              </a:rPr>
              <a:t>This week we are going to do some Design and Technology and create a picture frame for </a:t>
            </a:r>
            <a:r>
              <a:rPr lang="en-GB" dirty="0" smtClean="0">
                <a:solidFill>
                  <a:schemeClr val="tx1"/>
                </a:solidFill>
                <a:latin typeface="Comic Sans MS" panose="030F0702030302020204" pitchFamily="66" charset="0"/>
              </a:rPr>
              <a:t>our work.</a:t>
            </a:r>
            <a:endParaRPr lang="en-GB"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0061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49BA47A-92C7-46A6-874D-149EE5E0BAC7}"/>
              </a:ext>
            </a:extLst>
          </p:cNvPr>
          <p:cNvSpPr>
            <a:spLocks noGrp="1"/>
          </p:cNvSpPr>
          <p:nvPr>
            <p:ph idx="1"/>
          </p:nvPr>
        </p:nvSpPr>
        <p:spPr>
          <a:xfrm>
            <a:off x="1793212" y="1773132"/>
            <a:ext cx="8596668" cy="3880773"/>
          </a:xfrm>
        </p:spPr>
        <p:txBody>
          <a:bodyPr>
            <a:normAutofit/>
          </a:bodyPr>
          <a:lstStyle/>
          <a:p>
            <a:pPr marL="0" indent="0">
              <a:buNone/>
            </a:pPr>
            <a:r>
              <a:rPr lang="en-GB" sz="2400" dirty="0">
                <a:solidFill>
                  <a:schemeClr val="tx1"/>
                </a:solidFill>
                <a:latin typeface="Comic Sans MS" panose="030F0702030302020204" pitchFamily="66" charset="0"/>
              </a:rPr>
              <a:t>It’s up to you what you want your picture frame to look like but follow the PowerPoint through for inspiration, guidance and tips</a:t>
            </a:r>
            <a:r>
              <a:rPr lang="en-GB" sz="2400" dirty="0" smtClean="0">
                <a:solidFill>
                  <a:schemeClr val="tx1"/>
                </a:solidFill>
                <a:latin typeface="Comic Sans MS" panose="030F0702030302020204" pitchFamily="66" charset="0"/>
              </a:rPr>
              <a:t>.</a:t>
            </a:r>
          </a:p>
          <a:p>
            <a:endParaRPr lang="en-GB" sz="2400" dirty="0">
              <a:solidFill>
                <a:schemeClr val="tx1"/>
              </a:solidFill>
              <a:latin typeface="Comic Sans MS" panose="030F0702030302020204" pitchFamily="66" charset="0"/>
            </a:endParaRPr>
          </a:p>
          <a:p>
            <a:pPr marL="0" indent="0">
              <a:buNone/>
            </a:pPr>
            <a:r>
              <a:rPr lang="en-GB" sz="2400" dirty="0" smtClean="0">
                <a:solidFill>
                  <a:schemeClr val="tx1"/>
                </a:solidFill>
                <a:latin typeface="Comic Sans MS" panose="030F0702030302020204" pitchFamily="66" charset="0"/>
              </a:rPr>
              <a:t>Have </a:t>
            </a:r>
            <a:r>
              <a:rPr lang="en-GB" sz="2400" dirty="0">
                <a:solidFill>
                  <a:schemeClr val="tx1"/>
                </a:solidFill>
                <a:latin typeface="Comic Sans MS" panose="030F0702030302020204" pitchFamily="66" charset="0"/>
              </a:rPr>
              <a:t>a look at these pictures for inspiration. Choose some ideas that you like and create 2 or 3 designs of your own based on these or any other ideas you have.</a:t>
            </a:r>
          </a:p>
        </p:txBody>
      </p:sp>
    </p:spTree>
    <p:extLst>
      <p:ext uri="{BB962C8B-B14F-4D97-AF65-F5344CB8AC3E}">
        <p14:creationId xmlns:p14="http://schemas.microsoft.com/office/powerpoint/2010/main" val="139133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3A22093-E576-438B-9439-5A1FA7F40BA4}"/>
              </a:ext>
            </a:extLst>
          </p:cNvPr>
          <p:cNvGrpSpPr/>
          <p:nvPr/>
        </p:nvGrpSpPr>
        <p:grpSpPr>
          <a:xfrm>
            <a:off x="4863028" y="1523303"/>
            <a:ext cx="2087003" cy="1765043"/>
            <a:chOff x="2419746" y="2509494"/>
            <a:chExt cx="2343150" cy="1952625"/>
          </a:xfrm>
        </p:grpSpPr>
        <p:pic>
          <p:nvPicPr>
            <p:cNvPr id="1028" name="Picture 4" descr="crafts made with frames | Make Your Own Nature Frame -- Exploring Nature  Educational Resource | Nature crafts, Nature party, Explore nature">
              <a:extLst>
                <a:ext uri="{FF2B5EF4-FFF2-40B4-BE49-F238E27FC236}">
                  <a16:creationId xmlns:a16="http://schemas.microsoft.com/office/drawing/2014/main" id="{1D10C60B-DB6B-459C-955F-439FE3030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746" y="2509494"/>
              <a:ext cx="2343150" cy="19526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FA07B52-F0A4-4E0C-9174-28B21257B3A9}"/>
                </a:ext>
              </a:extLst>
            </p:cNvPr>
            <p:cNvSpPr/>
            <p:nvPr/>
          </p:nvSpPr>
          <p:spPr>
            <a:xfrm>
              <a:off x="2849198" y="2922552"/>
              <a:ext cx="1444505" cy="1066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670FB2A3-3BC2-4617-97D0-6E387207704E}"/>
              </a:ext>
            </a:extLst>
          </p:cNvPr>
          <p:cNvGrpSpPr/>
          <p:nvPr/>
        </p:nvGrpSpPr>
        <p:grpSpPr>
          <a:xfrm>
            <a:off x="1947573" y="3591716"/>
            <a:ext cx="1893697" cy="1575717"/>
            <a:chOff x="689112" y="4823588"/>
            <a:chExt cx="1893697" cy="1575717"/>
          </a:xfrm>
        </p:grpSpPr>
        <p:pic>
          <p:nvPicPr>
            <p:cNvPr id="1030" name="Picture 6" descr="Make A Nature Frame for Your Fall Photos | Fall picture frame, Nature  crafts, Fall decor diy">
              <a:extLst>
                <a:ext uri="{FF2B5EF4-FFF2-40B4-BE49-F238E27FC236}">
                  <a16:creationId xmlns:a16="http://schemas.microsoft.com/office/drawing/2014/main" id="{A78F581E-ED55-445E-847D-6EAD05BD05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29" t="6451" r="14275" b="3150"/>
            <a:stretch/>
          </p:blipFill>
          <p:spPr bwMode="auto">
            <a:xfrm>
              <a:off x="689112" y="4823588"/>
              <a:ext cx="1893697" cy="15757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EE08253-9FC6-4798-B245-92A9E0125D24}"/>
                </a:ext>
              </a:extLst>
            </p:cNvPr>
            <p:cNvSpPr/>
            <p:nvPr/>
          </p:nvSpPr>
          <p:spPr>
            <a:xfrm>
              <a:off x="1079976" y="5217788"/>
              <a:ext cx="1032455" cy="682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6" name="Picture 12" descr="17 inventive ways to make your own unique picture frame">
            <a:extLst>
              <a:ext uri="{FF2B5EF4-FFF2-40B4-BE49-F238E27FC236}">
                <a16:creationId xmlns:a16="http://schemas.microsoft.com/office/drawing/2014/main" id="{A0941807-4897-4207-821E-92044EB1F3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759" r="51079" b="17419"/>
          <a:stretch/>
        </p:blipFill>
        <p:spPr bwMode="auto">
          <a:xfrm>
            <a:off x="1828110" y="1712629"/>
            <a:ext cx="2013160" cy="157571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Nature Finds: Twig Photo Fra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4" descr="Nature Finds: Twig Photo Frame"/>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19637" t="-1" r="20043" b="-69"/>
          <a:stretch/>
        </p:blipFill>
        <p:spPr bwMode="auto">
          <a:xfrm>
            <a:off x="8160475" y="1596194"/>
            <a:ext cx="2222884" cy="18438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Make a Twig Photo Frame Gift - My Bright Ideas"/>
          <p:cNvPicPr>
            <a:picLocks noChangeAspect="1" noChangeArrowheads="1"/>
          </p:cNvPicPr>
          <p:nvPr/>
        </p:nvPicPr>
        <p:blipFill rotWithShape="1">
          <a:blip r:embed="rId6">
            <a:extLst>
              <a:ext uri="{28A0092B-C50C-407E-A947-70E740481C1C}">
                <a14:useLocalDpi xmlns:a14="http://schemas.microsoft.com/office/drawing/2010/main" val="0"/>
              </a:ext>
            </a:extLst>
          </a:blip>
          <a:srcRect b="7194"/>
          <a:stretch/>
        </p:blipFill>
        <p:spPr bwMode="auto">
          <a:xfrm>
            <a:off x="4581336" y="3334306"/>
            <a:ext cx="3070771" cy="20905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Twig N Frame - Burpee"/>
          <p:cNvPicPr>
            <a:picLocks noChangeAspect="1" noChangeArrowheads="1"/>
          </p:cNvPicPr>
          <p:nvPr/>
        </p:nvPicPr>
        <p:blipFill rotWithShape="1">
          <a:blip r:embed="rId7">
            <a:extLst>
              <a:ext uri="{28A0092B-C50C-407E-A947-70E740481C1C}">
                <a14:useLocalDpi xmlns:a14="http://schemas.microsoft.com/office/drawing/2010/main" val="0"/>
              </a:ext>
            </a:extLst>
          </a:blip>
          <a:srcRect l="2857" t="39074" r="5713" b="6479"/>
          <a:stretch/>
        </p:blipFill>
        <p:spPr bwMode="auto">
          <a:xfrm>
            <a:off x="8122485" y="3591716"/>
            <a:ext cx="2235443" cy="176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93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BA47A-92C7-46A6-874D-149EE5E0BAC7}"/>
              </a:ext>
            </a:extLst>
          </p:cNvPr>
          <p:cNvSpPr>
            <a:spLocks noGrp="1"/>
          </p:cNvSpPr>
          <p:nvPr>
            <p:ph idx="1"/>
          </p:nvPr>
        </p:nvSpPr>
        <p:spPr>
          <a:xfrm>
            <a:off x="1524125" y="1503336"/>
            <a:ext cx="9752127" cy="3921071"/>
          </a:xfrm>
        </p:spPr>
        <p:txBody>
          <a:bodyPr>
            <a:normAutofit fontScale="85000" lnSpcReduction="20000"/>
          </a:bodyPr>
          <a:lstStyle/>
          <a:p>
            <a:pPr marL="0" indent="0">
              <a:buNone/>
            </a:pPr>
            <a:r>
              <a:rPr lang="en-GB" sz="1900" dirty="0">
                <a:solidFill>
                  <a:schemeClr val="tx1"/>
                </a:solidFill>
                <a:latin typeface="Comic Sans MS" panose="030F0702030302020204" pitchFamily="66" charset="0"/>
              </a:rPr>
              <a:t>The first thing to think about is what resources you have available to use.</a:t>
            </a:r>
          </a:p>
          <a:p>
            <a:pPr marL="0" indent="0">
              <a:buNone/>
            </a:pPr>
            <a:r>
              <a:rPr lang="en-GB" sz="1900" dirty="0">
                <a:solidFill>
                  <a:schemeClr val="tx1"/>
                </a:solidFill>
                <a:latin typeface="Comic Sans MS" panose="030F0702030302020204" pitchFamily="66" charset="0"/>
              </a:rPr>
              <a:t>These are the typical things you will need for this task.</a:t>
            </a:r>
          </a:p>
          <a:p>
            <a:pPr lvl="1"/>
            <a:r>
              <a:rPr lang="en-GB" sz="1900" dirty="0">
                <a:solidFill>
                  <a:schemeClr val="tx1"/>
                </a:solidFill>
                <a:latin typeface="Comic Sans MS" panose="030F0702030302020204" pitchFamily="66" charset="0"/>
              </a:rPr>
              <a:t>A pencil</a:t>
            </a:r>
          </a:p>
          <a:p>
            <a:pPr lvl="1"/>
            <a:r>
              <a:rPr lang="en-GB" sz="1900" dirty="0">
                <a:solidFill>
                  <a:schemeClr val="tx1"/>
                </a:solidFill>
                <a:latin typeface="Comic Sans MS" panose="030F0702030302020204" pitchFamily="66" charset="0"/>
              </a:rPr>
              <a:t>A ruler </a:t>
            </a:r>
          </a:p>
          <a:p>
            <a:pPr lvl="1"/>
            <a:r>
              <a:rPr lang="en-GB" sz="1900" dirty="0">
                <a:solidFill>
                  <a:schemeClr val="tx1"/>
                </a:solidFill>
                <a:latin typeface="Comic Sans MS" panose="030F0702030302020204" pitchFamily="66" charset="0"/>
              </a:rPr>
              <a:t>Glue and/or Sellotape</a:t>
            </a:r>
          </a:p>
          <a:p>
            <a:pPr lvl="1"/>
            <a:r>
              <a:rPr lang="en-GB" sz="1900" dirty="0">
                <a:solidFill>
                  <a:schemeClr val="tx1"/>
                </a:solidFill>
                <a:latin typeface="Comic Sans MS" panose="030F0702030302020204" pitchFamily="66" charset="0"/>
              </a:rPr>
              <a:t>Scissors</a:t>
            </a:r>
          </a:p>
          <a:p>
            <a:pPr lvl="1"/>
            <a:r>
              <a:rPr lang="en-GB" sz="1900" dirty="0">
                <a:solidFill>
                  <a:schemeClr val="tx1"/>
                </a:solidFill>
                <a:latin typeface="Comic Sans MS" panose="030F0702030302020204" pitchFamily="66" charset="0"/>
              </a:rPr>
              <a:t>Cardboard / card / </a:t>
            </a:r>
            <a:r>
              <a:rPr lang="en-GB" sz="1900" dirty="0" smtClean="0">
                <a:solidFill>
                  <a:schemeClr val="tx1"/>
                </a:solidFill>
                <a:latin typeface="Comic Sans MS" panose="030F0702030302020204" pitchFamily="66" charset="0"/>
              </a:rPr>
              <a:t>paper</a:t>
            </a:r>
          </a:p>
          <a:p>
            <a:pPr lvl="1"/>
            <a:endParaRPr lang="en-GB" sz="1900" dirty="0">
              <a:solidFill>
                <a:schemeClr val="tx1"/>
              </a:solidFill>
              <a:latin typeface="Comic Sans MS" panose="030F0702030302020204" pitchFamily="66" charset="0"/>
            </a:endParaRPr>
          </a:p>
          <a:p>
            <a:pPr marL="0" indent="0">
              <a:buNone/>
            </a:pPr>
            <a:r>
              <a:rPr lang="en-GB" sz="1900" dirty="0">
                <a:solidFill>
                  <a:schemeClr val="tx1"/>
                </a:solidFill>
                <a:latin typeface="Comic Sans MS" panose="030F0702030302020204" pitchFamily="66" charset="0"/>
              </a:rPr>
              <a:t>For a natural frame you might also need</a:t>
            </a:r>
          </a:p>
          <a:p>
            <a:pPr lvl="1"/>
            <a:r>
              <a:rPr lang="en-GB" sz="1900" dirty="0">
                <a:solidFill>
                  <a:schemeClr val="tx1"/>
                </a:solidFill>
                <a:latin typeface="Comic Sans MS" panose="030F0702030302020204" pitchFamily="66" charset="0"/>
              </a:rPr>
              <a:t>Sticks</a:t>
            </a:r>
          </a:p>
          <a:p>
            <a:pPr lvl="1"/>
            <a:r>
              <a:rPr lang="en-GB" sz="1900" dirty="0">
                <a:solidFill>
                  <a:schemeClr val="tx1"/>
                </a:solidFill>
                <a:latin typeface="Comic Sans MS" panose="030F0702030302020204" pitchFamily="66" charset="0"/>
              </a:rPr>
              <a:t>String / twine / ribbon</a:t>
            </a:r>
          </a:p>
          <a:p>
            <a:pPr lvl="1"/>
            <a:r>
              <a:rPr lang="en-GB" sz="1900" dirty="0">
                <a:solidFill>
                  <a:schemeClr val="tx1"/>
                </a:solidFill>
                <a:latin typeface="Comic Sans MS" panose="030F0702030302020204" pitchFamily="66" charset="0"/>
              </a:rPr>
              <a:t>Decoration </a:t>
            </a:r>
            <a:r>
              <a:rPr lang="en-GB" sz="1900" dirty="0" err="1">
                <a:solidFill>
                  <a:schemeClr val="tx1"/>
                </a:solidFill>
                <a:latin typeface="Comic Sans MS" panose="030F0702030302020204" pitchFamily="66" charset="0"/>
              </a:rPr>
              <a:t>eg</a:t>
            </a:r>
            <a:r>
              <a:rPr lang="en-GB" sz="1900" dirty="0">
                <a:solidFill>
                  <a:schemeClr val="tx1"/>
                </a:solidFill>
                <a:latin typeface="Comic Sans MS" panose="030F0702030302020204" pitchFamily="66" charset="0"/>
              </a:rPr>
              <a:t> pine cones / acorns / shells / origami decorations</a:t>
            </a:r>
          </a:p>
          <a:p>
            <a:pPr marL="0" indent="0">
              <a:buNone/>
            </a:pPr>
            <a:endParaRPr lang="en-GB" dirty="0"/>
          </a:p>
          <a:p>
            <a:pPr lvl="1"/>
            <a:endParaRPr lang="en-GB" dirty="0"/>
          </a:p>
          <a:p>
            <a:endParaRPr lang="en-GB" dirty="0"/>
          </a:p>
        </p:txBody>
      </p:sp>
    </p:spTree>
    <p:extLst>
      <p:ext uri="{BB962C8B-B14F-4D97-AF65-F5344CB8AC3E}">
        <p14:creationId xmlns:p14="http://schemas.microsoft.com/office/powerpoint/2010/main" val="258586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C4EC5-288C-4766-8506-6B4D08A48380}"/>
              </a:ext>
            </a:extLst>
          </p:cNvPr>
          <p:cNvSpPr>
            <a:spLocks noGrp="1"/>
          </p:cNvSpPr>
          <p:nvPr>
            <p:ph idx="1"/>
          </p:nvPr>
        </p:nvSpPr>
        <p:spPr>
          <a:xfrm>
            <a:off x="1609815" y="1477037"/>
            <a:ext cx="8596668" cy="3993865"/>
          </a:xfrm>
        </p:spPr>
        <p:txBody>
          <a:bodyPr>
            <a:normAutofit fontScale="92500" lnSpcReduction="20000"/>
          </a:bodyPr>
          <a:lstStyle/>
          <a:p>
            <a:pPr marL="0" indent="0">
              <a:buNone/>
            </a:pPr>
            <a:r>
              <a:rPr lang="en-GB" sz="2400" dirty="0">
                <a:solidFill>
                  <a:schemeClr val="tx1"/>
                </a:solidFill>
              </a:rPr>
              <a:t>Once you have decided on the type of frame you would like to make create a final design</a:t>
            </a:r>
            <a:r>
              <a:rPr lang="en-GB" sz="2400" dirty="0" smtClean="0">
                <a:solidFill>
                  <a:schemeClr val="tx1"/>
                </a:solidFill>
              </a:rPr>
              <a:t>.</a:t>
            </a:r>
            <a:endParaRPr lang="en-GB" sz="2400" dirty="0">
              <a:solidFill>
                <a:schemeClr val="tx1"/>
              </a:solidFill>
            </a:endParaRPr>
          </a:p>
          <a:p>
            <a:pPr marL="0" indent="0">
              <a:buNone/>
            </a:pPr>
            <a:r>
              <a:rPr lang="en-GB" sz="2400" dirty="0">
                <a:solidFill>
                  <a:schemeClr val="tx1"/>
                </a:solidFill>
              </a:rPr>
              <a:t>Things to consider to help you with your final design.</a:t>
            </a:r>
          </a:p>
          <a:p>
            <a:pPr lvl="1"/>
            <a:r>
              <a:rPr lang="en-GB" sz="2000" dirty="0">
                <a:solidFill>
                  <a:schemeClr val="tx1"/>
                </a:solidFill>
              </a:rPr>
              <a:t>Size.</a:t>
            </a:r>
          </a:p>
          <a:p>
            <a:pPr lvl="2"/>
            <a:r>
              <a:rPr lang="en-GB" sz="1800" dirty="0">
                <a:solidFill>
                  <a:schemeClr val="tx1"/>
                </a:solidFill>
              </a:rPr>
              <a:t>How big does your picture space need to be? - Your Tudor Portrait is A5 size.</a:t>
            </a:r>
          </a:p>
          <a:p>
            <a:pPr lvl="1"/>
            <a:r>
              <a:rPr lang="en-GB" sz="2000" dirty="0">
                <a:solidFill>
                  <a:schemeClr val="tx1"/>
                </a:solidFill>
              </a:rPr>
              <a:t>Shape </a:t>
            </a:r>
          </a:p>
          <a:p>
            <a:pPr lvl="2"/>
            <a:r>
              <a:rPr lang="en-GB" sz="1800" dirty="0">
                <a:solidFill>
                  <a:schemeClr val="tx1"/>
                </a:solidFill>
              </a:rPr>
              <a:t>Your Tudor </a:t>
            </a:r>
            <a:r>
              <a:rPr lang="en-GB" sz="1800" dirty="0" smtClean="0">
                <a:solidFill>
                  <a:schemeClr val="tx1"/>
                </a:solidFill>
              </a:rPr>
              <a:t>watercolour painting </a:t>
            </a:r>
            <a:r>
              <a:rPr lang="en-GB" sz="1800" dirty="0">
                <a:solidFill>
                  <a:schemeClr val="tx1"/>
                </a:solidFill>
              </a:rPr>
              <a:t>should be a portrait rectangle so the picture space should also be a portrait rectangle.</a:t>
            </a:r>
          </a:p>
          <a:p>
            <a:pPr lvl="1"/>
            <a:r>
              <a:rPr lang="en-GB" sz="2000" dirty="0">
                <a:solidFill>
                  <a:schemeClr val="tx1"/>
                </a:solidFill>
              </a:rPr>
              <a:t>Decoration </a:t>
            </a:r>
          </a:p>
          <a:p>
            <a:pPr lvl="2"/>
            <a:r>
              <a:rPr lang="en-GB" sz="1800" dirty="0">
                <a:solidFill>
                  <a:schemeClr val="tx1"/>
                </a:solidFill>
              </a:rPr>
              <a:t>Think about the colours within your portrait. What colour scheme will match your artwork?</a:t>
            </a:r>
          </a:p>
          <a:p>
            <a:pPr lvl="2"/>
            <a:endParaRPr lang="en-GB" dirty="0"/>
          </a:p>
        </p:txBody>
      </p:sp>
      <p:sp>
        <p:nvSpPr>
          <p:cNvPr id="4" name="Rectangle 3">
            <a:extLst>
              <a:ext uri="{FF2B5EF4-FFF2-40B4-BE49-F238E27FC236}">
                <a16:creationId xmlns:a16="http://schemas.microsoft.com/office/drawing/2014/main" id="{8C8CAD3F-B65A-4529-8A7D-8D97B472AE94}"/>
              </a:ext>
            </a:extLst>
          </p:cNvPr>
          <p:cNvSpPr/>
          <p:nvPr/>
        </p:nvSpPr>
        <p:spPr>
          <a:xfrm>
            <a:off x="9815543" y="4127145"/>
            <a:ext cx="781879" cy="1166191"/>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6414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AEBC-9555-4A6E-9AA9-B6293E043B32}"/>
              </a:ext>
            </a:extLst>
          </p:cNvPr>
          <p:cNvSpPr>
            <a:spLocks noGrp="1"/>
          </p:cNvSpPr>
          <p:nvPr>
            <p:ph type="title"/>
          </p:nvPr>
        </p:nvSpPr>
        <p:spPr>
          <a:xfrm>
            <a:off x="2440996" y="559194"/>
            <a:ext cx="6919982" cy="742664"/>
          </a:xfrm>
          <a:solidFill>
            <a:schemeClr val="bg2"/>
          </a:solidFill>
        </p:spPr>
        <p:txBody>
          <a:bodyPr/>
          <a:lstStyle/>
          <a:p>
            <a:r>
              <a:rPr lang="en-GB" dirty="0">
                <a:solidFill>
                  <a:schemeClr val="tx1"/>
                </a:solidFill>
                <a:latin typeface="Comic Sans MS" panose="030F0702030302020204" pitchFamily="66" charset="0"/>
              </a:rPr>
              <a:t>How To Make a Natural Frame.</a:t>
            </a:r>
          </a:p>
        </p:txBody>
      </p:sp>
      <p:sp>
        <p:nvSpPr>
          <p:cNvPr id="3" name="Content Placeholder 2">
            <a:extLst>
              <a:ext uri="{FF2B5EF4-FFF2-40B4-BE49-F238E27FC236}">
                <a16:creationId xmlns:a16="http://schemas.microsoft.com/office/drawing/2014/main" id="{908C4EC5-288C-4766-8506-6B4D08A48380}"/>
              </a:ext>
            </a:extLst>
          </p:cNvPr>
          <p:cNvSpPr>
            <a:spLocks noGrp="1"/>
          </p:cNvSpPr>
          <p:nvPr>
            <p:ph idx="1"/>
          </p:nvPr>
        </p:nvSpPr>
        <p:spPr>
          <a:xfrm>
            <a:off x="1455169" y="1477039"/>
            <a:ext cx="8596668" cy="3931870"/>
          </a:xfrm>
        </p:spPr>
        <p:txBody>
          <a:bodyPr>
            <a:normAutofit fontScale="77500" lnSpcReduction="20000"/>
          </a:bodyPr>
          <a:lstStyle/>
          <a:p>
            <a:r>
              <a:rPr lang="en-GB" sz="2400" dirty="0">
                <a:solidFill>
                  <a:schemeClr val="tx1"/>
                </a:solidFill>
                <a:latin typeface="Comic Sans MS" panose="030F0702030302020204" pitchFamily="66" charset="0"/>
              </a:rPr>
              <a:t>Some video examples;</a:t>
            </a:r>
            <a:endParaRPr lang="en-GB" sz="2400" dirty="0">
              <a:solidFill>
                <a:schemeClr val="tx1"/>
              </a:solidFill>
              <a:latin typeface="Comic Sans MS" panose="030F0702030302020204" pitchFamily="66" charset="0"/>
              <a:hlinkClick r:id="rId2">
                <a:extLst>
                  <a:ext uri="{A12FA001-AC4F-418D-AE19-62706E023703}">
                    <ahyp:hlinkClr xmlns:ahyp="http://schemas.microsoft.com/office/drawing/2018/hyperlinkcolor" xmlns="" val="tx"/>
                  </a:ext>
                </a:extLst>
              </a:hlinkClick>
            </a:endParaRPr>
          </a:p>
          <a:p>
            <a:pPr lvl="1"/>
            <a:r>
              <a:rPr lang="en-GB" sz="1400" dirty="0">
                <a:solidFill>
                  <a:schemeClr val="tx1"/>
                </a:solidFill>
                <a:latin typeface="Comic Sans MS" panose="030F0702030302020204" pitchFamily="66" charset="0"/>
                <a:hlinkClick r:id="rId2">
                  <a:extLst>
                    <a:ext uri="{A12FA001-AC4F-418D-AE19-62706E023703}">
                      <ahyp:hlinkClr xmlns:ahyp="http://schemas.microsoft.com/office/drawing/2018/hyperlinkcolor" xmlns="" val="tx"/>
                    </a:ext>
                  </a:extLst>
                </a:hlinkClick>
              </a:rPr>
              <a:t>https://www.youtube.com/watch?v=skXiLF37Luw</a:t>
            </a:r>
            <a:r>
              <a:rPr lang="en-GB" sz="1400" dirty="0">
                <a:solidFill>
                  <a:schemeClr val="tx1"/>
                </a:solidFill>
                <a:latin typeface="Comic Sans MS" panose="030F0702030302020204" pitchFamily="66" charset="0"/>
              </a:rPr>
              <a:t> </a:t>
            </a:r>
          </a:p>
          <a:p>
            <a:pPr lvl="1"/>
            <a:r>
              <a:rPr lang="en-GB" sz="1400" dirty="0">
                <a:solidFill>
                  <a:schemeClr val="tx1"/>
                </a:solidFill>
                <a:latin typeface="Comic Sans MS" panose="030F0702030302020204" pitchFamily="66" charset="0"/>
                <a:hlinkClick r:id="rId3">
                  <a:extLst>
                    <a:ext uri="{A12FA001-AC4F-418D-AE19-62706E023703}">
                      <ahyp:hlinkClr xmlns:ahyp="http://schemas.microsoft.com/office/drawing/2018/hyperlinkcolor" xmlns="" val="tx"/>
                    </a:ext>
                  </a:extLst>
                </a:hlinkClick>
              </a:rPr>
              <a:t>https://www.youtube.com/watch?v=DJPa2RpEOwk</a:t>
            </a:r>
            <a:r>
              <a:rPr lang="en-GB" sz="1400" dirty="0">
                <a:solidFill>
                  <a:schemeClr val="tx1"/>
                </a:solidFill>
                <a:latin typeface="Comic Sans MS" panose="030F0702030302020204" pitchFamily="66" charset="0"/>
              </a:rPr>
              <a:t> </a:t>
            </a:r>
          </a:p>
          <a:p>
            <a:pPr lvl="1"/>
            <a:r>
              <a:rPr lang="en-GB" sz="2400" dirty="0">
                <a:solidFill>
                  <a:schemeClr val="tx1"/>
                </a:solidFill>
                <a:latin typeface="Comic Sans MS" panose="030F0702030302020204" pitchFamily="66" charset="0"/>
              </a:rPr>
              <a:t>Gather your equipment</a:t>
            </a:r>
          </a:p>
          <a:p>
            <a:pPr lvl="2"/>
            <a:r>
              <a:rPr lang="en-GB" sz="1800" dirty="0">
                <a:solidFill>
                  <a:schemeClr val="tx1"/>
                </a:solidFill>
                <a:latin typeface="Comic Sans MS" panose="030F0702030302020204" pitchFamily="66" charset="0"/>
              </a:rPr>
              <a:t>Card</a:t>
            </a:r>
          </a:p>
          <a:p>
            <a:pPr lvl="2"/>
            <a:r>
              <a:rPr lang="en-GB" sz="1800" dirty="0">
                <a:solidFill>
                  <a:schemeClr val="tx1"/>
                </a:solidFill>
                <a:latin typeface="Comic Sans MS" panose="030F0702030302020204" pitchFamily="66" charset="0"/>
              </a:rPr>
              <a:t>Scissors</a:t>
            </a:r>
          </a:p>
          <a:p>
            <a:pPr lvl="2"/>
            <a:r>
              <a:rPr lang="en-GB" sz="1800" dirty="0">
                <a:solidFill>
                  <a:schemeClr val="tx1"/>
                </a:solidFill>
                <a:latin typeface="Comic Sans MS" panose="030F0702030302020204" pitchFamily="66" charset="0"/>
              </a:rPr>
              <a:t>Ruler</a:t>
            </a:r>
          </a:p>
          <a:p>
            <a:pPr lvl="2"/>
            <a:r>
              <a:rPr lang="en-GB" sz="1800" dirty="0">
                <a:solidFill>
                  <a:schemeClr val="tx1"/>
                </a:solidFill>
                <a:latin typeface="Comic Sans MS" panose="030F0702030302020204" pitchFamily="66" charset="0"/>
              </a:rPr>
              <a:t>Pencil</a:t>
            </a:r>
          </a:p>
          <a:p>
            <a:pPr lvl="2"/>
            <a:r>
              <a:rPr lang="en-GB" sz="1800" dirty="0">
                <a:solidFill>
                  <a:schemeClr val="tx1"/>
                </a:solidFill>
                <a:latin typeface="Comic Sans MS" panose="030F0702030302020204" pitchFamily="66" charset="0"/>
              </a:rPr>
              <a:t>Colours</a:t>
            </a:r>
          </a:p>
          <a:p>
            <a:pPr lvl="2"/>
            <a:r>
              <a:rPr lang="en-GB" sz="1800" dirty="0">
                <a:solidFill>
                  <a:schemeClr val="tx1"/>
                </a:solidFill>
                <a:latin typeface="Comic Sans MS" panose="030F0702030302020204" pitchFamily="66" charset="0"/>
              </a:rPr>
              <a:t>Sticks</a:t>
            </a:r>
          </a:p>
          <a:p>
            <a:pPr lvl="2"/>
            <a:r>
              <a:rPr lang="en-GB" sz="1800" dirty="0">
                <a:solidFill>
                  <a:schemeClr val="tx1"/>
                </a:solidFill>
                <a:latin typeface="Comic Sans MS" panose="030F0702030302020204" pitchFamily="66" charset="0"/>
              </a:rPr>
              <a:t>Glue</a:t>
            </a:r>
          </a:p>
          <a:p>
            <a:pPr lvl="2"/>
            <a:r>
              <a:rPr lang="en-GB" sz="1800" dirty="0">
                <a:solidFill>
                  <a:schemeClr val="tx1"/>
                </a:solidFill>
                <a:latin typeface="Comic Sans MS" panose="030F0702030302020204" pitchFamily="66" charset="0"/>
              </a:rPr>
              <a:t>String / twine / ribbon</a:t>
            </a:r>
          </a:p>
          <a:p>
            <a:pPr lvl="2"/>
            <a:r>
              <a:rPr lang="en-GB" sz="1800" dirty="0">
                <a:solidFill>
                  <a:schemeClr val="tx1"/>
                </a:solidFill>
                <a:latin typeface="Comic Sans MS" panose="030F0702030302020204" pitchFamily="66" charset="0"/>
              </a:rPr>
              <a:t>Decoration </a:t>
            </a:r>
          </a:p>
          <a:p>
            <a:pPr lvl="2"/>
            <a:endParaRPr lang="en-GB" sz="1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0735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C4EC5-288C-4766-8506-6B4D08A48380}"/>
              </a:ext>
            </a:extLst>
          </p:cNvPr>
          <p:cNvSpPr>
            <a:spLocks noGrp="1"/>
          </p:cNvSpPr>
          <p:nvPr>
            <p:ph idx="1"/>
          </p:nvPr>
        </p:nvSpPr>
        <p:spPr>
          <a:xfrm>
            <a:off x="1611825" y="1555556"/>
            <a:ext cx="9159498" cy="3915346"/>
          </a:xfrm>
        </p:spPr>
        <p:txBody>
          <a:bodyPr>
            <a:normAutofit/>
          </a:bodyPr>
          <a:lstStyle/>
          <a:p>
            <a:pPr marL="0" indent="0">
              <a:buNone/>
            </a:pPr>
            <a:r>
              <a:rPr lang="en-GB" sz="2400" dirty="0">
                <a:solidFill>
                  <a:schemeClr val="tx1"/>
                </a:solidFill>
                <a:latin typeface="Comic Sans MS" panose="030F0702030302020204" pitchFamily="66" charset="0"/>
              </a:rPr>
              <a:t>Some video examples;</a:t>
            </a:r>
            <a:endParaRPr lang="en-GB" sz="2400" dirty="0">
              <a:solidFill>
                <a:schemeClr val="tx1"/>
              </a:solidFill>
              <a:latin typeface="Comic Sans MS" panose="030F0702030302020204" pitchFamily="66" charset="0"/>
              <a:hlinkClick r:id="rId2">
                <a:extLst>
                  <a:ext uri="{A12FA001-AC4F-418D-AE19-62706E023703}">
                    <ahyp:hlinkClr xmlns:ahyp="http://schemas.microsoft.com/office/drawing/2018/hyperlinkcolor" xmlns="" val="tx"/>
                  </a:ext>
                </a:extLst>
              </a:hlinkClick>
            </a:endParaRPr>
          </a:p>
          <a:p>
            <a:pPr lvl="1"/>
            <a:r>
              <a:rPr lang="en-GB" sz="1400" dirty="0">
                <a:solidFill>
                  <a:schemeClr val="tx1"/>
                </a:solidFill>
                <a:latin typeface="Comic Sans MS" panose="030F0702030302020204" pitchFamily="66" charset="0"/>
                <a:hlinkClick r:id="rId2">
                  <a:extLst>
                    <a:ext uri="{A12FA001-AC4F-418D-AE19-62706E023703}">
                      <ahyp:hlinkClr xmlns:ahyp="http://schemas.microsoft.com/office/drawing/2018/hyperlinkcolor" xmlns="" val="tx"/>
                    </a:ext>
                  </a:extLst>
                </a:hlinkClick>
              </a:rPr>
              <a:t>https://www.youtube.com/watch?v=skXiLF37Luw</a:t>
            </a:r>
            <a:r>
              <a:rPr lang="en-GB" sz="1400" dirty="0">
                <a:solidFill>
                  <a:schemeClr val="tx1"/>
                </a:solidFill>
                <a:latin typeface="Comic Sans MS" panose="030F0702030302020204" pitchFamily="66" charset="0"/>
              </a:rPr>
              <a:t> </a:t>
            </a:r>
          </a:p>
          <a:p>
            <a:pPr lvl="1"/>
            <a:r>
              <a:rPr lang="en-GB" sz="1400" dirty="0">
                <a:solidFill>
                  <a:schemeClr val="tx1"/>
                </a:solidFill>
                <a:latin typeface="Comic Sans MS" panose="030F0702030302020204" pitchFamily="66" charset="0"/>
                <a:hlinkClick r:id="rId3">
                  <a:extLst>
                    <a:ext uri="{A12FA001-AC4F-418D-AE19-62706E023703}">
                      <ahyp:hlinkClr xmlns:ahyp="http://schemas.microsoft.com/office/drawing/2018/hyperlinkcolor" xmlns="" val="tx"/>
                    </a:ext>
                  </a:extLst>
                </a:hlinkClick>
              </a:rPr>
              <a:t>https://www.youtube.com/watch?v=DJPa2RpEOwk</a:t>
            </a:r>
            <a:r>
              <a:rPr lang="en-GB" sz="1400" dirty="0">
                <a:solidFill>
                  <a:schemeClr val="tx1"/>
                </a:solidFill>
                <a:latin typeface="Comic Sans MS" panose="030F0702030302020204" pitchFamily="66" charset="0"/>
              </a:rPr>
              <a:t> </a:t>
            </a:r>
          </a:p>
          <a:p>
            <a:pPr lvl="1"/>
            <a:endParaRPr lang="en-GB" sz="1400" dirty="0">
              <a:solidFill>
                <a:schemeClr val="tx1"/>
              </a:solidFill>
              <a:latin typeface="Comic Sans MS" panose="030F0702030302020204" pitchFamily="66" charset="0"/>
            </a:endParaRPr>
          </a:p>
          <a:p>
            <a:pPr marL="0" indent="0">
              <a:buNone/>
            </a:pPr>
            <a:r>
              <a:rPr lang="en-GB" sz="2400" dirty="0">
                <a:solidFill>
                  <a:schemeClr val="tx1"/>
                </a:solidFill>
                <a:latin typeface="Comic Sans MS" panose="030F0702030302020204" pitchFamily="66" charset="0"/>
              </a:rPr>
              <a:t>Step by Step Guide.</a:t>
            </a:r>
          </a:p>
          <a:p>
            <a:pPr lvl="1"/>
            <a:r>
              <a:rPr lang="en-GB" sz="2200" dirty="0">
                <a:solidFill>
                  <a:schemeClr val="tx1"/>
                </a:solidFill>
                <a:latin typeface="Comic Sans MS" panose="030F0702030302020204" pitchFamily="66" charset="0"/>
              </a:rPr>
              <a:t>Step 1 – Make the backing for the frame. </a:t>
            </a:r>
          </a:p>
          <a:p>
            <a:pPr lvl="2"/>
            <a:r>
              <a:rPr lang="en-GB" sz="2000" dirty="0">
                <a:solidFill>
                  <a:schemeClr val="tx1"/>
                </a:solidFill>
                <a:latin typeface="Comic Sans MS" panose="030F0702030302020204" pitchFamily="66" charset="0"/>
              </a:rPr>
              <a:t>Cut a piece of card or paper so that it gives you a 2cm border all the way around your </a:t>
            </a:r>
            <a:r>
              <a:rPr lang="en-GB" sz="2000" dirty="0" smtClean="0">
                <a:solidFill>
                  <a:schemeClr val="tx1"/>
                </a:solidFill>
                <a:latin typeface="Comic Sans MS" panose="030F0702030302020204" pitchFamily="66" charset="0"/>
              </a:rPr>
              <a:t>picture. Then, stick your painting </a:t>
            </a:r>
            <a:r>
              <a:rPr lang="en-GB" sz="2000" dirty="0">
                <a:solidFill>
                  <a:schemeClr val="tx1"/>
                </a:solidFill>
                <a:latin typeface="Comic Sans MS" panose="030F0702030302020204" pitchFamily="66" charset="0"/>
              </a:rPr>
              <a:t>to the middle of this. </a:t>
            </a:r>
          </a:p>
        </p:txBody>
      </p:sp>
    </p:spTree>
    <p:extLst>
      <p:ext uri="{BB962C8B-B14F-4D97-AF65-F5344CB8AC3E}">
        <p14:creationId xmlns:p14="http://schemas.microsoft.com/office/powerpoint/2010/main" val="886163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7233" y="2160589"/>
            <a:ext cx="8596668" cy="3880773"/>
          </a:xfrm>
        </p:spPr>
        <p:txBody>
          <a:bodyPr/>
          <a:lstStyle/>
          <a:p>
            <a:pPr marL="457200" lvl="1" indent="0">
              <a:buNone/>
            </a:pPr>
            <a:r>
              <a:rPr lang="en-GB" sz="2200" dirty="0">
                <a:solidFill>
                  <a:schemeClr val="tx1"/>
                </a:solidFill>
                <a:latin typeface="Comic Sans MS" panose="030F0702030302020204" pitchFamily="66" charset="0"/>
              </a:rPr>
              <a:t>Step 2 – Make the Stand.</a:t>
            </a:r>
          </a:p>
          <a:p>
            <a:pPr lvl="2"/>
            <a:r>
              <a:rPr lang="en-GB" sz="2000" dirty="0">
                <a:solidFill>
                  <a:schemeClr val="tx1"/>
                </a:solidFill>
                <a:latin typeface="Comic Sans MS" panose="030F0702030302020204" pitchFamily="66" charset="0"/>
              </a:rPr>
              <a:t>Cut a fairly large triangle (make sure it's a few inches smaller than the frame) out of a piece of rigid cardboard. Fold an inch or so of the wide side over and crease it. Glue the cardboard onto the back of the frame and bend it over so it makes a stand.</a:t>
            </a:r>
          </a:p>
          <a:p>
            <a:pPr lvl="2"/>
            <a:endParaRPr lang="en-GB" sz="2000" dirty="0"/>
          </a:p>
          <a:p>
            <a:pPr marL="0" indent="0">
              <a:buNone/>
            </a:pPr>
            <a:endParaRPr lang="en-GB" dirty="0"/>
          </a:p>
        </p:txBody>
      </p:sp>
      <p:pic>
        <p:nvPicPr>
          <p:cNvPr id="4" name="Picture 4" descr="Home Decor and Handicraft: Making a Stand">
            <a:extLst>
              <a:ext uri="{FF2B5EF4-FFF2-40B4-BE49-F238E27FC236}">
                <a16:creationId xmlns:a16="http://schemas.microsoft.com/office/drawing/2014/main" id="{FB3A458C-5AF6-4A18-A135-D568DE4AB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1677" y="4100975"/>
            <a:ext cx="2470798" cy="229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7814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Template>
  <TotalTime>277</TotalTime>
  <Words>561</Words>
  <Application>Microsoft Office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Comic Sans MS</vt:lpstr>
      <vt:lpstr>Trebuchet MS</vt:lpstr>
      <vt:lpstr>Wingdings 3</vt:lpstr>
      <vt:lpstr>Facet</vt:lpstr>
      <vt:lpstr>Friday 21st January  L.O. – I can forage for natural materials to make a picture frame. </vt:lpstr>
      <vt:lpstr>Last week we created our own colour palette and silhouette.  This week we are going to do some Design and Technology and create a picture frame for our work.</vt:lpstr>
      <vt:lpstr>PowerPoint Presentation</vt:lpstr>
      <vt:lpstr>PowerPoint Presentation</vt:lpstr>
      <vt:lpstr>PowerPoint Presentation</vt:lpstr>
      <vt:lpstr>PowerPoint Presentation</vt:lpstr>
      <vt:lpstr>How To Make a Natural Frame.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a Picture Frame</dc:title>
  <dc:creator>Kat Lamb</dc:creator>
  <cp:lastModifiedBy>Katherine Lamb</cp:lastModifiedBy>
  <cp:revision>26</cp:revision>
  <dcterms:created xsi:type="dcterms:W3CDTF">2021-01-12T12:27:55Z</dcterms:created>
  <dcterms:modified xsi:type="dcterms:W3CDTF">2022-01-13T11:11:39Z</dcterms:modified>
</cp:coreProperties>
</file>