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20"/>
  </p:notesMasterIdLst>
  <p:handoutMasterIdLst>
    <p:handoutMasterId r:id="rId21"/>
  </p:handoutMasterIdLst>
  <p:sldIdLst>
    <p:sldId id="256" r:id="rId5"/>
    <p:sldId id="261" r:id="rId6"/>
    <p:sldId id="262" r:id="rId7"/>
    <p:sldId id="263" r:id="rId8"/>
    <p:sldId id="264" r:id="rId9"/>
    <p:sldId id="265" r:id="rId10"/>
    <p:sldId id="266" r:id="rId11"/>
    <p:sldId id="267" r:id="rId12"/>
    <p:sldId id="273" r:id="rId13"/>
    <p:sldId id="277" r:id="rId14"/>
    <p:sldId id="279" r:id="rId15"/>
    <p:sldId id="280" r:id="rId16"/>
    <p:sldId id="281" r:id="rId17"/>
    <p:sldId id="282"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8" autoAdjust="0"/>
  </p:normalViewPr>
  <p:slideViewPr>
    <p:cSldViewPr snapToGrid="0">
      <p:cViewPr>
        <p:scale>
          <a:sx n="86" d="100"/>
          <a:sy n="86" d="100"/>
        </p:scale>
        <p:origin x="562" y="7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12/3/2021</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41500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15</a:t>
            </a:fld>
            <a:endParaRPr lang="en-US" dirty="0"/>
          </a:p>
        </p:txBody>
      </p:sp>
    </p:spTree>
    <p:extLst>
      <p:ext uri="{BB962C8B-B14F-4D97-AF65-F5344CB8AC3E}">
        <p14:creationId xmlns:p14="http://schemas.microsoft.com/office/powerpoint/2010/main" val="312206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STEM Enrichment week</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6</a:t>
            </a:r>
            <a:r>
              <a:rPr lang="en-US" baseline="30000" dirty="0">
                <a:solidFill>
                  <a:srgbClr val="7CEBFF"/>
                </a:solidFill>
              </a:rPr>
              <a:t>th</a:t>
            </a:r>
            <a:r>
              <a:rPr lang="en-US" dirty="0">
                <a:solidFill>
                  <a:srgbClr val="7CEBFF"/>
                </a:solidFill>
              </a:rPr>
              <a:t> December until 10</a:t>
            </a:r>
            <a:r>
              <a:rPr lang="en-US" baseline="30000" dirty="0">
                <a:solidFill>
                  <a:srgbClr val="7CEBFF"/>
                </a:solidFill>
              </a:rPr>
              <a:t>th</a:t>
            </a:r>
            <a:r>
              <a:rPr lang="en-US" dirty="0">
                <a:solidFill>
                  <a:srgbClr val="7CEBFF"/>
                </a:solidFill>
              </a:rPr>
              <a:t> December.</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C759A-7476-4877-93FD-0A83FF8E992B}"/>
              </a:ext>
            </a:extLst>
          </p:cNvPr>
          <p:cNvSpPr txBox="1"/>
          <p:nvPr/>
        </p:nvSpPr>
        <p:spPr>
          <a:xfrm>
            <a:off x="530087" y="980661"/>
            <a:ext cx="10760765" cy="1200329"/>
          </a:xfrm>
          <a:prstGeom prst="rect">
            <a:avLst/>
          </a:prstGeom>
          <a:noFill/>
        </p:spPr>
        <p:txBody>
          <a:bodyPr wrap="square" rtlCol="0">
            <a:spAutoFit/>
          </a:bodyPr>
          <a:lstStyle/>
          <a:p>
            <a:endParaRPr lang="en-GB" sz="3600" u="sng" dirty="0">
              <a:latin typeface="Comic Sans MS" panose="030F0702030302020204" pitchFamily="66" charset="0"/>
            </a:endParaRPr>
          </a:p>
          <a:p>
            <a:endParaRPr lang="en-GB" sz="3600" u="sng" dirty="0">
              <a:latin typeface="Comic Sans MS" panose="030F0702030302020204" pitchFamily="66" charset="0"/>
            </a:endParaRPr>
          </a:p>
        </p:txBody>
      </p:sp>
      <p:sp>
        <p:nvSpPr>
          <p:cNvPr id="3" name="TextBox 2">
            <a:extLst>
              <a:ext uri="{FF2B5EF4-FFF2-40B4-BE49-F238E27FC236}">
                <a16:creationId xmlns:a16="http://schemas.microsoft.com/office/drawing/2014/main" id="{6BEFE30D-D15D-45EE-ABD7-19A375E31FBA}"/>
              </a:ext>
            </a:extLst>
          </p:cNvPr>
          <p:cNvSpPr txBox="1"/>
          <p:nvPr/>
        </p:nvSpPr>
        <p:spPr>
          <a:xfrm>
            <a:off x="530087" y="715617"/>
            <a:ext cx="10919791" cy="4401205"/>
          </a:xfrm>
          <a:prstGeom prst="rect">
            <a:avLst/>
          </a:prstGeom>
          <a:noFill/>
        </p:spPr>
        <p:txBody>
          <a:bodyPr wrap="square" rtlCol="0">
            <a:spAutoFit/>
          </a:bodyPr>
          <a:lstStyle/>
          <a:p>
            <a:endParaRPr lang="en-GB" sz="4000" dirty="0">
              <a:latin typeface="Comic Sans MS" panose="030F0702030302020204" pitchFamily="66" charset="0"/>
            </a:endParaRPr>
          </a:p>
          <a:p>
            <a:r>
              <a:rPr lang="en-GB" sz="4000" dirty="0">
                <a:latin typeface="Comic Sans MS" panose="030F0702030302020204" pitchFamily="66" charset="0"/>
              </a:rPr>
              <a:t>Talk to someone at home about the plot (the story), the characters, what you enjoyed, what you would change.</a:t>
            </a:r>
          </a:p>
          <a:p>
            <a:endParaRPr lang="en-GB" sz="4000" dirty="0">
              <a:latin typeface="Comic Sans MS" panose="030F0702030302020204" pitchFamily="66" charset="0"/>
            </a:endParaRP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spTree>
    <p:extLst>
      <p:ext uri="{BB962C8B-B14F-4D97-AF65-F5344CB8AC3E}">
        <p14:creationId xmlns:p14="http://schemas.microsoft.com/office/powerpoint/2010/main" val="283459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C759A-7476-4877-93FD-0A83FF8E992B}"/>
              </a:ext>
            </a:extLst>
          </p:cNvPr>
          <p:cNvSpPr txBox="1"/>
          <p:nvPr/>
        </p:nvSpPr>
        <p:spPr>
          <a:xfrm>
            <a:off x="530087" y="980661"/>
            <a:ext cx="10760765" cy="3416320"/>
          </a:xfrm>
          <a:prstGeom prst="rect">
            <a:avLst/>
          </a:prstGeom>
          <a:noFill/>
        </p:spPr>
        <p:txBody>
          <a:bodyPr wrap="square" rtlCol="0">
            <a:spAutoFit/>
          </a:bodyPr>
          <a:lstStyle/>
          <a:p>
            <a:r>
              <a:rPr lang="en-GB" sz="3600" u="sng" dirty="0">
                <a:latin typeface="Comic Sans MS" panose="030F0702030302020204" pitchFamily="66" charset="0"/>
              </a:rPr>
              <a:t>Friday 10</a:t>
            </a:r>
            <a:r>
              <a:rPr lang="en-GB" sz="3600" u="sng" baseline="30000" dirty="0">
                <a:latin typeface="Comic Sans MS" panose="030F0702030302020204" pitchFamily="66" charset="0"/>
              </a:rPr>
              <a:t>th </a:t>
            </a:r>
            <a:r>
              <a:rPr lang="en-GB" sz="3600" u="sng" dirty="0">
                <a:latin typeface="Comic Sans MS" panose="030F0702030302020204" pitchFamily="66" charset="0"/>
              </a:rPr>
              <a:t>December.</a:t>
            </a:r>
          </a:p>
          <a:p>
            <a:endParaRPr lang="en-GB" sz="3600" u="sng" dirty="0">
              <a:latin typeface="Comic Sans MS" panose="030F0702030302020204" pitchFamily="66" charset="0"/>
            </a:endParaRPr>
          </a:p>
          <a:p>
            <a:r>
              <a:rPr lang="en-GB" sz="3600" u="sng" dirty="0">
                <a:latin typeface="Comic Sans MS" panose="030F0702030302020204" pitchFamily="66" charset="0"/>
              </a:rPr>
              <a:t>LO – We can deliver a presentation to share information, with clarity and thought of audience.</a:t>
            </a:r>
          </a:p>
          <a:p>
            <a:endParaRPr lang="en-GB" sz="3600" u="sng" dirty="0">
              <a:latin typeface="Comic Sans MS" panose="030F0702030302020204" pitchFamily="66" charset="0"/>
            </a:endParaRPr>
          </a:p>
        </p:txBody>
      </p:sp>
    </p:spTree>
    <p:extLst>
      <p:ext uri="{BB962C8B-B14F-4D97-AF65-F5344CB8AC3E}">
        <p14:creationId xmlns:p14="http://schemas.microsoft.com/office/powerpoint/2010/main" val="309675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C759A-7476-4877-93FD-0A83FF8E992B}"/>
              </a:ext>
            </a:extLst>
          </p:cNvPr>
          <p:cNvSpPr txBox="1"/>
          <p:nvPr/>
        </p:nvSpPr>
        <p:spPr>
          <a:xfrm>
            <a:off x="530087" y="980661"/>
            <a:ext cx="10760765" cy="5078313"/>
          </a:xfrm>
          <a:prstGeom prst="rect">
            <a:avLst/>
          </a:prstGeom>
          <a:noFill/>
        </p:spPr>
        <p:txBody>
          <a:bodyPr wrap="square" rtlCol="0">
            <a:spAutoFit/>
          </a:bodyPr>
          <a:lstStyle/>
          <a:p>
            <a:r>
              <a:rPr lang="en-GB" sz="3600" dirty="0">
                <a:latin typeface="Comic Sans MS" panose="030F0702030302020204" pitchFamily="66" charset="0"/>
              </a:rPr>
              <a:t>Over the week, we have looked at a toaster and how it works. Remember when we looked at the toaster and we found out how it worked. We are going to work in groups of 6 to present this information. You need to decide in your groups how you are going to share the information, whether you need pictures to help the descriptions. Everyone in the group needs to speak in the presentation.</a:t>
            </a:r>
          </a:p>
        </p:txBody>
      </p:sp>
    </p:spTree>
    <p:extLst>
      <p:ext uri="{BB962C8B-B14F-4D97-AF65-F5344CB8AC3E}">
        <p14:creationId xmlns:p14="http://schemas.microsoft.com/office/powerpoint/2010/main" val="68456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C759A-7476-4877-93FD-0A83FF8E992B}"/>
              </a:ext>
            </a:extLst>
          </p:cNvPr>
          <p:cNvSpPr txBox="1"/>
          <p:nvPr/>
        </p:nvSpPr>
        <p:spPr>
          <a:xfrm>
            <a:off x="530087" y="980661"/>
            <a:ext cx="10760765" cy="5078313"/>
          </a:xfrm>
          <a:prstGeom prst="rect">
            <a:avLst/>
          </a:prstGeom>
          <a:noFill/>
        </p:spPr>
        <p:txBody>
          <a:bodyPr wrap="square" rtlCol="0">
            <a:spAutoFit/>
          </a:bodyPr>
          <a:lstStyle/>
          <a:p>
            <a:r>
              <a:rPr lang="en-GB" sz="3600" dirty="0">
                <a:latin typeface="Comic Sans MS" panose="030F0702030302020204" pitchFamily="66" charset="0"/>
              </a:rPr>
              <a:t>Let’s think about oracy and what we need to do to present well.</a:t>
            </a: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Think about how you are standing, the pace at which you deliver your lines and the audience.</a:t>
            </a:r>
          </a:p>
        </p:txBody>
      </p:sp>
      <p:pic>
        <p:nvPicPr>
          <p:cNvPr id="3" name="Picture 2">
            <a:extLst>
              <a:ext uri="{FF2B5EF4-FFF2-40B4-BE49-F238E27FC236}">
                <a16:creationId xmlns:a16="http://schemas.microsoft.com/office/drawing/2014/main" id="{EF67CAB3-D5CA-49A3-B861-EC833457E3DF}"/>
              </a:ext>
            </a:extLst>
          </p:cNvPr>
          <p:cNvPicPr>
            <a:picLocks noChangeAspect="1"/>
          </p:cNvPicPr>
          <p:nvPr/>
        </p:nvPicPr>
        <p:blipFill>
          <a:blip r:embed="rId2"/>
          <a:stretch>
            <a:fillRect/>
          </a:stretch>
        </p:blipFill>
        <p:spPr>
          <a:xfrm>
            <a:off x="530087" y="2322221"/>
            <a:ext cx="4471987" cy="1106779"/>
          </a:xfrm>
          <a:prstGeom prst="rect">
            <a:avLst/>
          </a:prstGeom>
        </p:spPr>
      </p:pic>
      <p:pic>
        <p:nvPicPr>
          <p:cNvPr id="4" name="Picture 3">
            <a:extLst>
              <a:ext uri="{FF2B5EF4-FFF2-40B4-BE49-F238E27FC236}">
                <a16:creationId xmlns:a16="http://schemas.microsoft.com/office/drawing/2014/main" id="{9094A483-0B7D-48A5-88E0-CA22EC7CC09C}"/>
              </a:ext>
            </a:extLst>
          </p:cNvPr>
          <p:cNvPicPr>
            <a:picLocks noChangeAspect="1"/>
          </p:cNvPicPr>
          <p:nvPr/>
        </p:nvPicPr>
        <p:blipFill>
          <a:blip r:embed="rId3"/>
          <a:stretch>
            <a:fillRect/>
          </a:stretch>
        </p:blipFill>
        <p:spPr>
          <a:xfrm>
            <a:off x="3256100" y="3856204"/>
            <a:ext cx="5021879" cy="994092"/>
          </a:xfrm>
          <a:prstGeom prst="rect">
            <a:avLst/>
          </a:prstGeom>
        </p:spPr>
      </p:pic>
      <p:pic>
        <p:nvPicPr>
          <p:cNvPr id="5" name="Picture 4">
            <a:extLst>
              <a:ext uri="{FF2B5EF4-FFF2-40B4-BE49-F238E27FC236}">
                <a16:creationId xmlns:a16="http://schemas.microsoft.com/office/drawing/2014/main" id="{7EFF002E-2E9B-4F9B-A977-E90CC719149E}"/>
              </a:ext>
            </a:extLst>
          </p:cNvPr>
          <p:cNvPicPr>
            <a:picLocks noChangeAspect="1"/>
          </p:cNvPicPr>
          <p:nvPr/>
        </p:nvPicPr>
        <p:blipFill>
          <a:blip r:embed="rId4"/>
          <a:stretch>
            <a:fillRect/>
          </a:stretch>
        </p:blipFill>
        <p:spPr>
          <a:xfrm>
            <a:off x="6096000" y="2303864"/>
            <a:ext cx="5725970" cy="994092"/>
          </a:xfrm>
          <a:prstGeom prst="rect">
            <a:avLst/>
          </a:prstGeom>
        </p:spPr>
      </p:pic>
    </p:spTree>
    <p:extLst>
      <p:ext uri="{BB962C8B-B14F-4D97-AF65-F5344CB8AC3E}">
        <p14:creationId xmlns:p14="http://schemas.microsoft.com/office/powerpoint/2010/main" val="163619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C759A-7476-4877-93FD-0A83FF8E992B}"/>
              </a:ext>
            </a:extLst>
          </p:cNvPr>
          <p:cNvSpPr txBox="1"/>
          <p:nvPr/>
        </p:nvSpPr>
        <p:spPr>
          <a:xfrm>
            <a:off x="530087" y="980661"/>
            <a:ext cx="10760765" cy="4524315"/>
          </a:xfrm>
          <a:prstGeom prst="rect">
            <a:avLst/>
          </a:prstGeom>
          <a:noFill/>
        </p:spPr>
        <p:txBody>
          <a:bodyPr wrap="square" rtlCol="0">
            <a:spAutoFit/>
          </a:bodyPr>
          <a:lstStyle/>
          <a:p>
            <a:r>
              <a:rPr lang="en-GB" sz="3600" dirty="0">
                <a:latin typeface="Comic Sans MS" panose="030F0702030302020204" pitchFamily="66" charset="0"/>
              </a:rPr>
              <a:t>We have already looked at the toaster, how it works and the Science behind it.</a:t>
            </a:r>
          </a:p>
          <a:p>
            <a:endParaRPr lang="en-GB" sz="3600" dirty="0">
              <a:latin typeface="Comic Sans MS" panose="030F0702030302020204" pitchFamily="66" charset="0"/>
            </a:endParaRPr>
          </a:p>
          <a:p>
            <a:r>
              <a:rPr lang="en-GB" sz="3600" dirty="0">
                <a:latin typeface="Comic Sans MS" panose="030F0702030302020204" pitchFamily="66" charset="0"/>
              </a:rPr>
              <a:t>Today, you must make a short presentation to share this information. You have this session to complete this work.</a:t>
            </a:r>
          </a:p>
          <a:p>
            <a:endParaRPr lang="en-GB" sz="3600" dirty="0">
              <a:latin typeface="Comic Sans MS" panose="030F0702030302020204" pitchFamily="66" charset="0"/>
            </a:endParaRPr>
          </a:p>
          <a:p>
            <a:r>
              <a:rPr lang="en-GB" sz="3600" dirty="0">
                <a:latin typeface="Comic Sans MS" panose="030F0702030302020204" pitchFamily="66" charset="0"/>
              </a:rPr>
              <a:t>Enjoy </a:t>
            </a:r>
            <a:r>
              <a:rPr lang="en-GB" sz="3600" dirty="0">
                <a:latin typeface="Comic Sans MS" panose="030F0702030302020204" pitchFamily="66" charset="0"/>
                <a:sym typeface="Wingdings" panose="05000000000000000000" pitchFamily="2" charset="2"/>
              </a:rPr>
              <a:t> and good luck.</a:t>
            </a:r>
            <a:endParaRPr lang="en-GB" sz="3600" dirty="0">
              <a:latin typeface="Comic Sans MS" panose="030F0702030302020204" pitchFamily="66" charset="0"/>
            </a:endParaRPr>
          </a:p>
        </p:txBody>
      </p:sp>
    </p:spTree>
    <p:extLst>
      <p:ext uri="{BB962C8B-B14F-4D97-AF65-F5344CB8AC3E}">
        <p14:creationId xmlns:p14="http://schemas.microsoft.com/office/powerpoint/2010/main" val="222008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fontScale="90000"/>
          </a:bodyPr>
          <a:lstStyle/>
          <a:p>
            <a:r>
              <a:rPr lang="en-US" dirty="0">
                <a:solidFill>
                  <a:srgbClr val="FFFFFF"/>
                </a:solidFill>
              </a:rPr>
              <a:t>I hope you have enjoyed the week.</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120A63-A783-450C-B5CB-72A31DDB9723}"/>
              </a:ext>
            </a:extLst>
          </p:cNvPr>
          <p:cNvSpPr txBox="1"/>
          <p:nvPr/>
        </p:nvSpPr>
        <p:spPr>
          <a:xfrm>
            <a:off x="702365" y="1086678"/>
            <a:ext cx="10787270" cy="1938992"/>
          </a:xfrm>
          <a:prstGeom prst="rect">
            <a:avLst/>
          </a:prstGeom>
          <a:noFill/>
        </p:spPr>
        <p:txBody>
          <a:bodyPr wrap="square" rtlCol="0">
            <a:spAutoFit/>
          </a:bodyPr>
          <a:lstStyle/>
          <a:p>
            <a:r>
              <a:rPr lang="en-GB" sz="4000" u="sng" dirty="0">
                <a:latin typeface="Comic Sans MS" panose="030F0702030302020204" pitchFamily="66" charset="0"/>
              </a:rPr>
              <a:t>Monday 6</a:t>
            </a:r>
            <a:r>
              <a:rPr lang="en-GB" sz="4000" u="sng" baseline="30000" dirty="0">
                <a:latin typeface="Comic Sans MS" panose="030F0702030302020204" pitchFamily="66" charset="0"/>
              </a:rPr>
              <a:t>th</a:t>
            </a:r>
            <a:r>
              <a:rPr lang="en-GB" sz="4000" u="sng" dirty="0">
                <a:latin typeface="Comic Sans MS" panose="030F0702030302020204" pitchFamily="66" charset="0"/>
              </a:rPr>
              <a:t> December.</a:t>
            </a:r>
          </a:p>
          <a:p>
            <a:endParaRPr lang="en-GB" sz="4000" u="sng" dirty="0">
              <a:latin typeface="Comic Sans MS" panose="030F0702030302020204" pitchFamily="66" charset="0"/>
            </a:endParaRPr>
          </a:p>
          <a:p>
            <a:r>
              <a:rPr lang="en-GB" sz="4000" u="sng" dirty="0">
                <a:latin typeface="Comic Sans MS" panose="030F0702030302020204" pitchFamily="66" charset="0"/>
              </a:rPr>
              <a:t>LO – I can write creatively about an image</a:t>
            </a:r>
            <a:r>
              <a:rPr lang="en-GB" u="sng" dirty="0">
                <a:latin typeface="Comic Sans MS" panose="030F0702030302020204" pitchFamily="66" charset="0"/>
              </a:rPr>
              <a:t>.</a:t>
            </a:r>
          </a:p>
        </p:txBody>
      </p:sp>
      <p:pic>
        <p:nvPicPr>
          <p:cNvPr id="3" name="Picture 2">
            <a:extLst>
              <a:ext uri="{FF2B5EF4-FFF2-40B4-BE49-F238E27FC236}">
                <a16:creationId xmlns:a16="http://schemas.microsoft.com/office/drawing/2014/main" id="{4D662C08-D4CF-4DB2-9DF6-361A550A1F71}"/>
              </a:ext>
            </a:extLst>
          </p:cNvPr>
          <p:cNvPicPr>
            <a:picLocks noChangeAspect="1"/>
          </p:cNvPicPr>
          <p:nvPr/>
        </p:nvPicPr>
        <p:blipFill>
          <a:blip r:embed="rId2"/>
          <a:stretch>
            <a:fillRect/>
          </a:stretch>
        </p:blipFill>
        <p:spPr>
          <a:xfrm>
            <a:off x="2226282" y="3273287"/>
            <a:ext cx="2016276" cy="3004309"/>
          </a:xfrm>
          <a:prstGeom prst="rect">
            <a:avLst/>
          </a:prstGeom>
        </p:spPr>
      </p:pic>
    </p:spTree>
    <p:extLst>
      <p:ext uri="{BB962C8B-B14F-4D97-AF65-F5344CB8AC3E}">
        <p14:creationId xmlns:p14="http://schemas.microsoft.com/office/powerpoint/2010/main" val="25684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62C08-D4CF-4DB2-9DF6-361A550A1F71}"/>
              </a:ext>
            </a:extLst>
          </p:cNvPr>
          <p:cNvPicPr>
            <a:picLocks noChangeAspect="1"/>
          </p:cNvPicPr>
          <p:nvPr/>
        </p:nvPicPr>
        <p:blipFill>
          <a:blip r:embed="rId2"/>
          <a:stretch>
            <a:fillRect/>
          </a:stretch>
        </p:blipFill>
        <p:spPr>
          <a:xfrm>
            <a:off x="3352716" y="84958"/>
            <a:ext cx="4545579" cy="6773042"/>
          </a:xfrm>
          <a:prstGeom prst="rect">
            <a:avLst/>
          </a:prstGeom>
        </p:spPr>
      </p:pic>
    </p:spTree>
    <p:extLst>
      <p:ext uri="{BB962C8B-B14F-4D97-AF65-F5344CB8AC3E}">
        <p14:creationId xmlns:p14="http://schemas.microsoft.com/office/powerpoint/2010/main" val="138331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62C08-D4CF-4DB2-9DF6-361A550A1F71}"/>
              </a:ext>
            </a:extLst>
          </p:cNvPr>
          <p:cNvPicPr>
            <a:picLocks noChangeAspect="1"/>
          </p:cNvPicPr>
          <p:nvPr/>
        </p:nvPicPr>
        <p:blipFill>
          <a:blip r:embed="rId2"/>
          <a:stretch>
            <a:fillRect/>
          </a:stretch>
        </p:blipFill>
        <p:spPr>
          <a:xfrm>
            <a:off x="304716" y="68393"/>
            <a:ext cx="4545579" cy="6773042"/>
          </a:xfrm>
          <a:prstGeom prst="rect">
            <a:avLst/>
          </a:prstGeom>
        </p:spPr>
      </p:pic>
      <p:sp>
        <p:nvSpPr>
          <p:cNvPr id="2" name="TextBox 1">
            <a:extLst>
              <a:ext uri="{FF2B5EF4-FFF2-40B4-BE49-F238E27FC236}">
                <a16:creationId xmlns:a16="http://schemas.microsoft.com/office/drawing/2014/main" id="{65F1AD86-5176-4D3F-8AA4-26370B03CE2A}"/>
              </a:ext>
            </a:extLst>
          </p:cNvPr>
          <p:cNvSpPr txBox="1"/>
          <p:nvPr/>
        </p:nvSpPr>
        <p:spPr>
          <a:xfrm>
            <a:off x="5327374" y="1179443"/>
            <a:ext cx="5870713" cy="4524315"/>
          </a:xfrm>
          <a:prstGeom prst="rect">
            <a:avLst/>
          </a:prstGeom>
          <a:noFill/>
        </p:spPr>
        <p:txBody>
          <a:bodyPr wrap="square" rtlCol="0">
            <a:spAutoFit/>
          </a:bodyPr>
          <a:lstStyle/>
          <a:p>
            <a:r>
              <a:rPr lang="en-GB" sz="3600" dirty="0">
                <a:latin typeface="Comic Sans MS" panose="030F0702030302020204" pitchFamily="66" charset="0"/>
              </a:rPr>
              <a:t>Look at this image. TTYP about what you can see.</a:t>
            </a:r>
          </a:p>
          <a:p>
            <a:endParaRPr lang="en-GB" sz="3600" dirty="0">
              <a:latin typeface="Comic Sans MS" panose="030F0702030302020204" pitchFamily="66" charset="0"/>
            </a:endParaRPr>
          </a:p>
          <a:p>
            <a:r>
              <a:rPr lang="en-GB" sz="3600" dirty="0">
                <a:latin typeface="Comic Sans MS" panose="030F0702030302020204" pitchFamily="66" charset="0"/>
              </a:rPr>
              <a:t>In your book, write down some ideas, words, phrases that spring to mind when you look at this image.</a:t>
            </a:r>
          </a:p>
        </p:txBody>
      </p:sp>
    </p:spTree>
    <p:extLst>
      <p:ext uri="{BB962C8B-B14F-4D97-AF65-F5344CB8AC3E}">
        <p14:creationId xmlns:p14="http://schemas.microsoft.com/office/powerpoint/2010/main" val="415720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62C08-D4CF-4DB2-9DF6-361A550A1F71}"/>
              </a:ext>
            </a:extLst>
          </p:cNvPr>
          <p:cNvPicPr>
            <a:picLocks noChangeAspect="1"/>
          </p:cNvPicPr>
          <p:nvPr/>
        </p:nvPicPr>
        <p:blipFill>
          <a:blip r:embed="rId2"/>
          <a:stretch>
            <a:fillRect/>
          </a:stretch>
        </p:blipFill>
        <p:spPr>
          <a:xfrm>
            <a:off x="304716" y="68393"/>
            <a:ext cx="4545579" cy="6773042"/>
          </a:xfrm>
          <a:prstGeom prst="rect">
            <a:avLst/>
          </a:prstGeom>
        </p:spPr>
      </p:pic>
      <p:pic>
        <p:nvPicPr>
          <p:cNvPr id="4" name="Picture 3">
            <a:extLst>
              <a:ext uri="{FF2B5EF4-FFF2-40B4-BE49-F238E27FC236}">
                <a16:creationId xmlns:a16="http://schemas.microsoft.com/office/drawing/2014/main" id="{B9B25CE0-5138-428F-98FE-E6D1122369FD}"/>
              </a:ext>
            </a:extLst>
          </p:cNvPr>
          <p:cNvPicPr>
            <a:picLocks noChangeAspect="1"/>
          </p:cNvPicPr>
          <p:nvPr/>
        </p:nvPicPr>
        <p:blipFill>
          <a:blip r:embed="rId3"/>
          <a:stretch>
            <a:fillRect/>
          </a:stretch>
        </p:blipFill>
        <p:spPr>
          <a:xfrm>
            <a:off x="5017190" y="833644"/>
            <a:ext cx="6378076" cy="2731191"/>
          </a:xfrm>
          <a:prstGeom prst="rect">
            <a:avLst/>
          </a:prstGeom>
        </p:spPr>
      </p:pic>
    </p:spTree>
    <p:extLst>
      <p:ext uri="{BB962C8B-B14F-4D97-AF65-F5344CB8AC3E}">
        <p14:creationId xmlns:p14="http://schemas.microsoft.com/office/powerpoint/2010/main" val="387403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BF3DFE-87A6-4290-ABDB-21304E487C65}"/>
              </a:ext>
            </a:extLst>
          </p:cNvPr>
          <p:cNvPicPr>
            <a:picLocks noChangeAspect="1"/>
          </p:cNvPicPr>
          <p:nvPr/>
        </p:nvPicPr>
        <p:blipFill>
          <a:blip r:embed="rId2"/>
          <a:stretch>
            <a:fillRect/>
          </a:stretch>
        </p:blipFill>
        <p:spPr>
          <a:xfrm>
            <a:off x="675861" y="107383"/>
            <a:ext cx="10548730" cy="7037700"/>
          </a:xfrm>
          <a:prstGeom prst="rect">
            <a:avLst/>
          </a:prstGeom>
        </p:spPr>
      </p:pic>
    </p:spTree>
    <p:extLst>
      <p:ext uri="{BB962C8B-B14F-4D97-AF65-F5344CB8AC3E}">
        <p14:creationId xmlns:p14="http://schemas.microsoft.com/office/powerpoint/2010/main" val="116247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C6A2A4-06AB-4FED-8074-DC9F7DAD4026}"/>
              </a:ext>
            </a:extLst>
          </p:cNvPr>
          <p:cNvPicPr>
            <a:picLocks noChangeAspect="1"/>
          </p:cNvPicPr>
          <p:nvPr/>
        </p:nvPicPr>
        <p:blipFill>
          <a:blip r:embed="rId2"/>
          <a:stretch>
            <a:fillRect/>
          </a:stretch>
        </p:blipFill>
        <p:spPr>
          <a:xfrm>
            <a:off x="384313" y="521621"/>
            <a:ext cx="4134678" cy="6160788"/>
          </a:xfrm>
          <a:prstGeom prst="rect">
            <a:avLst/>
          </a:prstGeom>
        </p:spPr>
      </p:pic>
      <p:sp>
        <p:nvSpPr>
          <p:cNvPr id="4" name="TextBox 3">
            <a:extLst>
              <a:ext uri="{FF2B5EF4-FFF2-40B4-BE49-F238E27FC236}">
                <a16:creationId xmlns:a16="http://schemas.microsoft.com/office/drawing/2014/main" id="{726F3392-3DEB-439A-A067-1B561AE583C8}"/>
              </a:ext>
            </a:extLst>
          </p:cNvPr>
          <p:cNvSpPr txBox="1"/>
          <p:nvPr/>
        </p:nvSpPr>
        <p:spPr>
          <a:xfrm>
            <a:off x="4770783" y="967409"/>
            <a:ext cx="6811617" cy="4524315"/>
          </a:xfrm>
          <a:prstGeom prst="rect">
            <a:avLst/>
          </a:prstGeom>
          <a:noFill/>
        </p:spPr>
        <p:txBody>
          <a:bodyPr wrap="square" rtlCol="0">
            <a:spAutoFit/>
          </a:bodyPr>
          <a:lstStyle/>
          <a:p>
            <a:r>
              <a:rPr lang="en-GB" sz="3600" dirty="0">
                <a:latin typeface="Comic Sans MS" panose="030F0702030302020204" pitchFamily="66" charset="0"/>
              </a:rPr>
              <a:t>Spend some time TTYP, think about what is happening in the picture. If you used your senses, what might you hear, see, feel, taste and smell?</a:t>
            </a:r>
          </a:p>
          <a:p>
            <a:endParaRPr lang="en-GB" sz="3600" dirty="0">
              <a:latin typeface="Comic Sans MS" panose="030F0702030302020204" pitchFamily="66" charset="0"/>
            </a:endParaRPr>
          </a:p>
          <a:p>
            <a:r>
              <a:rPr lang="en-GB" sz="3600" dirty="0">
                <a:latin typeface="Comic Sans MS" panose="030F0702030302020204" pitchFamily="66" charset="0"/>
              </a:rPr>
              <a:t>Take a few minutes to discuss this.</a:t>
            </a:r>
          </a:p>
        </p:txBody>
      </p:sp>
    </p:spTree>
    <p:extLst>
      <p:ext uri="{BB962C8B-B14F-4D97-AF65-F5344CB8AC3E}">
        <p14:creationId xmlns:p14="http://schemas.microsoft.com/office/powerpoint/2010/main" val="6410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C6A2A4-06AB-4FED-8074-DC9F7DAD4026}"/>
              </a:ext>
            </a:extLst>
          </p:cNvPr>
          <p:cNvPicPr>
            <a:picLocks noChangeAspect="1"/>
          </p:cNvPicPr>
          <p:nvPr/>
        </p:nvPicPr>
        <p:blipFill>
          <a:blip r:embed="rId2"/>
          <a:stretch>
            <a:fillRect/>
          </a:stretch>
        </p:blipFill>
        <p:spPr>
          <a:xfrm>
            <a:off x="384313" y="521621"/>
            <a:ext cx="4134678" cy="6160788"/>
          </a:xfrm>
          <a:prstGeom prst="rect">
            <a:avLst/>
          </a:prstGeom>
        </p:spPr>
      </p:pic>
      <p:sp>
        <p:nvSpPr>
          <p:cNvPr id="4" name="TextBox 3">
            <a:extLst>
              <a:ext uri="{FF2B5EF4-FFF2-40B4-BE49-F238E27FC236}">
                <a16:creationId xmlns:a16="http://schemas.microsoft.com/office/drawing/2014/main" id="{726F3392-3DEB-439A-A067-1B561AE583C8}"/>
              </a:ext>
            </a:extLst>
          </p:cNvPr>
          <p:cNvSpPr txBox="1"/>
          <p:nvPr/>
        </p:nvSpPr>
        <p:spPr>
          <a:xfrm>
            <a:off x="4770783" y="967409"/>
            <a:ext cx="6811617" cy="5632311"/>
          </a:xfrm>
          <a:prstGeom prst="rect">
            <a:avLst/>
          </a:prstGeom>
          <a:noFill/>
        </p:spPr>
        <p:txBody>
          <a:bodyPr wrap="square" rtlCol="0">
            <a:spAutoFit/>
          </a:bodyPr>
          <a:lstStyle/>
          <a:p>
            <a:r>
              <a:rPr lang="en-GB" sz="3600" dirty="0">
                <a:latin typeface="Comic Sans MS" panose="030F0702030302020204" pitchFamily="66" charset="0"/>
              </a:rPr>
              <a:t>Use the template to write down your ideas about this picture of kindness. Choose vocabulary carefully to paint a picture in the reader’s head.</a:t>
            </a:r>
          </a:p>
          <a:p>
            <a:r>
              <a:rPr lang="en-GB" sz="3600" dirty="0">
                <a:latin typeface="Comic Sans MS" panose="030F0702030302020204" pitchFamily="66" charset="0"/>
              </a:rPr>
              <a:t>Write creatively – your work might be chosen for the Writer of the Month Board!</a:t>
            </a:r>
          </a:p>
          <a:p>
            <a:r>
              <a:rPr lang="en-GB" sz="3600" dirty="0">
                <a:latin typeface="Comic Sans MS" panose="030F0702030302020204" pitchFamily="66" charset="0"/>
              </a:rPr>
              <a:t>Good luck </a:t>
            </a:r>
            <a:r>
              <a:rPr lang="en-GB" sz="3600" dirty="0">
                <a:latin typeface="Comic Sans MS" panose="030F0702030302020204" pitchFamily="66" charset="0"/>
                <a:sym typeface="Wingdings" panose="05000000000000000000" pitchFamily="2" charset="2"/>
              </a:rPr>
              <a:t></a:t>
            </a:r>
            <a:endParaRPr lang="en-GB" sz="36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279366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C759A-7476-4877-93FD-0A83FF8E992B}"/>
              </a:ext>
            </a:extLst>
          </p:cNvPr>
          <p:cNvSpPr txBox="1"/>
          <p:nvPr/>
        </p:nvSpPr>
        <p:spPr>
          <a:xfrm>
            <a:off x="530087" y="980661"/>
            <a:ext cx="10760765" cy="2862322"/>
          </a:xfrm>
          <a:prstGeom prst="rect">
            <a:avLst/>
          </a:prstGeom>
          <a:noFill/>
        </p:spPr>
        <p:txBody>
          <a:bodyPr wrap="square" rtlCol="0">
            <a:spAutoFit/>
          </a:bodyPr>
          <a:lstStyle/>
          <a:p>
            <a:r>
              <a:rPr lang="en-GB" sz="3600" u="sng" dirty="0">
                <a:latin typeface="Comic Sans MS" panose="030F0702030302020204" pitchFamily="66" charset="0"/>
              </a:rPr>
              <a:t>Thursday 9</a:t>
            </a:r>
            <a:r>
              <a:rPr lang="en-GB" sz="3600" u="sng" baseline="30000" dirty="0">
                <a:latin typeface="Comic Sans MS" panose="030F0702030302020204" pitchFamily="66" charset="0"/>
              </a:rPr>
              <a:t>th</a:t>
            </a:r>
            <a:r>
              <a:rPr lang="en-GB" sz="3600" u="sng" dirty="0">
                <a:latin typeface="Comic Sans MS" panose="030F0702030302020204" pitchFamily="66" charset="0"/>
              </a:rPr>
              <a:t> December.</a:t>
            </a:r>
          </a:p>
          <a:p>
            <a:endParaRPr lang="en-GB" sz="3600" u="sng" dirty="0">
              <a:latin typeface="Comic Sans MS" panose="030F0702030302020204" pitchFamily="66" charset="0"/>
            </a:endParaRPr>
          </a:p>
          <a:p>
            <a:r>
              <a:rPr lang="en-GB" sz="3600" u="sng" dirty="0">
                <a:latin typeface="Comic Sans MS" panose="030F0702030302020204" pitchFamily="66" charset="0"/>
              </a:rPr>
              <a:t>LO – I can write a review of a movie.</a:t>
            </a:r>
          </a:p>
          <a:p>
            <a:endParaRPr lang="en-GB" sz="3600" u="sng" dirty="0">
              <a:latin typeface="Comic Sans MS" panose="030F0702030302020204" pitchFamily="66" charset="0"/>
            </a:endParaRPr>
          </a:p>
          <a:p>
            <a:endParaRPr lang="en-GB" sz="3600" u="sng" dirty="0">
              <a:latin typeface="Comic Sans MS" panose="030F0702030302020204" pitchFamily="66" charset="0"/>
            </a:endParaRPr>
          </a:p>
        </p:txBody>
      </p:sp>
    </p:spTree>
    <p:extLst>
      <p:ext uri="{BB962C8B-B14F-4D97-AF65-F5344CB8AC3E}">
        <p14:creationId xmlns:p14="http://schemas.microsoft.com/office/powerpoint/2010/main" val="9609374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FC8A1C-A436-42C0-AC33-FAFFFAF219BC}">
  <ds:schemaRefs>
    <ds:schemaRef ds:uri="http://schemas.microsoft.com/sharepoint/v3/contenttype/forms"/>
  </ds:schemaRefs>
</ds:datastoreItem>
</file>

<file path=customXml/itemProps2.xml><?xml version="1.0" encoding="utf-8"?>
<ds:datastoreItem xmlns:ds="http://schemas.openxmlformats.org/officeDocument/2006/customXml" ds:itemID="{FF5C8BF1-B0E4-49A1-808F-40F2AD30E743}">
  <ds:schemaRef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E3852F5D-AAE7-473B-9767-8875B60BC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0</TotalTime>
  <Words>373</Words>
  <Application>Microsoft Office PowerPoint</Application>
  <PresentationFormat>Widescreen</PresentationFormat>
  <Paragraphs>39</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Comic Sans MS</vt:lpstr>
      <vt:lpstr>Gill Sans MT</vt:lpstr>
      <vt:lpstr>Wingdings</vt:lpstr>
      <vt:lpstr>Wingdings 2</vt:lpstr>
      <vt:lpstr>Dividend</vt:lpstr>
      <vt:lpstr>STEM Enrichment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hope you have enjoyed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2021-11-30T13:24:13Z</dcterms:created>
  <dcterms:modified xsi:type="dcterms:W3CDTF">2021-12-03T16:12:44Z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