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5.xml" ContentType="application/vnd.openxmlformats-officedocument.theme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3" r:id="rId5"/>
    <p:sldMasterId id="2147483675" r:id="rId6"/>
    <p:sldMasterId id="2147483677" r:id="rId7"/>
    <p:sldMasterId id="2147483679" r:id="rId8"/>
    <p:sldMasterId id="2147483682" r:id="rId9"/>
  </p:sldMasterIdLst>
  <p:notesMasterIdLst>
    <p:notesMasterId r:id="rId31"/>
  </p:notesMasterIdLst>
  <p:sldIdLst>
    <p:sldId id="296" r:id="rId10"/>
    <p:sldId id="325" r:id="rId11"/>
    <p:sldId id="326" r:id="rId12"/>
    <p:sldId id="327" r:id="rId13"/>
    <p:sldId id="299" r:id="rId14"/>
    <p:sldId id="308" r:id="rId15"/>
    <p:sldId id="309" r:id="rId16"/>
    <p:sldId id="310" r:id="rId17"/>
    <p:sldId id="304" r:id="rId18"/>
    <p:sldId id="301" r:id="rId19"/>
    <p:sldId id="318" r:id="rId20"/>
    <p:sldId id="311" r:id="rId21"/>
    <p:sldId id="312" r:id="rId22"/>
    <p:sldId id="313" r:id="rId23"/>
    <p:sldId id="314" r:id="rId24"/>
    <p:sldId id="315" r:id="rId25"/>
    <p:sldId id="316" r:id="rId26"/>
    <p:sldId id="320" r:id="rId27"/>
    <p:sldId id="321" r:id="rId28"/>
    <p:sldId id="323" r:id="rId29"/>
    <p:sldId id="324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66"/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94"/>
  </p:normalViewPr>
  <p:slideViewPr>
    <p:cSldViewPr snapToGrid="0" snapToObjects="1">
      <p:cViewPr varScale="1">
        <p:scale>
          <a:sx n="88" d="100"/>
          <a:sy n="88" d="100"/>
        </p:scale>
        <p:origin x="120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" Type="http://schemas.openxmlformats.org/officeDocument/2006/relationships/customXml" Target="../customXml/item3.xml"/><Relationship Id="rId21" Type="http://schemas.openxmlformats.org/officeDocument/2006/relationships/slide" Target="slides/slide12.xml"/><Relationship Id="rId34" Type="http://schemas.openxmlformats.org/officeDocument/2006/relationships/viewProps" Target="view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slide" Target="slides/slide20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36" Type="http://schemas.openxmlformats.org/officeDocument/2006/relationships/tableStyles" Target="tableStyle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slide" Target="slides/slide21.xml"/><Relationship Id="rId35" Type="http://schemas.openxmlformats.org/officeDocument/2006/relationships/theme" Target="theme/theme1.xml"/><Relationship Id="rId8" Type="http://schemas.openxmlformats.org/officeDocument/2006/relationships/slideMaster" Target="slideMasters/slideMaster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07/11/2021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07/11/2021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7" Type="http://schemas.openxmlformats.org/officeDocument/2006/relationships/image" Target="../media/image27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5.xml"/><Relationship Id="rId6" Type="http://schemas.openxmlformats.org/officeDocument/2006/relationships/image" Target="../media/image280.png"/><Relationship Id="rId5" Type="http://schemas.openxmlformats.org/officeDocument/2006/relationships/image" Target="../media/image27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0.png"/><Relationship Id="rId7" Type="http://schemas.openxmlformats.org/officeDocument/2006/relationships/image" Target="../media/image28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6.xml"/><Relationship Id="rId6" Type="http://schemas.openxmlformats.org/officeDocument/2006/relationships/image" Target="../media/image31.png"/><Relationship Id="rId5" Type="http://schemas.openxmlformats.org/officeDocument/2006/relationships/image" Target="../media/image28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7" Type="http://schemas.openxmlformats.org/officeDocument/2006/relationships/image" Target="../media/image35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7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7" Type="http://schemas.openxmlformats.org/officeDocument/2006/relationships/image" Target="../media/image39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8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7" Type="http://schemas.openxmlformats.org/officeDocument/2006/relationships/image" Target="../media/image42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9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../../../Maths/Year-3-Autumn-Block-2-FB4-.pptx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3.xml"/><Relationship Id="rId6" Type="http://schemas.openxmlformats.org/officeDocument/2006/relationships/image" Target="../media/image14.png"/><Relationship Id="rId5" Type="http://schemas.openxmlformats.org/officeDocument/2006/relationships/image" Target="../media/image18.png"/><Relationship Id="rId9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0.png"/><Relationship Id="rId7" Type="http://schemas.openxmlformats.org/officeDocument/2006/relationships/image" Target="../media/image25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4.xml"/><Relationship Id="rId6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972593"/>
            <a:ext cx="6313714" cy="293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200" u="sng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08.11.21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200" u="sng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LO: Subtract a 1-digit number from a 3-digit number - crossing 10.</a:t>
            </a:r>
            <a:endParaRPr lang="en-GB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Have a go at the question… 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137" y="1733463"/>
            <a:ext cx="7498080" cy="161586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549664" y="3884750"/>
            <a:ext cx="528702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Use this method to calculate: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322-4              322-7             435-7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30096" y="216500"/>
            <a:ext cx="1066892" cy="981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781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998039" y="640788"/>
            <a:ext cx="6807183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233 – 8</a:t>
            </a:r>
          </a:p>
          <a:p>
            <a:r>
              <a:rPr lang="en-GB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Use 2 jumps on the number line </a:t>
            </a:r>
          </a:p>
          <a:p>
            <a:endParaRPr lang="en-GB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6909060"/>
              </p:ext>
            </p:extLst>
          </p:nvPr>
        </p:nvGraphicFramePr>
        <p:xfrm>
          <a:off x="1416117" y="3165779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313065737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7499418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07277455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38064074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1044925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78614546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3264739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43293585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020239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0143519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489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054569"/>
                  </a:ext>
                </a:extLst>
              </a:tr>
            </a:tbl>
          </a:graphicData>
        </a:graphic>
      </p:graphicFrame>
      <p:sp>
        <p:nvSpPr>
          <p:cNvPr id="22" name="Rectangle 21"/>
          <p:cNvSpPr/>
          <p:nvPr/>
        </p:nvSpPr>
        <p:spPr>
          <a:xfrm>
            <a:off x="1223077" y="2876219"/>
            <a:ext cx="6685280" cy="477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>
              <a:latin typeface="KG Primary Penmanship" panose="02000506000000020003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121477" y="3676626"/>
            <a:ext cx="6685280" cy="477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24" name="TextBox 23"/>
          <p:cNvSpPr txBox="1"/>
          <p:nvPr/>
        </p:nvSpPr>
        <p:spPr>
          <a:xfrm>
            <a:off x="1097303" y="366232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223</a:t>
            </a:r>
            <a:endParaRPr lang="en-GB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1707642" y="366232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224</a:t>
            </a:r>
            <a:endParaRPr lang="en-GB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2309966" y="366232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225</a:t>
            </a:r>
            <a:endParaRPr lang="en-GB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2917099" y="366232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226</a:t>
            </a:r>
            <a:endParaRPr lang="en-GB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3538659" y="366232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227</a:t>
            </a:r>
            <a:endParaRPr lang="en-GB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4155410" y="366232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228</a:t>
            </a:r>
            <a:endParaRPr lang="en-GB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4759337" y="366232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229</a:t>
            </a:r>
            <a:endParaRPr lang="en-GB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5363264" y="366232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230</a:t>
            </a:r>
            <a:endParaRPr lang="en-GB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6012075" y="366232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231</a:t>
            </a:r>
            <a:endParaRPr lang="en-GB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6572074" y="3662324"/>
            <a:ext cx="7476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232   </a:t>
            </a:r>
            <a:endParaRPr lang="en-GB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7204188" y="366232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233</a:t>
            </a:r>
            <a:endParaRPr lang="en-GB" sz="2400" dirty="0"/>
          </a:p>
        </p:txBody>
      </p:sp>
      <p:sp>
        <p:nvSpPr>
          <p:cNvPr id="35" name="Arc 34"/>
          <p:cNvSpPr/>
          <p:nvPr/>
        </p:nvSpPr>
        <p:spPr>
          <a:xfrm>
            <a:off x="5094743" y="2436504"/>
            <a:ext cx="2419029" cy="1708096"/>
          </a:xfrm>
          <a:prstGeom prst="arc">
            <a:avLst>
              <a:gd name="adj1" fmla="val 10723193"/>
              <a:gd name="adj2" fmla="val 0"/>
            </a:avLst>
          </a:prstGeom>
          <a:ln w="38100">
            <a:solidFill>
              <a:schemeClr val="accent6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>
              <a:latin typeface="KG Primary Penmanship" panose="02000506000000020003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846646" y="1892673"/>
                <a:ext cx="78899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0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200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3200" b="0" i="0" dirty="0" smtClean="0">
                    <a:solidFill>
                      <a:schemeClr val="accent6"/>
                    </a:solidFill>
                  </a:rPr>
                  <a:t>4</a:t>
                </a:r>
                <a:endParaRPr lang="en-GB" sz="3200" dirty="0">
                  <a:solidFill>
                    <a:schemeClr val="accent6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6646" y="1892673"/>
                <a:ext cx="788999" cy="584775"/>
              </a:xfrm>
              <a:prstGeom prst="rect">
                <a:avLst/>
              </a:prstGeom>
              <a:blipFill>
                <a:blip r:embed="rId5"/>
                <a:stretch>
                  <a:fillRect t="-12500" r="-18462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Arc 36"/>
          <p:cNvSpPr/>
          <p:nvPr/>
        </p:nvSpPr>
        <p:spPr>
          <a:xfrm>
            <a:off x="2634315" y="2434600"/>
            <a:ext cx="2391253" cy="1678601"/>
          </a:xfrm>
          <a:prstGeom prst="arc">
            <a:avLst>
              <a:gd name="adj1" fmla="val 10723193"/>
              <a:gd name="adj2" fmla="val 94702"/>
            </a:avLst>
          </a:prstGeom>
          <a:ln w="38100">
            <a:solidFill>
              <a:schemeClr val="accent6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>
              <a:latin typeface="KG Primary Penmanship" panose="02000506000000020003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352551" y="1892673"/>
                <a:ext cx="78899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0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200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3200" b="0" i="0" dirty="0" smtClean="0">
                    <a:solidFill>
                      <a:schemeClr val="accent6"/>
                    </a:solidFill>
                  </a:rPr>
                  <a:t>4</a:t>
                </a:r>
                <a:endParaRPr lang="en-GB" sz="3200" dirty="0">
                  <a:solidFill>
                    <a:schemeClr val="accent6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551" y="1892673"/>
                <a:ext cx="788999" cy="584775"/>
              </a:xfrm>
              <a:prstGeom prst="rect">
                <a:avLst/>
              </a:prstGeom>
              <a:blipFill>
                <a:blip r:embed="rId6"/>
                <a:stretch>
                  <a:fillRect t="-12500" r="-18605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1" name="Picture 4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67512" y="4642572"/>
            <a:ext cx="2069700" cy="1451678"/>
          </a:xfrm>
          <a:prstGeom prst="rect">
            <a:avLst/>
          </a:prstGeom>
        </p:spPr>
      </p:pic>
      <p:sp>
        <p:nvSpPr>
          <p:cNvPr id="42" name="Rounded Rectangular Callout 41"/>
          <p:cNvSpPr/>
          <p:nvPr/>
        </p:nvSpPr>
        <p:spPr>
          <a:xfrm>
            <a:off x="3037785" y="4473323"/>
            <a:ext cx="3238361" cy="846829"/>
          </a:xfrm>
          <a:prstGeom prst="wedgeRoundRectCallout">
            <a:avLst>
              <a:gd name="adj1" fmla="val -61122"/>
              <a:gd name="adj2" fmla="val 36154"/>
              <a:gd name="adj3" fmla="val 16667"/>
            </a:avLst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>
            <a:off x="3060511" y="4510354"/>
            <a:ext cx="32156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 We could jump back 4 and then another 4</a:t>
            </a:r>
            <a:endParaRPr lang="en-GB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04262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/>
      <p:bldP spid="37" grpId="0" animBg="1"/>
      <p:bldP spid="38" grpId="0"/>
      <p:bldP spid="42" grpId="0" animBg="1"/>
      <p:bldP spid="4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998039" y="640788"/>
            <a:ext cx="6807183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>
                <a:latin typeface="Calibri" panose="020F0502020204030204" pitchFamily="34" charset="0"/>
                <a:cs typeface="Calibri" panose="020F0502020204030204" pitchFamily="34" charset="0"/>
              </a:rPr>
              <a:t>233 – 8</a:t>
            </a:r>
          </a:p>
          <a:p>
            <a:r>
              <a:rPr lang="en-GB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Use 2 jumps on the number line </a:t>
            </a:r>
          </a:p>
          <a:p>
            <a:endParaRPr lang="en-GB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6909060"/>
              </p:ext>
            </p:extLst>
          </p:nvPr>
        </p:nvGraphicFramePr>
        <p:xfrm>
          <a:off x="1416117" y="3165779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313065737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7499418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07277455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38064074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1044925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78614546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3264739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43293585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020239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0143519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489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054569"/>
                  </a:ext>
                </a:extLst>
              </a:tr>
            </a:tbl>
          </a:graphicData>
        </a:graphic>
      </p:graphicFrame>
      <p:sp>
        <p:nvSpPr>
          <p:cNvPr id="22" name="Rectangle 21"/>
          <p:cNvSpPr/>
          <p:nvPr/>
        </p:nvSpPr>
        <p:spPr>
          <a:xfrm>
            <a:off x="1223077" y="2876219"/>
            <a:ext cx="6685280" cy="477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>
              <a:latin typeface="KG Primary Penmanship" panose="02000506000000020003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121477" y="3676626"/>
            <a:ext cx="6685280" cy="477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24" name="TextBox 23"/>
          <p:cNvSpPr txBox="1"/>
          <p:nvPr/>
        </p:nvSpPr>
        <p:spPr>
          <a:xfrm>
            <a:off x="1097303" y="366232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223</a:t>
            </a:r>
            <a:endParaRPr lang="en-GB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1707642" y="366232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224</a:t>
            </a:r>
            <a:endParaRPr lang="en-GB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2309966" y="366232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225</a:t>
            </a:r>
            <a:endParaRPr lang="en-GB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2917099" y="366232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226</a:t>
            </a:r>
            <a:endParaRPr lang="en-GB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3538659" y="366232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227</a:t>
            </a:r>
            <a:endParaRPr lang="en-GB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4155410" y="366232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228</a:t>
            </a:r>
            <a:endParaRPr lang="en-GB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4759337" y="366232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229</a:t>
            </a:r>
            <a:endParaRPr lang="en-GB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5363264" y="366232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230</a:t>
            </a:r>
            <a:endParaRPr lang="en-GB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6012075" y="366232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231</a:t>
            </a:r>
            <a:endParaRPr lang="en-GB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6572074" y="3662324"/>
            <a:ext cx="7476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232   </a:t>
            </a:r>
            <a:endParaRPr lang="en-GB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7204188" y="366232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233</a:t>
            </a:r>
            <a:endParaRPr lang="en-GB" sz="2400" dirty="0"/>
          </a:p>
        </p:txBody>
      </p:sp>
      <p:sp>
        <p:nvSpPr>
          <p:cNvPr id="35" name="Arc 34"/>
          <p:cNvSpPr/>
          <p:nvPr/>
        </p:nvSpPr>
        <p:spPr>
          <a:xfrm>
            <a:off x="5689758" y="2495002"/>
            <a:ext cx="1824014" cy="1659144"/>
          </a:xfrm>
          <a:prstGeom prst="arc">
            <a:avLst>
              <a:gd name="adj1" fmla="val 10723193"/>
              <a:gd name="adj2" fmla="val 0"/>
            </a:avLst>
          </a:prstGeom>
          <a:ln w="38100">
            <a:solidFill>
              <a:schemeClr val="accent6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>
              <a:latin typeface="KG Primary Penmanship" panose="02000506000000020003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207266" y="1910227"/>
                <a:ext cx="78899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0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200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3200" b="0" i="0" dirty="0" smtClean="0">
                    <a:solidFill>
                      <a:schemeClr val="accent6"/>
                    </a:solidFill>
                  </a:rPr>
                  <a:t>3</a:t>
                </a:r>
                <a:endParaRPr lang="en-GB" sz="3200" dirty="0">
                  <a:solidFill>
                    <a:schemeClr val="accent6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7266" y="1910227"/>
                <a:ext cx="788999" cy="584775"/>
              </a:xfrm>
              <a:prstGeom prst="rect">
                <a:avLst/>
              </a:prstGeom>
              <a:blipFill>
                <a:blip r:embed="rId5"/>
                <a:stretch>
                  <a:fillRect t="-12500" r="-18462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Arc 36"/>
          <p:cNvSpPr/>
          <p:nvPr/>
        </p:nvSpPr>
        <p:spPr>
          <a:xfrm>
            <a:off x="2634316" y="2495002"/>
            <a:ext cx="3006872" cy="1659143"/>
          </a:xfrm>
          <a:prstGeom prst="arc">
            <a:avLst>
              <a:gd name="adj1" fmla="val 10723193"/>
              <a:gd name="adj2" fmla="val 21569536"/>
            </a:avLst>
          </a:prstGeom>
          <a:ln w="38100">
            <a:solidFill>
              <a:schemeClr val="accent6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>
              <a:latin typeface="KG Primary Penmanship" panose="02000506000000020003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744619" y="1910227"/>
                <a:ext cx="78899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0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200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3200" b="0" i="0" dirty="0" smtClean="0">
                    <a:solidFill>
                      <a:schemeClr val="accent6"/>
                    </a:solidFill>
                  </a:rPr>
                  <a:t>5</a:t>
                </a:r>
                <a:endParaRPr lang="en-GB" sz="3200" dirty="0">
                  <a:solidFill>
                    <a:schemeClr val="accent6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4619" y="1910227"/>
                <a:ext cx="788999" cy="584775"/>
              </a:xfrm>
              <a:prstGeom prst="rect">
                <a:avLst/>
              </a:prstGeom>
              <a:blipFill>
                <a:blip r:embed="rId6"/>
                <a:stretch>
                  <a:fillRect t="-12500" r="-18462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1" name="Picture 4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67512" y="4642572"/>
            <a:ext cx="2069700" cy="1451678"/>
          </a:xfrm>
          <a:prstGeom prst="rect">
            <a:avLst/>
          </a:prstGeom>
        </p:spPr>
      </p:pic>
      <p:sp>
        <p:nvSpPr>
          <p:cNvPr id="42" name="Rounded Rectangular Callout 41"/>
          <p:cNvSpPr/>
          <p:nvPr/>
        </p:nvSpPr>
        <p:spPr>
          <a:xfrm>
            <a:off x="3037785" y="4473323"/>
            <a:ext cx="3238361" cy="846829"/>
          </a:xfrm>
          <a:prstGeom prst="wedgeRoundRectCallout">
            <a:avLst>
              <a:gd name="adj1" fmla="val -61122"/>
              <a:gd name="adj2" fmla="val 36154"/>
              <a:gd name="adj3" fmla="val 16667"/>
            </a:avLst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>
            <a:off x="3060511" y="4473323"/>
            <a:ext cx="32156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err="1" smtClean="0"/>
              <a:t>Oooh</a:t>
            </a:r>
            <a:r>
              <a:rPr lang="en-GB" sz="2400" dirty="0" smtClean="0"/>
              <a:t> now I see what to do. </a:t>
            </a:r>
            <a:endParaRPr lang="en-GB" sz="2400" dirty="0"/>
          </a:p>
        </p:txBody>
      </p:sp>
      <p:sp>
        <p:nvSpPr>
          <p:cNvPr id="3" name="Rectangle 2"/>
          <p:cNvSpPr/>
          <p:nvPr/>
        </p:nvSpPr>
        <p:spPr>
          <a:xfrm>
            <a:off x="3060509" y="4473323"/>
            <a:ext cx="32156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 smtClean="0"/>
              <a:t>First jump </a:t>
            </a:r>
            <a:r>
              <a:rPr lang="en-GB" sz="2400" dirty="0"/>
              <a:t>back 3 </a:t>
            </a:r>
            <a:endParaRPr lang="en-GB" sz="2400" dirty="0" smtClean="0"/>
          </a:p>
          <a:p>
            <a:pPr algn="ctr"/>
            <a:r>
              <a:rPr lang="en-GB" sz="2400" dirty="0"/>
              <a:t>T</a:t>
            </a:r>
            <a:r>
              <a:rPr lang="en-GB" sz="2400" dirty="0" smtClean="0"/>
              <a:t>hen  jump back 5 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493181" y="612899"/>
                <a:ext cx="1718740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44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44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44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225</a:t>
                </a:r>
                <a:endParaRPr lang="en-GB" sz="4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3181" y="612899"/>
                <a:ext cx="1718740" cy="769441"/>
              </a:xfrm>
              <a:prstGeom prst="rect">
                <a:avLst/>
              </a:prstGeom>
              <a:blipFill>
                <a:blip r:embed="rId8"/>
                <a:stretch>
                  <a:fillRect t="-16667" r="-13830" b="-373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3530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/>
      <p:bldP spid="37" grpId="0" animBg="1"/>
      <p:bldP spid="38" grpId="0"/>
      <p:bldP spid="42" grpId="0" animBg="1"/>
      <p:bldP spid="43" grpId="0"/>
      <p:bldP spid="43" grpId="1"/>
      <p:bldP spid="3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1026676" y="743087"/>
            <a:ext cx="680718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What number is </a:t>
            </a:r>
            <a:r>
              <a:rPr lang="en-GB" sz="3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Froggy</a:t>
            </a:r>
            <a:r>
              <a:rPr lang="en-GB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 hiding? </a:t>
            </a:r>
          </a:p>
          <a:p>
            <a:endParaRPr lang="en-GB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695966" y="1952633"/>
                <a:ext cx="5389617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GB" sz="5400" dirty="0" smtClean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231 </a:t>
                </a:r>
                <a:r>
                  <a:rPr lang="en-GB" sz="54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– </a:t>
                </a:r>
                <a:r>
                  <a:rPr lang="en-GB" sz="5400" dirty="0" smtClean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   7     </a:t>
                </a:r>
                <a14:m>
                  <m:oMath xmlns:m="http://schemas.openxmlformats.org/officeDocument/2006/math">
                    <m:r>
                      <a:rPr lang="en-GB" sz="5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5400" dirty="0" smtClean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224</a:t>
                </a:r>
                <a:endParaRPr lang="en-GB" sz="54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5966" y="1952633"/>
                <a:ext cx="5389617" cy="923330"/>
              </a:xfrm>
              <a:prstGeom prst="rect">
                <a:avLst/>
              </a:prstGeom>
              <a:blipFill>
                <a:blip r:embed="rId5"/>
                <a:stretch>
                  <a:fillRect l="-5995" t="-17763" r="-5090" b="-394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6465711"/>
              </p:ext>
            </p:extLst>
          </p:nvPr>
        </p:nvGraphicFramePr>
        <p:xfrm>
          <a:off x="1440291" y="4869887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313065737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7499418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07277455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38064074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1044925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78614546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3264739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43293585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020239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0143519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489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054569"/>
                  </a:ext>
                </a:extLst>
              </a:tr>
            </a:tbl>
          </a:graphicData>
        </a:graphic>
      </p:graphicFrame>
      <p:sp>
        <p:nvSpPr>
          <p:cNvPr id="44" name="Rectangle 43"/>
          <p:cNvSpPr/>
          <p:nvPr/>
        </p:nvSpPr>
        <p:spPr>
          <a:xfrm>
            <a:off x="1247251" y="4580327"/>
            <a:ext cx="6685280" cy="477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>
              <a:latin typeface="KG Primary Penmanship" panose="02000506000000020003" pitchFamily="2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145651" y="5380734"/>
            <a:ext cx="6685280" cy="477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46" name="TextBox 45"/>
          <p:cNvSpPr txBox="1"/>
          <p:nvPr/>
        </p:nvSpPr>
        <p:spPr>
          <a:xfrm>
            <a:off x="1121477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223</a:t>
            </a:r>
            <a:endParaRPr lang="en-GB" sz="2400" dirty="0"/>
          </a:p>
        </p:txBody>
      </p:sp>
      <p:sp>
        <p:nvSpPr>
          <p:cNvPr id="47" name="TextBox 46"/>
          <p:cNvSpPr txBox="1"/>
          <p:nvPr/>
        </p:nvSpPr>
        <p:spPr>
          <a:xfrm>
            <a:off x="1731816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224</a:t>
            </a:r>
            <a:endParaRPr lang="en-GB" sz="2400" dirty="0"/>
          </a:p>
        </p:txBody>
      </p:sp>
      <p:sp>
        <p:nvSpPr>
          <p:cNvPr id="48" name="TextBox 47"/>
          <p:cNvSpPr txBox="1"/>
          <p:nvPr/>
        </p:nvSpPr>
        <p:spPr>
          <a:xfrm>
            <a:off x="2334140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225</a:t>
            </a:r>
            <a:endParaRPr lang="en-GB" sz="2400" dirty="0"/>
          </a:p>
        </p:txBody>
      </p:sp>
      <p:sp>
        <p:nvSpPr>
          <p:cNvPr id="49" name="TextBox 48"/>
          <p:cNvSpPr txBox="1"/>
          <p:nvPr/>
        </p:nvSpPr>
        <p:spPr>
          <a:xfrm>
            <a:off x="2941273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226</a:t>
            </a:r>
            <a:endParaRPr lang="en-GB" sz="2400" dirty="0"/>
          </a:p>
        </p:txBody>
      </p:sp>
      <p:sp>
        <p:nvSpPr>
          <p:cNvPr id="50" name="TextBox 49"/>
          <p:cNvSpPr txBox="1"/>
          <p:nvPr/>
        </p:nvSpPr>
        <p:spPr>
          <a:xfrm>
            <a:off x="3562833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227</a:t>
            </a:r>
            <a:endParaRPr lang="en-GB" sz="2400" dirty="0"/>
          </a:p>
        </p:txBody>
      </p:sp>
      <p:sp>
        <p:nvSpPr>
          <p:cNvPr id="51" name="TextBox 50"/>
          <p:cNvSpPr txBox="1"/>
          <p:nvPr/>
        </p:nvSpPr>
        <p:spPr>
          <a:xfrm>
            <a:off x="4179584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228</a:t>
            </a:r>
            <a:endParaRPr lang="en-GB" sz="2400" dirty="0"/>
          </a:p>
        </p:txBody>
      </p:sp>
      <p:sp>
        <p:nvSpPr>
          <p:cNvPr id="52" name="TextBox 51"/>
          <p:cNvSpPr txBox="1"/>
          <p:nvPr/>
        </p:nvSpPr>
        <p:spPr>
          <a:xfrm>
            <a:off x="4783511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229</a:t>
            </a:r>
            <a:endParaRPr lang="en-GB" sz="2400" dirty="0"/>
          </a:p>
        </p:txBody>
      </p:sp>
      <p:sp>
        <p:nvSpPr>
          <p:cNvPr id="53" name="TextBox 52"/>
          <p:cNvSpPr txBox="1"/>
          <p:nvPr/>
        </p:nvSpPr>
        <p:spPr>
          <a:xfrm>
            <a:off x="5387438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230</a:t>
            </a:r>
            <a:endParaRPr lang="en-GB" sz="2400" dirty="0"/>
          </a:p>
        </p:txBody>
      </p:sp>
      <p:sp>
        <p:nvSpPr>
          <p:cNvPr id="54" name="TextBox 53"/>
          <p:cNvSpPr txBox="1"/>
          <p:nvPr/>
        </p:nvSpPr>
        <p:spPr>
          <a:xfrm>
            <a:off x="6036249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231</a:t>
            </a:r>
            <a:endParaRPr lang="en-GB" sz="2400" dirty="0"/>
          </a:p>
        </p:txBody>
      </p:sp>
      <p:sp>
        <p:nvSpPr>
          <p:cNvPr id="55" name="TextBox 54"/>
          <p:cNvSpPr txBox="1"/>
          <p:nvPr/>
        </p:nvSpPr>
        <p:spPr>
          <a:xfrm>
            <a:off x="6596248" y="5366432"/>
            <a:ext cx="7476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232   </a:t>
            </a:r>
            <a:endParaRPr lang="en-GB" sz="2400" dirty="0"/>
          </a:p>
        </p:txBody>
      </p:sp>
      <p:sp>
        <p:nvSpPr>
          <p:cNvPr id="56" name="TextBox 55"/>
          <p:cNvSpPr txBox="1"/>
          <p:nvPr/>
        </p:nvSpPr>
        <p:spPr>
          <a:xfrm>
            <a:off x="7228362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233</a:t>
            </a:r>
            <a:endParaRPr lang="en-GB" sz="2400" dirty="0"/>
          </a:p>
        </p:txBody>
      </p:sp>
      <p:sp>
        <p:nvSpPr>
          <p:cNvPr id="57" name="Arc 56"/>
          <p:cNvSpPr/>
          <p:nvPr/>
        </p:nvSpPr>
        <p:spPr>
          <a:xfrm>
            <a:off x="5700724" y="4264257"/>
            <a:ext cx="625037" cy="1620357"/>
          </a:xfrm>
          <a:prstGeom prst="arc">
            <a:avLst>
              <a:gd name="adj1" fmla="val 10723193"/>
              <a:gd name="adj2" fmla="val 0"/>
            </a:avLst>
          </a:prstGeom>
          <a:ln w="38100">
            <a:solidFill>
              <a:schemeClr val="accent2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>
              <a:latin typeface="KG Primary Penmanship" panose="02000506000000020003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5516138" y="3696014"/>
                <a:ext cx="78899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0" i="1" dirty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200" i="1" dirty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3200" b="0" i="0" dirty="0" smtClean="0">
                    <a:solidFill>
                      <a:schemeClr val="accent2"/>
                    </a:solidFill>
                  </a:rPr>
                  <a:t>1</a:t>
                </a:r>
                <a:endParaRPr lang="en-GB" sz="32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6138" y="3696014"/>
                <a:ext cx="788999" cy="584775"/>
              </a:xfrm>
              <a:prstGeom prst="rect">
                <a:avLst/>
              </a:prstGeom>
              <a:blipFill>
                <a:blip r:embed="rId6"/>
                <a:stretch>
                  <a:fillRect t="-12500" r="-18605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Arc 58"/>
          <p:cNvSpPr/>
          <p:nvPr/>
        </p:nvSpPr>
        <p:spPr>
          <a:xfrm>
            <a:off x="2064142" y="4217503"/>
            <a:ext cx="3588011" cy="1640751"/>
          </a:xfrm>
          <a:prstGeom prst="arc">
            <a:avLst>
              <a:gd name="adj1" fmla="val 10723193"/>
              <a:gd name="adj2" fmla="val 27634"/>
            </a:avLst>
          </a:prstGeom>
          <a:ln w="38100">
            <a:solidFill>
              <a:schemeClr val="accent2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>
              <a:latin typeface="KG Primary Penmanship" panose="02000506000000020003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3378656" y="3679483"/>
                <a:ext cx="78899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0" i="1" dirty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200" i="1" dirty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3200" b="0" i="0" dirty="0" smtClean="0">
                    <a:solidFill>
                      <a:schemeClr val="accent2"/>
                    </a:solidFill>
                  </a:rPr>
                  <a:t>6</a:t>
                </a:r>
                <a:endParaRPr lang="en-GB" sz="32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8656" y="3679483"/>
                <a:ext cx="788999" cy="584775"/>
              </a:xfrm>
              <a:prstGeom prst="rect">
                <a:avLst/>
              </a:prstGeom>
              <a:blipFill>
                <a:blip r:embed="rId7"/>
                <a:stretch>
                  <a:fillRect t="-12500" r="-18462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319" y="933560"/>
            <a:ext cx="2980585" cy="277502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321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 animBg="1"/>
      <p:bldP spid="58" grpId="0"/>
      <p:bldP spid="59" grpId="0" animBg="1"/>
      <p:bldP spid="6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1026676" y="743087"/>
            <a:ext cx="680718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What number is </a:t>
            </a:r>
            <a:r>
              <a:rPr lang="en-GB" sz="3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Froggy</a:t>
            </a:r>
            <a:r>
              <a:rPr lang="en-GB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 hiding? </a:t>
            </a:r>
          </a:p>
          <a:p>
            <a:endParaRPr lang="en-GB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290741" y="1952633"/>
                <a:ext cx="4289957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GB" sz="5400" dirty="0" smtClean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233 </a:t>
                </a:r>
                <a:r>
                  <a:rPr lang="en-GB" sz="54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– </a:t>
                </a:r>
                <a:r>
                  <a:rPr lang="en-GB" sz="5400" dirty="0" smtClean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6 </a:t>
                </a:r>
                <a14:m>
                  <m:oMath xmlns:m="http://schemas.openxmlformats.org/officeDocument/2006/math">
                    <m:r>
                      <a:rPr lang="en-GB" sz="5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5400" dirty="0" smtClean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227</a:t>
                </a:r>
                <a:endParaRPr lang="en-GB" sz="54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0741" y="1952633"/>
                <a:ext cx="4289957" cy="923330"/>
              </a:xfrm>
              <a:prstGeom prst="rect">
                <a:avLst/>
              </a:prstGeom>
              <a:blipFill>
                <a:blip r:embed="rId5"/>
                <a:stretch>
                  <a:fillRect l="-7670" t="-17763" r="-6534" b="-394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6465711"/>
              </p:ext>
            </p:extLst>
          </p:nvPr>
        </p:nvGraphicFramePr>
        <p:xfrm>
          <a:off x="1440291" y="4869887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313065737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7499418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07277455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38064074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1044925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78614546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3264739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43293585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020239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0143519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489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054569"/>
                  </a:ext>
                </a:extLst>
              </a:tr>
            </a:tbl>
          </a:graphicData>
        </a:graphic>
      </p:graphicFrame>
      <p:sp>
        <p:nvSpPr>
          <p:cNvPr id="44" name="Rectangle 43"/>
          <p:cNvSpPr/>
          <p:nvPr/>
        </p:nvSpPr>
        <p:spPr>
          <a:xfrm>
            <a:off x="1247251" y="4580327"/>
            <a:ext cx="6685280" cy="477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>
              <a:latin typeface="KG Primary Penmanship" panose="02000506000000020003" pitchFamily="2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145651" y="5380734"/>
            <a:ext cx="6685280" cy="477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46" name="TextBox 45"/>
          <p:cNvSpPr txBox="1"/>
          <p:nvPr/>
        </p:nvSpPr>
        <p:spPr>
          <a:xfrm>
            <a:off x="1121477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223</a:t>
            </a:r>
            <a:endParaRPr lang="en-GB" sz="2400" dirty="0"/>
          </a:p>
        </p:txBody>
      </p:sp>
      <p:sp>
        <p:nvSpPr>
          <p:cNvPr id="47" name="TextBox 46"/>
          <p:cNvSpPr txBox="1"/>
          <p:nvPr/>
        </p:nvSpPr>
        <p:spPr>
          <a:xfrm>
            <a:off x="1731816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224</a:t>
            </a:r>
            <a:endParaRPr lang="en-GB" sz="2400" dirty="0"/>
          </a:p>
        </p:txBody>
      </p:sp>
      <p:sp>
        <p:nvSpPr>
          <p:cNvPr id="48" name="TextBox 47"/>
          <p:cNvSpPr txBox="1"/>
          <p:nvPr/>
        </p:nvSpPr>
        <p:spPr>
          <a:xfrm>
            <a:off x="2334140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225</a:t>
            </a:r>
            <a:endParaRPr lang="en-GB" sz="2400" dirty="0"/>
          </a:p>
        </p:txBody>
      </p:sp>
      <p:sp>
        <p:nvSpPr>
          <p:cNvPr id="49" name="TextBox 48"/>
          <p:cNvSpPr txBox="1"/>
          <p:nvPr/>
        </p:nvSpPr>
        <p:spPr>
          <a:xfrm>
            <a:off x="2941273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226</a:t>
            </a:r>
            <a:endParaRPr lang="en-GB" sz="2400" dirty="0"/>
          </a:p>
        </p:txBody>
      </p:sp>
      <p:sp>
        <p:nvSpPr>
          <p:cNvPr id="50" name="TextBox 49"/>
          <p:cNvSpPr txBox="1"/>
          <p:nvPr/>
        </p:nvSpPr>
        <p:spPr>
          <a:xfrm>
            <a:off x="3562833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227</a:t>
            </a:r>
            <a:endParaRPr lang="en-GB" sz="2400" dirty="0"/>
          </a:p>
        </p:txBody>
      </p:sp>
      <p:sp>
        <p:nvSpPr>
          <p:cNvPr id="51" name="TextBox 50"/>
          <p:cNvSpPr txBox="1"/>
          <p:nvPr/>
        </p:nvSpPr>
        <p:spPr>
          <a:xfrm>
            <a:off x="4179584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228</a:t>
            </a:r>
            <a:endParaRPr lang="en-GB" sz="2400" dirty="0"/>
          </a:p>
        </p:txBody>
      </p:sp>
      <p:sp>
        <p:nvSpPr>
          <p:cNvPr id="52" name="TextBox 51"/>
          <p:cNvSpPr txBox="1"/>
          <p:nvPr/>
        </p:nvSpPr>
        <p:spPr>
          <a:xfrm>
            <a:off x="4783511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229</a:t>
            </a:r>
            <a:endParaRPr lang="en-GB" sz="2400" dirty="0"/>
          </a:p>
        </p:txBody>
      </p:sp>
      <p:sp>
        <p:nvSpPr>
          <p:cNvPr id="53" name="TextBox 52"/>
          <p:cNvSpPr txBox="1"/>
          <p:nvPr/>
        </p:nvSpPr>
        <p:spPr>
          <a:xfrm>
            <a:off x="5387438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230</a:t>
            </a:r>
            <a:endParaRPr lang="en-GB" sz="2400" dirty="0"/>
          </a:p>
        </p:txBody>
      </p:sp>
      <p:sp>
        <p:nvSpPr>
          <p:cNvPr id="54" name="TextBox 53"/>
          <p:cNvSpPr txBox="1"/>
          <p:nvPr/>
        </p:nvSpPr>
        <p:spPr>
          <a:xfrm>
            <a:off x="6036249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231</a:t>
            </a:r>
            <a:endParaRPr lang="en-GB" sz="2400" dirty="0"/>
          </a:p>
        </p:txBody>
      </p:sp>
      <p:sp>
        <p:nvSpPr>
          <p:cNvPr id="55" name="TextBox 54"/>
          <p:cNvSpPr txBox="1"/>
          <p:nvPr/>
        </p:nvSpPr>
        <p:spPr>
          <a:xfrm>
            <a:off x="6596248" y="5366432"/>
            <a:ext cx="7476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232   </a:t>
            </a:r>
            <a:endParaRPr lang="en-GB" sz="2400" dirty="0"/>
          </a:p>
        </p:txBody>
      </p:sp>
      <p:sp>
        <p:nvSpPr>
          <p:cNvPr id="56" name="TextBox 55"/>
          <p:cNvSpPr txBox="1"/>
          <p:nvPr/>
        </p:nvSpPr>
        <p:spPr>
          <a:xfrm>
            <a:off x="7228362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233</a:t>
            </a:r>
            <a:endParaRPr lang="en-GB" sz="2400" dirty="0"/>
          </a:p>
        </p:txBody>
      </p:sp>
      <p:sp>
        <p:nvSpPr>
          <p:cNvPr id="59" name="Arc 58"/>
          <p:cNvSpPr/>
          <p:nvPr/>
        </p:nvSpPr>
        <p:spPr>
          <a:xfrm flipH="1">
            <a:off x="3871206" y="4096133"/>
            <a:ext cx="1821832" cy="1959343"/>
          </a:xfrm>
          <a:prstGeom prst="arc">
            <a:avLst>
              <a:gd name="adj1" fmla="val 10723193"/>
              <a:gd name="adj2" fmla="val 0"/>
            </a:avLst>
          </a:prstGeom>
          <a:ln w="38100">
            <a:solidFill>
              <a:schemeClr val="accent2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>
              <a:latin typeface="KG Primary Penmanship" panose="02000506000000020003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4387623" y="3571979"/>
                <a:ext cx="78899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i="1" dirty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+ </m:t>
                    </m:r>
                  </m:oMath>
                </a14:m>
                <a:r>
                  <a:rPr lang="en-GB" sz="3200" b="0" i="0" dirty="0" smtClean="0">
                    <a:solidFill>
                      <a:schemeClr val="accent2"/>
                    </a:solidFill>
                  </a:rPr>
                  <a:t>3</a:t>
                </a:r>
                <a:endParaRPr lang="en-GB" sz="32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7623" y="3571979"/>
                <a:ext cx="788999" cy="584775"/>
              </a:xfrm>
              <a:prstGeom prst="rect">
                <a:avLst/>
              </a:prstGeom>
              <a:blipFill>
                <a:blip r:embed="rId6"/>
                <a:stretch>
                  <a:fillRect t="-12500" r="-18605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Arc 23"/>
          <p:cNvSpPr/>
          <p:nvPr/>
        </p:nvSpPr>
        <p:spPr>
          <a:xfrm flipH="1">
            <a:off x="5705071" y="4096133"/>
            <a:ext cx="1821832" cy="1959343"/>
          </a:xfrm>
          <a:prstGeom prst="arc">
            <a:avLst>
              <a:gd name="adj1" fmla="val 10723193"/>
              <a:gd name="adj2" fmla="val 0"/>
            </a:avLst>
          </a:prstGeom>
          <a:ln w="38100">
            <a:solidFill>
              <a:schemeClr val="accent2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>
              <a:latin typeface="KG Primary Penmanship" panose="02000506000000020003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221488" y="3571979"/>
                <a:ext cx="78899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i="1" dirty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+ </m:t>
                    </m:r>
                  </m:oMath>
                </a14:m>
                <a:r>
                  <a:rPr lang="en-GB" sz="3200" b="0" i="0" dirty="0" smtClean="0">
                    <a:solidFill>
                      <a:schemeClr val="accent2"/>
                    </a:solidFill>
                  </a:rPr>
                  <a:t>3</a:t>
                </a:r>
                <a:endParaRPr lang="en-GB" sz="32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1488" y="3571979"/>
                <a:ext cx="788999" cy="584775"/>
              </a:xfrm>
              <a:prstGeom prst="rect">
                <a:avLst/>
              </a:prstGeom>
              <a:blipFill>
                <a:blip r:embed="rId7"/>
                <a:stretch>
                  <a:fillRect t="-12500" r="-18605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2630">
            <a:off x="1241190" y="664648"/>
            <a:ext cx="2980585" cy="277502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73675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9" grpId="0" animBg="1"/>
      <p:bldP spid="60" grpId="0"/>
      <p:bldP spid="24" grpId="0" animBg="1"/>
      <p:bldP spid="2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1026676" y="743087"/>
            <a:ext cx="680718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What number is </a:t>
            </a:r>
            <a:r>
              <a:rPr lang="en-GB" sz="3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Froggy</a:t>
            </a:r>
            <a:r>
              <a:rPr lang="en-GB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 hiding? </a:t>
            </a:r>
          </a:p>
          <a:p>
            <a:endParaRPr lang="en-GB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147699" y="2296378"/>
                <a:ext cx="6807183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GB" sz="5400" dirty="0" smtClean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232 </a:t>
                </a:r>
                <a:r>
                  <a:rPr lang="en-GB" sz="54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– </a:t>
                </a:r>
                <a:r>
                  <a:rPr lang="en-GB" sz="5400" dirty="0" smtClean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 4    </a:t>
                </a:r>
                <a14:m>
                  <m:oMath xmlns:m="http://schemas.openxmlformats.org/officeDocument/2006/math">
                    <m:r>
                      <a:rPr lang="en-GB" sz="5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5400" dirty="0" smtClean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 223  </a:t>
                </a:r>
                <a14:m>
                  <m:oMath xmlns:m="http://schemas.openxmlformats.org/officeDocument/2006/math">
                    <m:r>
                      <a:rPr lang="en-GB" sz="5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5400" dirty="0" smtClean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 5</a:t>
                </a:r>
                <a:endParaRPr lang="en-GB" sz="54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7699" y="2296378"/>
                <a:ext cx="6807183" cy="923330"/>
              </a:xfrm>
              <a:prstGeom prst="rect">
                <a:avLst/>
              </a:prstGeom>
              <a:blipFill>
                <a:blip r:embed="rId5"/>
                <a:stretch>
                  <a:fillRect l="-4745" t="-17881" r="-358" b="-40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8549550"/>
              </p:ext>
            </p:extLst>
          </p:nvPr>
        </p:nvGraphicFramePr>
        <p:xfrm>
          <a:off x="1440291" y="4869887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313065737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7499418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07277455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38064074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1044925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78614546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3264739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43293585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020239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0143519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489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054569"/>
                  </a:ext>
                </a:extLst>
              </a:tr>
            </a:tbl>
          </a:graphicData>
        </a:graphic>
      </p:graphicFrame>
      <p:sp>
        <p:nvSpPr>
          <p:cNvPr id="27" name="Rectangle 26"/>
          <p:cNvSpPr/>
          <p:nvPr/>
        </p:nvSpPr>
        <p:spPr>
          <a:xfrm>
            <a:off x="1247251" y="4580327"/>
            <a:ext cx="6685280" cy="477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>
              <a:latin typeface="KG Primary Penmanship" panose="02000506000000020003" pitchFamily="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145651" y="5380734"/>
            <a:ext cx="6685280" cy="477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29" name="TextBox 28"/>
          <p:cNvSpPr txBox="1"/>
          <p:nvPr/>
        </p:nvSpPr>
        <p:spPr>
          <a:xfrm>
            <a:off x="1121477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223</a:t>
            </a:r>
            <a:endParaRPr lang="en-GB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1731816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224</a:t>
            </a:r>
            <a:endParaRPr lang="en-GB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2334140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225</a:t>
            </a:r>
            <a:endParaRPr lang="en-GB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2941273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226</a:t>
            </a:r>
            <a:endParaRPr lang="en-GB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3562833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227</a:t>
            </a:r>
            <a:endParaRPr lang="en-GB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4179584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228</a:t>
            </a:r>
            <a:endParaRPr lang="en-GB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4783511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229</a:t>
            </a:r>
            <a:endParaRPr lang="en-GB" sz="2400" dirty="0"/>
          </a:p>
        </p:txBody>
      </p:sp>
      <p:sp>
        <p:nvSpPr>
          <p:cNvPr id="36" name="TextBox 35"/>
          <p:cNvSpPr txBox="1"/>
          <p:nvPr/>
        </p:nvSpPr>
        <p:spPr>
          <a:xfrm>
            <a:off x="5387438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230</a:t>
            </a:r>
            <a:endParaRPr lang="en-GB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6036249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231</a:t>
            </a:r>
            <a:endParaRPr lang="en-GB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6596248" y="5366432"/>
            <a:ext cx="7476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232   </a:t>
            </a:r>
            <a:endParaRPr lang="en-GB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7228362" y="5366432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233</a:t>
            </a:r>
            <a:endParaRPr lang="en-GB" sz="2400" dirty="0"/>
          </a:p>
        </p:txBody>
      </p:sp>
      <p:sp>
        <p:nvSpPr>
          <p:cNvPr id="42" name="Arc 41"/>
          <p:cNvSpPr/>
          <p:nvPr/>
        </p:nvSpPr>
        <p:spPr>
          <a:xfrm flipH="1">
            <a:off x="1468426" y="4085837"/>
            <a:ext cx="2967097" cy="1772418"/>
          </a:xfrm>
          <a:prstGeom prst="arc">
            <a:avLst>
              <a:gd name="adj1" fmla="val 10704736"/>
              <a:gd name="adj2" fmla="val 0"/>
            </a:avLst>
          </a:prstGeom>
          <a:ln w="38100">
            <a:solidFill>
              <a:schemeClr val="accent2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>
              <a:latin typeface="KG Primary Penmanship" panose="02000506000000020003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2485859" y="3579009"/>
                <a:ext cx="78899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i="1" dirty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+ </m:t>
                    </m:r>
                  </m:oMath>
                </a14:m>
                <a:r>
                  <a:rPr lang="en-GB" sz="3200" b="0" i="0" dirty="0" smtClean="0">
                    <a:solidFill>
                      <a:schemeClr val="accent2"/>
                    </a:solidFill>
                  </a:rPr>
                  <a:t>5</a:t>
                </a:r>
                <a:endParaRPr lang="en-GB" sz="32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5859" y="3579009"/>
                <a:ext cx="788999" cy="584775"/>
              </a:xfrm>
              <a:prstGeom prst="rect">
                <a:avLst/>
              </a:prstGeom>
              <a:blipFill>
                <a:blip r:embed="rId6"/>
                <a:stretch>
                  <a:fillRect t="-12500" r="-18605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Arc 56"/>
          <p:cNvSpPr/>
          <p:nvPr/>
        </p:nvSpPr>
        <p:spPr>
          <a:xfrm>
            <a:off x="4522219" y="4085837"/>
            <a:ext cx="2425151" cy="1728110"/>
          </a:xfrm>
          <a:prstGeom prst="arc">
            <a:avLst>
              <a:gd name="adj1" fmla="val 10723193"/>
              <a:gd name="adj2" fmla="val 0"/>
            </a:avLst>
          </a:prstGeom>
          <a:ln w="38100">
            <a:solidFill>
              <a:schemeClr val="accent2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>
              <a:latin typeface="KG Primary Penmanship" panose="02000506000000020003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5250636" y="3579009"/>
                <a:ext cx="78899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− </m:t>
                    </m:r>
                  </m:oMath>
                </a14:m>
                <a:r>
                  <a:rPr lang="en-GB" sz="3200" b="0" i="0" dirty="0" smtClean="0">
                    <a:solidFill>
                      <a:schemeClr val="accent2"/>
                    </a:solidFill>
                  </a:rPr>
                  <a:t>4</a:t>
                </a:r>
                <a:endParaRPr lang="en-GB" sz="32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0636" y="3579009"/>
                <a:ext cx="788999" cy="584775"/>
              </a:xfrm>
              <a:prstGeom prst="rect">
                <a:avLst/>
              </a:prstGeom>
              <a:blipFill>
                <a:blip r:embed="rId7"/>
                <a:stretch>
                  <a:fillRect t="-12500" r="-18462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6052806" y="1713232"/>
            <a:ext cx="123783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228</a:t>
            </a:r>
            <a:endParaRPr lang="en-GB" sz="5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2000423" y="1671313"/>
            <a:ext cx="123783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228</a:t>
            </a:r>
            <a:endParaRPr lang="en-GB" sz="5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07492">
            <a:off x="2236550" y="1226068"/>
            <a:ext cx="2790102" cy="259768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58969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41" grpId="0"/>
      <p:bldP spid="42" grpId="0" animBg="1"/>
      <p:bldP spid="43" grpId="0"/>
      <p:bldP spid="57" grpId="0" animBg="1"/>
      <p:bldP spid="58" grpId="0"/>
      <p:bldP spid="2" grpId="0"/>
      <p:bldP spid="6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Have a go at the rest of the worksheet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486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0503" y="442718"/>
            <a:ext cx="1066892" cy="98154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5797" y="815748"/>
            <a:ext cx="4781550" cy="540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99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683" y="991417"/>
            <a:ext cx="6627767" cy="342165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0503" y="442718"/>
            <a:ext cx="1066892" cy="981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431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7950" y="901885"/>
            <a:ext cx="1524000" cy="853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Add and subtract multiples of 100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768" y="-20842"/>
            <a:ext cx="499848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Learning Journey – Addition and Subtraction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 smtClean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In this unit we will… 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cxnSp>
        <p:nvCxnSpPr>
          <p:cNvPr id="6" name="Straight Arrow Connector 5"/>
          <p:cNvCxnSpPr>
            <a:stCxn id="3" idx="3"/>
          </p:cNvCxnSpPr>
          <p:nvPr/>
        </p:nvCxnSpPr>
        <p:spPr>
          <a:xfrm>
            <a:off x="1971950" y="1328605"/>
            <a:ext cx="47026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442213" y="901885"/>
            <a:ext cx="1524000" cy="853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Add and subtract 1s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966213" y="1328605"/>
            <a:ext cx="47026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436476" y="901885"/>
            <a:ext cx="1524000" cy="12845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Add and subtract 3-digit and 1-digit numbers – not crossing 10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960476" y="1328605"/>
            <a:ext cx="47026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6430739" y="901885"/>
            <a:ext cx="1524000" cy="853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Add a 2-digit and 1-digit number – crossing 10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7236281" y="1755325"/>
            <a:ext cx="0" cy="5965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474281" y="2351863"/>
            <a:ext cx="1524000" cy="853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Add 3-digit and 1-digit numbers – crossing 10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5812429" y="2809063"/>
            <a:ext cx="66185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4286252" y="2351863"/>
            <a:ext cx="1524000" cy="853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Subtract a 1-digit number from 2-digits – crossing 10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3624400" y="2778583"/>
            <a:ext cx="66185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096051" y="2121090"/>
            <a:ext cx="1524000" cy="12975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Subtract a 1-digit number from a 3-digit number – crossing 10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1754236" y="2704560"/>
            <a:ext cx="341815" cy="42671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418187" y="3131279"/>
            <a:ext cx="1524000" cy="12975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Add and subtract 3-digit and 2-digit numbers – not crossing 100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1101080" y="4441915"/>
            <a:ext cx="999320" cy="2481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2100400" y="4132758"/>
            <a:ext cx="1524000" cy="7881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Add 3-digit and 2-digit numbers – crossing 100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3624400" y="4507233"/>
            <a:ext cx="47026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4090308" y="3867154"/>
            <a:ext cx="1524000" cy="12975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Subtract a 2-digit number from a 3-digit number – crossing 100 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5609956" y="4485471"/>
            <a:ext cx="47026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Picture 3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0000" l="1000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30289" y="628358"/>
            <a:ext cx="670018" cy="670018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63381" y="623134"/>
            <a:ext cx="670618" cy="670618"/>
          </a:xfrm>
          <a:prstGeom prst="rect">
            <a:avLst/>
          </a:prstGeom>
        </p:spPr>
      </p:pic>
      <p:sp>
        <p:nvSpPr>
          <p:cNvPr id="37" name="Rectangle 36"/>
          <p:cNvSpPr/>
          <p:nvPr/>
        </p:nvSpPr>
        <p:spPr>
          <a:xfrm>
            <a:off x="6091280" y="4080513"/>
            <a:ext cx="1524000" cy="853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Add and subtract 100s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091280" y="5460812"/>
            <a:ext cx="1524000" cy="853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Spot the pattern – making it explicit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6853280" y="4933953"/>
            <a:ext cx="0" cy="52685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5429428" y="5896252"/>
            <a:ext cx="66185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3883832" y="5373722"/>
            <a:ext cx="1524000" cy="13716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Add two 2-digit numbers – crossing 10 – add ones and add tens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 flipH="1">
            <a:off x="3197679" y="5896253"/>
            <a:ext cx="66185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1649378" y="5360659"/>
            <a:ext cx="1524000" cy="13716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Subtract a 2-digit number from a 2-digit number – crossing 10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52724" y="623134"/>
            <a:ext cx="670618" cy="670618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19430" y="623134"/>
            <a:ext cx="670618" cy="670618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54261" y="2060069"/>
            <a:ext cx="670618" cy="670618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72737" y="2064971"/>
            <a:ext cx="670618" cy="670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424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8173" y="1413645"/>
            <a:ext cx="6218741" cy="362861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0503" y="442718"/>
            <a:ext cx="1066892" cy="98154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5458488"/>
            <a:ext cx="6673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Complete the ‘</a:t>
            </a:r>
            <a:r>
              <a:rPr lang="en-GB" b="1" dirty="0">
                <a:latin typeface="Comic Sans MS" panose="030F0702030302020204" pitchFamily="66" charset="0"/>
              </a:rPr>
              <a:t>★ Star </a:t>
            </a:r>
            <a:r>
              <a:rPr lang="en-GB" b="1" dirty="0" smtClean="0">
                <a:latin typeface="Comic Sans MS" panose="030F0702030302020204" pitchFamily="66" charset="0"/>
              </a:rPr>
              <a:t>Challenge’ </a:t>
            </a:r>
            <a:r>
              <a:rPr lang="en-GB" dirty="0" smtClean="0">
                <a:latin typeface="Comic Sans MS" panose="030F0702030302020204" pitchFamily="66" charset="0"/>
              </a:rPr>
              <a:t>if you finish this question. 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736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0503" y="442718"/>
            <a:ext cx="1066892" cy="98154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8538" y="318082"/>
            <a:ext cx="629851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★ Star Challenge</a:t>
            </a:r>
            <a:r>
              <a:rPr lang="en-GB" b="1" dirty="0" smtClean="0">
                <a:latin typeface="Comic Sans MS" panose="030F0702030302020204" pitchFamily="66" charset="0"/>
              </a:rPr>
              <a:t>!</a:t>
            </a:r>
          </a:p>
          <a:p>
            <a:endParaRPr lang="en-GB" b="1" dirty="0" smtClean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If you finish your work, can you complete this challenge. 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Go through it as a class at the end of the lesson.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3611" y="442718"/>
            <a:ext cx="1066892" cy="95105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9033" y="1797368"/>
            <a:ext cx="3771900" cy="484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65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211182" y="243840"/>
            <a:ext cx="2967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Vocabulary: 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3028" y="1034871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Digit</a:t>
            </a:r>
            <a:r>
              <a:rPr lang="en-GB" sz="28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n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umber bond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addition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subtraction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column method 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mental 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method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exchange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place value 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grid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0772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hlinkClick r:id="rId2" action="ppaction://hlinkpres?slideindex=1&amp;slidetitle=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0833" y="2350770"/>
            <a:ext cx="6057900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429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035" y="3724928"/>
            <a:ext cx="1788305" cy="2157193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1174223" y="2604884"/>
            <a:ext cx="1053784" cy="1251353"/>
            <a:chOff x="860614" y="1683087"/>
            <a:chExt cx="1264023" cy="1401994"/>
          </a:xfrm>
        </p:grpSpPr>
        <p:sp>
          <p:nvSpPr>
            <p:cNvPr id="5" name="Cube 4"/>
            <p:cNvSpPr/>
            <p:nvPr/>
          </p:nvSpPr>
          <p:spPr>
            <a:xfrm>
              <a:off x="900955" y="1683087"/>
              <a:ext cx="1223682" cy="1143000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984783" y="2155466"/>
              <a:ext cx="868456" cy="990774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860614" y="1931421"/>
              <a:ext cx="991046" cy="6551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 smtClean="0"/>
                <a:t>100</a:t>
              </a:r>
            </a:p>
            <a:p>
              <a:pPr algn="ctr"/>
              <a:r>
                <a:rPr lang="en-GB" sz="1600" b="1" dirty="0" smtClean="0"/>
                <a:t>pencils</a:t>
              </a:r>
              <a:endParaRPr lang="en-GB" sz="1600" b="1" dirty="0"/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139" y="2575352"/>
            <a:ext cx="1123587" cy="1281839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1218563" y="1698601"/>
            <a:ext cx="1053784" cy="1251353"/>
            <a:chOff x="860614" y="1683087"/>
            <a:chExt cx="1264023" cy="1401994"/>
          </a:xfrm>
        </p:grpSpPr>
        <p:sp>
          <p:nvSpPr>
            <p:cNvPr id="11" name="Cube 10"/>
            <p:cNvSpPr/>
            <p:nvPr/>
          </p:nvSpPr>
          <p:spPr>
            <a:xfrm>
              <a:off x="900955" y="1683087"/>
              <a:ext cx="1223682" cy="1143000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984783" y="2155466"/>
              <a:ext cx="868456" cy="990774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860614" y="1931421"/>
              <a:ext cx="991046" cy="6551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 smtClean="0"/>
                <a:t>100</a:t>
              </a:r>
            </a:p>
            <a:p>
              <a:pPr algn="ctr"/>
              <a:r>
                <a:rPr lang="en-GB" sz="1600" b="1" dirty="0" smtClean="0"/>
                <a:t>pencils</a:t>
              </a:r>
              <a:endParaRPr lang="en-GB" sz="1600" b="1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246905" y="2607817"/>
            <a:ext cx="1053784" cy="1251353"/>
            <a:chOff x="860614" y="1683087"/>
            <a:chExt cx="1264023" cy="1401994"/>
          </a:xfrm>
        </p:grpSpPr>
        <p:sp>
          <p:nvSpPr>
            <p:cNvPr id="15" name="Cube 14"/>
            <p:cNvSpPr/>
            <p:nvPr/>
          </p:nvSpPr>
          <p:spPr>
            <a:xfrm>
              <a:off x="900955" y="1683087"/>
              <a:ext cx="1223682" cy="1143000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984783" y="2155466"/>
              <a:ext cx="868456" cy="990774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860614" y="1931421"/>
              <a:ext cx="991046" cy="6551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 smtClean="0"/>
                <a:t>100</a:t>
              </a:r>
            </a:p>
            <a:p>
              <a:pPr algn="ctr"/>
              <a:r>
                <a:rPr lang="en-GB" sz="1600" b="1" dirty="0" smtClean="0"/>
                <a:t>pencils</a:t>
              </a:r>
              <a:endParaRPr lang="en-GB" sz="1600" b="1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279978" y="1690381"/>
            <a:ext cx="1053784" cy="1251353"/>
            <a:chOff x="860614" y="1683087"/>
            <a:chExt cx="1264023" cy="1401994"/>
          </a:xfrm>
        </p:grpSpPr>
        <p:sp>
          <p:nvSpPr>
            <p:cNvPr id="19" name="Cube 18"/>
            <p:cNvSpPr/>
            <p:nvPr/>
          </p:nvSpPr>
          <p:spPr>
            <a:xfrm>
              <a:off x="900955" y="1683087"/>
              <a:ext cx="1223682" cy="1143000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984783" y="2155466"/>
              <a:ext cx="868456" cy="990774"/>
            </a:xfrm>
            <a:prstGeom prst="rect">
              <a:avLst/>
            </a:prstGeom>
          </p:spPr>
        </p:pic>
        <p:sp>
          <p:nvSpPr>
            <p:cNvPr id="21" name="TextBox 20"/>
            <p:cNvSpPr txBox="1"/>
            <p:nvPr/>
          </p:nvSpPr>
          <p:spPr>
            <a:xfrm>
              <a:off x="860614" y="1931421"/>
              <a:ext cx="991046" cy="6551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 smtClean="0"/>
                <a:t>100</a:t>
              </a:r>
            </a:p>
            <a:p>
              <a:pPr algn="ctr"/>
              <a:r>
                <a:rPr lang="en-GB" sz="1600" b="1" dirty="0" smtClean="0"/>
                <a:t>pencils</a:t>
              </a:r>
              <a:endParaRPr lang="en-GB" sz="1600" b="1" dirty="0"/>
            </a:p>
          </p:txBody>
        </p:sp>
      </p:grpSp>
      <p:sp>
        <p:nvSpPr>
          <p:cNvPr id="22" name="Rectangle 21"/>
          <p:cNvSpPr/>
          <p:nvPr/>
        </p:nvSpPr>
        <p:spPr>
          <a:xfrm>
            <a:off x="3834052" y="1722929"/>
            <a:ext cx="1144788" cy="583022"/>
          </a:xfrm>
          <a:prstGeom prst="rect">
            <a:avLst/>
          </a:prstGeom>
          <a:solidFill>
            <a:srgbClr val="FFD9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10 pencils</a:t>
            </a:r>
          </a:p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127708" y="1736698"/>
            <a:ext cx="775142" cy="825983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7918" y="2558274"/>
            <a:ext cx="1123587" cy="1281839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163" y="2558274"/>
            <a:ext cx="1123587" cy="1281839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2408" y="2558274"/>
            <a:ext cx="1123587" cy="1281839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6086" y="2558274"/>
            <a:ext cx="1123587" cy="1281839"/>
          </a:xfrm>
          <a:prstGeom prst="rect">
            <a:avLst/>
          </a:prstGeom>
        </p:spPr>
      </p:pic>
      <p:sp>
        <p:nvSpPr>
          <p:cNvPr id="32" name="Rectangle 31"/>
          <p:cNvSpPr/>
          <p:nvPr/>
        </p:nvSpPr>
        <p:spPr>
          <a:xfrm>
            <a:off x="3829237" y="2427277"/>
            <a:ext cx="1144788" cy="583022"/>
          </a:xfrm>
          <a:prstGeom prst="rect">
            <a:avLst/>
          </a:prstGeom>
          <a:solidFill>
            <a:srgbClr val="FFD9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10 pencils</a:t>
            </a:r>
          </a:p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122893" y="2441046"/>
            <a:ext cx="775142" cy="825983"/>
          </a:xfrm>
          <a:prstGeom prst="rect">
            <a:avLst/>
          </a:prstGeom>
        </p:spPr>
      </p:pic>
      <p:sp>
        <p:nvSpPr>
          <p:cNvPr id="34" name="Rectangle 33"/>
          <p:cNvSpPr/>
          <p:nvPr/>
        </p:nvSpPr>
        <p:spPr>
          <a:xfrm>
            <a:off x="3829237" y="3119799"/>
            <a:ext cx="1144788" cy="583022"/>
          </a:xfrm>
          <a:prstGeom prst="rect">
            <a:avLst/>
          </a:prstGeom>
          <a:solidFill>
            <a:srgbClr val="FFD9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10 pencils</a:t>
            </a:r>
          </a:p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122893" y="3133568"/>
            <a:ext cx="775142" cy="825983"/>
          </a:xfrm>
          <a:prstGeom prst="rect">
            <a:avLst/>
          </a:prstGeom>
        </p:spPr>
      </p:pic>
      <p:sp>
        <p:nvSpPr>
          <p:cNvPr id="36" name="Rectangle 35"/>
          <p:cNvSpPr/>
          <p:nvPr/>
        </p:nvSpPr>
        <p:spPr>
          <a:xfrm>
            <a:off x="998039" y="640788"/>
            <a:ext cx="68071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latin typeface="Calibri" panose="020F0502020204030204" pitchFamily="34" charset="0"/>
                <a:cs typeface="Calibri" panose="020F0502020204030204" pitchFamily="34" charset="0"/>
              </a:rPr>
              <a:t>How many </a:t>
            </a:r>
            <a:r>
              <a:rPr lang="en-GB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pencils will be left? </a:t>
            </a:r>
            <a:endParaRPr lang="en-GB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Rounded Rectangular Callout 36"/>
          <p:cNvSpPr/>
          <p:nvPr/>
        </p:nvSpPr>
        <p:spPr>
          <a:xfrm>
            <a:off x="2965048" y="4254649"/>
            <a:ext cx="2691170" cy="1067152"/>
          </a:xfrm>
          <a:prstGeom prst="wedgeRoundRectCallout">
            <a:avLst>
              <a:gd name="adj1" fmla="val -64752"/>
              <a:gd name="adj2" fmla="val 9931"/>
              <a:gd name="adj3" fmla="val 16667"/>
            </a:avLst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2965048" y="4282060"/>
            <a:ext cx="269117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I’ve been sent to fetch 4 pencils 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5057667" y="1762118"/>
                <a:ext cx="6807183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40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435 </a:t>
                </a:r>
                <a14:m>
                  <m:oMath xmlns:m="http://schemas.openxmlformats.org/officeDocument/2006/math">
                    <m:r>
                      <a:rPr lang="en-GB" sz="4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lang="en-GB" sz="40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40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40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431 </a:t>
                </a:r>
                <a:endParaRPr lang="en-GB" sz="4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7667" y="1762118"/>
                <a:ext cx="6807183" cy="707886"/>
              </a:xfrm>
              <a:prstGeom prst="rect">
                <a:avLst/>
              </a:prstGeom>
              <a:blipFill>
                <a:blip r:embed="rId7"/>
                <a:stretch>
                  <a:fillRect l="-3226" t="-15517" b="-362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873731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81481E-6 L -0.46406 0.26203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12" y="13102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81481E-6 L -0.52066 0.26203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42" y="13102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81481E-6 L -0.52708 0.26712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354" y="13356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0.00186 L -0.43559 0.25625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788" y="128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 animBg="1"/>
      <p:bldP spid="38" grpId="0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174223" y="2604884"/>
            <a:ext cx="1053784" cy="1251353"/>
            <a:chOff x="860614" y="1683087"/>
            <a:chExt cx="1264023" cy="1401994"/>
          </a:xfrm>
        </p:grpSpPr>
        <p:sp>
          <p:nvSpPr>
            <p:cNvPr id="5" name="Cube 4"/>
            <p:cNvSpPr/>
            <p:nvPr/>
          </p:nvSpPr>
          <p:spPr>
            <a:xfrm>
              <a:off x="900955" y="1683087"/>
              <a:ext cx="1223682" cy="1143000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984783" y="2155466"/>
              <a:ext cx="868456" cy="990774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860614" y="1931421"/>
              <a:ext cx="991046" cy="6551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 smtClean="0"/>
                <a:t>100</a:t>
              </a:r>
            </a:p>
            <a:p>
              <a:pPr algn="ctr"/>
              <a:r>
                <a:rPr lang="en-GB" sz="1600" b="1" dirty="0" smtClean="0"/>
                <a:t>pencils</a:t>
              </a:r>
              <a:endParaRPr lang="en-GB" sz="1600" b="1" dirty="0"/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5177" y="1800844"/>
            <a:ext cx="1123587" cy="1281839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1218563" y="1698601"/>
            <a:ext cx="1053784" cy="1251353"/>
            <a:chOff x="860614" y="1683087"/>
            <a:chExt cx="1264023" cy="1401994"/>
          </a:xfrm>
        </p:grpSpPr>
        <p:sp>
          <p:nvSpPr>
            <p:cNvPr id="11" name="Cube 10"/>
            <p:cNvSpPr/>
            <p:nvPr/>
          </p:nvSpPr>
          <p:spPr>
            <a:xfrm>
              <a:off x="900955" y="1683087"/>
              <a:ext cx="1223682" cy="1143000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984783" y="2155466"/>
              <a:ext cx="868456" cy="990774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860614" y="1931421"/>
              <a:ext cx="991046" cy="6551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 smtClean="0"/>
                <a:t>100</a:t>
              </a:r>
            </a:p>
            <a:p>
              <a:pPr algn="ctr"/>
              <a:r>
                <a:rPr lang="en-GB" sz="1600" b="1" dirty="0" smtClean="0"/>
                <a:t>pencils</a:t>
              </a:r>
              <a:endParaRPr lang="en-GB" sz="1600" b="1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246905" y="2607817"/>
            <a:ext cx="1053784" cy="1251353"/>
            <a:chOff x="860614" y="1683087"/>
            <a:chExt cx="1264023" cy="1401994"/>
          </a:xfrm>
        </p:grpSpPr>
        <p:sp>
          <p:nvSpPr>
            <p:cNvPr id="15" name="Cube 14"/>
            <p:cNvSpPr/>
            <p:nvPr/>
          </p:nvSpPr>
          <p:spPr>
            <a:xfrm>
              <a:off x="900955" y="1683087"/>
              <a:ext cx="1223682" cy="1143000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984783" y="2155466"/>
              <a:ext cx="868456" cy="990774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860614" y="1931421"/>
              <a:ext cx="991046" cy="6551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 smtClean="0"/>
                <a:t>100</a:t>
              </a:r>
            </a:p>
            <a:p>
              <a:pPr algn="ctr"/>
              <a:r>
                <a:rPr lang="en-GB" sz="1600" b="1" dirty="0" smtClean="0"/>
                <a:t>pencils</a:t>
              </a:r>
              <a:endParaRPr lang="en-GB" sz="1600" b="1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279978" y="1690381"/>
            <a:ext cx="1053784" cy="1251353"/>
            <a:chOff x="860614" y="1683087"/>
            <a:chExt cx="1264023" cy="1401994"/>
          </a:xfrm>
        </p:grpSpPr>
        <p:sp>
          <p:nvSpPr>
            <p:cNvPr id="19" name="Cube 18"/>
            <p:cNvSpPr/>
            <p:nvPr/>
          </p:nvSpPr>
          <p:spPr>
            <a:xfrm>
              <a:off x="900955" y="1683087"/>
              <a:ext cx="1223682" cy="1143000"/>
            </a:xfrm>
            <a:prstGeom prst="cub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984783" y="2155466"/>
              <a:ext cx="868456" cy="990774"/>
            </a:xfrm>
            <a:prstGeom prst="rect">
              <a:avLst/>
            </a:prstGeom>
          </p:spPr>
        </p:pic>
        <p:sp>
          <p:nvSpPr>
            <p:cNvPr id="21" name="TextBox 20"/>
            <p:cNvSpPr txBox="1"/>
            <p:nvPr/>
          </p:nvSpPr>
          <p:spPr>
            <a:xfrm>
              <a:off x="860614" y="1931421"/>
              <a:ext cx="991046" cy="6551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 smtClean="0"/>
                <a:t>100</a:t>
              </a:r>
            </a:p>
            <a:p>
              <a:pPr algn="ctr"/>
              <a:r>
                <a:rPr lang="en-GB" sz="1600" b="1" dirty="0" smtClean="0"/>
                <a:t>pencils</a:t>
              </a:r>
              <a:endParaRPr lang="en-GB" sz="1600" b="1" dirty="0"/>
            </a:p>
          </p:txBody>
        </p:sp>
      </p:grpSp>
      <p:sp>
        <p:nvSpPr>
          <p:cNvPr id="22" name="Rectangle 21"/>
          <p:cNvSpPr/>
          <p:nvPr/>
        </p:nvSpPr>
        <p:spPr>
          <a:xfrm>
            <a:off x="3834052" y="1722929"/>
            <a:ext cx="1144788" cy="583022"/>
          </a:xfrm>
          <a:prstGeom prst="rect">
            <a:avLst/>
          </a:prstGeom>
          <a:solidFill>
            <a:srgbClr val="FFD9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10 pencils</a:t>
            </a:r>
          </a:p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127708" y="1736698"/>
            <a:ext cx="775142" cy="825983"/>
          </a:xfrm>
          <a:prstGeom prst="rect">
            <a:avLst/>
          </a:prstGeom>
        </p:spPr>
      </p:pic>
      <p:sp>
        <p:nvSpPr>
          <p:cNvPr id="32" name="Rectangle 31"/>
          <p:cNvSpPr/>
          <p:nvPr/>
        </p:nvSpPr>
        <p:spPr>
          <a:xfrm>
            <a:off x="3829237" y="2427277"/>
            <a:ext cx="1144788" cy="583022"/>
          </a:xfrm>
          <a:prstGeom prst="rect">
            <a:avLst/>
          </a:prstGeom>
          <a:solidFill>
            <a:srgbClr val="FFD9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10 pencils</a:t>
            </a:r>
          </a:p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122893" y="2441046"/>
            <a:ext cx="775142" cy="825983"/>
          </a:xfrm>
          <a:prstGeom prst="rect">
            <a:avLst/>
          </a:prstGeom>
        </p:spPr>
      </p:pic>
      <p:sp>
        <p:nvSpPr>
          <p:cNvPr id="34" name="Rectangle 33"/>
          <p:cNvSpPr/>
          <p:nvPr/>
        </p:nvSpPr>
        <p:spPr>
          <a:xfrm>
            <a:off x="3829237" y="3119799"/>
            <a:ext cx="1144788" cy="583022"/>
          </a:xfrm>
          <a:prstGeom prst="rect">
            <a:avLst/>
          </a:prstGeom>
          <a:solidFill>
            <a:srgbClr val="FFD9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10 pencils</a:t>
            </a:r>
          </a:p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122893" y="3133568"/>
            <a:ext cx="775142" cy="825983"/>
          </a:xfrm>
          <a:prstGeom prst="rect">
            <a:avLst/>
          </a:prstGeom>
        </p:spPr>
      </p:pic>
      <p:sp>
        <p:nvSpPr>
          <p:cNvPr id="36" name="Rectangle 35"/>
          <p:cNvSpPr/>
          <p:nvPr/>
        </p:nvSpPr>
        <p:spPr>
          <a:xfrm>
            <a:off x="998039" y="640788"/>
            <a:ext cx="68071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latin typeface="Calibri" panose="020F0502020204030204" pitchFamily="34" charset="0"/>
                <a:cs typeface="Calibri" panose="020F0502020204030204" pitchFamily="34" charset="0"/>
              </a:rPr>
              <a:t>How many </a:t>
            </a:r>
            <a:r>
              <a:rPr lang="en-GB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pencils will be left? </a:t>
            </a:r>
            <a:endParaRPr lang="en-GB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Rounded Rectangular Callout 36"/>
          <p:cNvSpPr/>
          <p:nvPr/>
        </p:nvSpPr>
        <p:spPr>
          <a:xfrm>
            <a:off x="2965048" y="4106732"/>
            <a:ext cx="2691170" cy="1067152"/>
          </a:xfrm>
          <a:prstGeom prst="wedgeRoundRectCallout">
            <a:avLst>
              <a:gd name="adj1" fmla="val 69703"/>
              <a:gd name="adj2" fmla="val -25567"/>
              <a:gd name="adj3" fmla="val 16667"/>
            </a:avLst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3020856" y="4160719"/>
            <a:ext cx="263536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Please can I have 6 pencils?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45073">
            <a:off x="5956723" y="3546559"/>
            <a:ext cx="2124075" cy="2333625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8368" y="1800844"/>
            <a:ext cx="1123587" cy="1281839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1559" y="1800844"/>
            <a:ext cx="1123587" cy="1281839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7941" y="1800844"/>
            <a:ext cx="1123587" cy="1281839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860" y="2581741"/>
            <a:ext cx="1123587" cy="1281839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4750" y="1800844"/>
            <a:ext cx="1123587" cy="1281839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932" y="2584712"/>
            <a:ext cx="1123587" cy="1281839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0123" y="2584712"/>
            <a:ext cx="1123587" cy="1281839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314" y="2584712"/>
            <a:ext cx="1123587" cy="1281839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9696" y="2584712"/>
            <a:ext cx="1123587" cy="1281839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6505" y="2584712"/>
            <a:ext cx="1123587" cy="128183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5053707" y="2894759"/>
                <a:ext cx="6807183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40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431 </a:t>
                </a:r>
                <a14:m>
                  <m:oMath xmlns:m="http://schemas.openxmlformats.org/officeDocument/2006/math">
                    <m:r>
                      <a:rPr lang="en-GB" sz="4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lang="en-GB" sz="40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6 </a:t>
                </a:r>
                <a14:m>
                  <m:oMath xmlns:m="http://schemas.openxmlformats.org/officeDocument/2006/math">
                    <m:r>
                      <a:rPr lang="en-GB" sz="40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40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425 </a:t>
                </a:r>
                <a:endParaRPr lang="en-GB" sz="4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3707" y="2894759"/>
                <a:ext cx="6807183" cy="707886"/>
              </a:xfrm>
              <a:prstGeom prst="rect">
                <a:avLst/>
              </a:prstGeom>
              <a:blipFill>
                <a:blip r:embed="rId7"/>
                <a:stretch>
                  <a:fillRect l="-3133" t="-15517" b="-362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83732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59259E-6 L 0.15 0.25139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00" y="12569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7037E-7 L 0.05764 0.25741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82" y="12870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7037E-7 L 0.02448 0.24954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5" y="12477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7037E-7 L 0.01285 0.25347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2" y="12662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3.7037E-7 L -0.02361 0.25347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1" y="12662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7037E-7 L 4.16667E-6 0.25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6" grpId="0"/>
      <p:bldP spid="37" grpId="0" animBg="1"/>
      <p:bldP spid="38" grpId="0"/>
      <p:bldP spid="5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998039" y="640788"/>
                <a:ext cx="6807183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32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Work out 515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lang="en-GB" sz="32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6 </a:t>
                </a:r>
                <a:endParaRPr lang="en-GB" sz="3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8039" y="640788"/>
                <a:ext cx="6807183" cy="584775"/>
              </a:xfrm>
              <a:prstGeom prst="rect">
                <a:avLst/>
              </a:prstGeom>
              <a:blipFill>
                <a:blip r:embed="rId5"/>
                <a:stretch>
                  <a:fillRect l="-2330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2462092"/>
              </p:ext>
            </p:extLst>
          </p:nvPr>
        </p:nvGraphicFramePr>
        <p:xfrm>
          <a:off x="2530504" y="1400625"/>
          <a:ext cx="3546222" cy="35948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2074">
                  <a:extLst>
                    <a:ext uri="{9D8B030D-6E8A-4147-A177-3AD203B41FA5}">
                      <a16:colId xmlns:a16="http://schemas.microsoft.com/office/drawing/2014/main" val="2069221138"/>
                    </a:ext>
                  </a:extLst>
                </a:gridCol>
                <a:gridCol w="1182074">
                  <a:extLst>
                    <a:ext uri="{9D8B030D-6E8A-4147-A177-3AD203B41FA5}">
                      <a16:colId xmlns:a16="http://schemas.microsoft.com/office/drawing/2014/main" val="2550450566"/>
                    </a:ext>
                  </a:extLst>
                </a:gridCol>
                <a:gridCol w="1182074">
                  <a:extLst>
                    <a:ext uri="{9D8B030D-6E8A-4147-A177-3AD203B41FA5}">
                      <a16:colId xmlns:a16="http://schemas.microsoft.com/office/drawing/2014/main" val="544942445"/>
                    </a:ext>
                  </a:extLst>
                </a:gridCol>
              </a:tblGrid>
              <a:tr h="438616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+mn-lt"/>
                        </a:rPr>
                        <a:t>Hundreds</a:t>
                      </a:r>
                      <a:endParaRPr lang="en-GB" sz="2000" dirty="0"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+mn-lt"/>
                        </a:rPr>
                        <a:t>Tens</a:t>
                      </a:r>
                      <a:endParaRPr lang="en-GB" sz="2000" dirty="0"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+mn-lt"/>
                        </a:rPr>
                        <a:t>Ones</a:t>
                      </a:r>
                      <a:endParaRPr lang="en-GB" sz="2000" dirty="0"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756721"/>
                  </a:ext>
                </a:extLst>
              </a:tr>
              <a:tr h="3156223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577473"/>
                  </a:ext>
                </a:extLst>
              </a:tr>
            </a:tbl>
          </a:graphicData>
        </a:graphic>
      </p:graphicFrame>
      <p:pic>
        <p:nvPicPr>
          <p:cNvPr id="46" name="Picture 45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18295" y="1932696"/>
            <a:ext cx="410901" cy="402764"/>
          </a:xfrm>
          <a:prstGeom prst="rect">
            <a:avLst/>
          </a:prstGeom>
        </p:spPr>
      </p:pic>
      <p:pic>
        <p:nvPicPr>
          <p:cNvPr id="56" name="Picture 5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49730" y="1914182"/>
            <a:ext cx="410901" cy="402764"/>
          </a:xfrm>
          <a:prstGeom prst="rect">
            <a:avLst/>
          </a:prstGeom>
        </p:spPr>
      </p:pic>
      <p:pic>
        <p:nvPicPr>
          <p:cNvPr id="57" name="Picture 5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97283" y="2658747"/>
            <a:ext cx="410901" cy="402764"/>
          </a:xfrm>
          <a:prstGeom prst="rect">
            <a:avLst/>
          </a:prstGeom>
        </p:spPr>
      </p:pic>
      <p:pic>
        <p:nvPicPr>
          <p:cNvPr id="58" name="Picture 5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49730" y="2287548"/>
            <a:ext cx="410901" cy="402764"/>
          </a:xfrm>
          <a:prstGeom prst="rect">
            <a:avLst/>
          </a:prstGeom>
        </p:spPr>
      </p:pic>
      <p:pic>
        <p:nvPicPr>
          <p:cNvPr id="59" name="Picture 5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99402" y="2287548"/>
            <a:ext cx="410901" cy="402764"/>
          </a:xfrm>
          <a:prstGeom prst="rect">
            <a:avLst/>
          </a:prstGeom>
        </p:spPr>
      </p:pic>
      <p:pic>
        <p:nvPicPr>
          <p:cNvPr id="60" name="Picture 5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62793" y="2675986"/>
            <a:ext cx="410901" cy="402764"/>
          </a:xfrm>
          <a:prstGeom prst="rect">
            <a:avLst/>
          </a:prstGeom>
        </p:spPr>
      </p:pic>
      <p:pic>
        <p:nvPicPr>
          <p:cNvPr id="63" name="Picture 62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36954" y="1932696"/>
            <a:ext cx="410901" cy="402764"/>
          </a:xfrm>
          <a:prstGeom prst="rect">
            <a:avLst/>
          </a:prstGeom>
        </p:spPr>
      </p:pic>
      <p:pic>
        <p:nvPicPr>
          <p:cNvPr id="64" name="Picture 63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71444" y="2727295"/>
            <a:ext cx="410901" cy="402764"/>
          </a:xfrm>
          <a:prstGeom prst="rect">
            <a:avLst/>
          </a:prstGeom>
        </p:spPr>
      </p:pic>
      <p:pic>
        <p:nvPicPr>
          <p:cNvPr id="65" name="Picture 64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36954" y="2323177"/>
            <a:ext cx="410901" cy="402764"/>
          </a:xfrm>
          <a:prstGeom prst="rect">
            <a:avLst/>
          </a:prstGeom>
        </p:spPr>
      </p:pic>
      <p:pic>
        <p:nvPicPr>
          <p:cNvPr id="66" name="Picture 65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71444" y="2335460"/>
            <a:ext cx="410901" cy="402764"/>
          </a:xfrm>
          <a:prstGeom prst="rect">
            <a:avLst/>
          </a:prstGeom>
        </p:spPr>
      </p:pic>
      <p:pic>
        <p:nvPicPr>
          <p:cNvPr id="67" name="Picture 66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36954" y="2724062"/>
            <a:ext cx="410901" cy="402764"/>
          </a:xfrm>
          <a:prstGeom prst="rect">
            <a:avLst/>
          </a:prstGeom>
        </p:spPr>
      </p:pic>
      <p:pic>
        <p:nvPicPr>
          <p:cNvPr id="83" name="Picture 8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08825" y="3423629"/>
            <a:ext cx="410901" cy="402764"/>
          </a:xfrm>
          <a:prstGeom prst="rect">
            <a:avLst/>
          </a:prstGeom>
        </p:spPr>
      </p:pic>
      <p:pic>
        <p:nvPicPr>
          <p:cNvPr id="84" name="Picture 83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61272" y="3052430"/>
            <a:ext cx="410901" cy="402764"/>
          </a:xfrm>
          <a:prstGeom prst="rect">
            <a:avLst/>
          </a:prstGeom>
        </p:spPr>
      </p:pic>
      <p:pic>
        <p:nvPicPr>
          <p:cNvPr id="85" name="Picture 8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10944" y="3052430"/>
            <a:ext cx="410901" cy="402764"/>
          </a:xfrm>
          <a:prstGeom prst="rect">
            <a:avLst/>
          </a:prstGeom>
        </p:spPr>
      </p:pic>
      <p:pic>
        <p:nvPicPr>
          <p:cNvPr id="86" name="Picture 8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61272" y="3440868"/>
            <a:ext cx="410901" cy="402764"/>
          </a:xfrm>
          <a:prstGeom prst="rect">
            <a:avLst/>
          </a:prstGeom>
        </p:spPr>
      </p:pic>
      <p:pic>
        <p:nvPicPr>
          <p:cNvPr id="87" name="Picture 8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06706" y="4197592"/>
            <a:ext cx="410901" cy="402764"/>
          </a:xfrm>
          <a:prstGeom prst="rect">
            <a:avLst/>
          </a:prstGeom>
        </p:spPr>
      </p:pic>
      <p:pic>
        <p:nvPicPr>
          <p:cNvPr id="88" name="Picture 8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59153" y="3826393"/>
            <a:ext cx="410901" cy="402764"/>
          </a:xfrm>
          <a:prstGeom prst="rect">
            <a:avLst/>
          </a:prstGeom>
        </p:spPr>
      </p:pic>
      <p:pic>
        <p:nvPicPr>
          <p:cNvPr id="89" name="Picture 8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08825" y="3826393"/>
            <a:ext cx="410901" cy="402764"/>
          </a:xfrm>
          <a:prstGeom prst="rect">
            <a:avLst/>
          </a:prstGeom>
        </p:spPr>
      </p:pic>
      <p:pic>
        <p:nvPicPr>
          <p:cNvPr id="90" name="Picture 8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72216" y="4214831"/>
            <a:ext cx="410901" cy="402764"/>
          </a:xfrm>
          <a:prstGeom prst="rect">
            <a:avLst/>
          </a:prstGeom>
        </p:spPr>
      </p:pic>
      <p:pic>
        <p:nvPicPr>
          <p:cNvPr id="92" name="Picture 9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71408" y="4592700"/>
            <a:ext cx="410901" cy="402764"/>
          </a:xfrm>
          <a:prstGeom prst="rect">
            <a:avLst/>
          </a:prstGeom>
        </p:spPr>
      </p:pic>
      <p:pic>
        <p:nvPicPr>
          <p:cNvPr id="93" name="Picture 9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21080" y="4592700"/>
            <a:ext cx="410901" cy="402764"/>
          </a:xfrm>
          <a:prstGeom prst="rect">
            <a:avLst/>
          </a:prstGeom>
        </p:spPr>
      </p:pic>
      <p:cxnSp>
        <p:nvCxnSpPr>
          <p:cNvPr id="61" name="Straight Connector 60"/>
          <p:cNvCxnSpPr/>
          <p:nvPr/>
        </p:nvCxnSpPr>
        <p:spPr>
          <a:xfrm flipV="1">
            <a:off x="5571106" y="4642605"/>
            <a:ext cx="334595" cy="2822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5109560" y="4642605"/>
            <a:ext cx="334595" cy="2822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V="1">
            <a:off x="5551453" y="4239841"/>
            <a:ext cx="334595" cy="2822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V="1">
            <a:off x="5097305" y="4262626"/>
            <a:ext cx="334595" cy="2822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V="1">
            <a:off x="5508912" y="3874681"/>
            <a:ext cx="334595" cy="2822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V="1">
            <a:off x="5073953" y="3897452"/>
            <a:ext cx="334595" cy="2822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6" name="Rectangle 95"/>
              <p:cNvSpPr/>
              <p:nvPr/>
            </p:nvSpPr>
            <p:spPr>
              <a:xfrm>
                <a:off x="4684659" y="5348533"/>
                <a:ext cx="6807183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32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515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lang="en-GB" sz="32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6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32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509</a:t>
                </a:r>
                <a:endParaRPr lang="en-GB" sz="3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96" name="Rectangle 9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4659" y="5348533"/>
                <a:ext cx="6807183" cy="584775"/>
              </a:xfrm>
              <a:prstGeom prst="rect">
                <a:avLst/>
              </a:prstGeom>
              <a:blipFill>
                <a:blip r:embed="rId9"/>
                <a:stretch>
                  <a:fillRect l="-895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183300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34878" y="71191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0413546"/>
              </p:ext>
            </p:extLst>
          </p:nvPr>
        </p:nvGraphicFramePr>
        <p:xfrm>
          <a:off x="1719943" y="2873829"/>
          <a:ext cx="5608320" cy="2834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4160">
                  <a:extLst>
                    <a:ext uri="{9D8B030D-6E8A-4147-A177-3AD203B41FA5}">
                      <a16:colId xmlns:a16="http://schemas.microsoft.com/office/drawing/2014/main" val="1787989376"/>
                    </a:ext>
                  </a:extLst>
                </a:gridCol>
                <a:gridCol w="2804160">
                  <a:extLst>
                    <a:ext uri="{9D8B030D-6E8A-4147-A177-3AD203B41FA5}">
                      <a16:colId xmlns:a16="http://schemas.microsoft.com/office/drawing/2014/main" val="3484866266"/>
                    </a:ext>
                  </a:extLst>
                </a:gridCol>
              </a:tblGrid>
              <a:tr h="226423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Exchange </a:t>
                      </a:r>
                    </a:p>
                    <a:p>
                      <a:pPr algn="ctr"/>
                      <a:r>
                        <a:rPr lang="en-GB" sz="2400" dirty="0" smtClean="0"/>
                        <a:t>not needed</a:t>
                      </a:r>
                      <a:endParaRPr lang="en-GB" sz="2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Exchange </a:t>
                      </a:r>
                    </a:p>
                    <a:p>
                      <a:pPr algn="ctr"/>
                      <a:r>
                        <a:rPr lang="en-GB" sz="2400" dirty="0" smtClean="0"/>
                        <a:t>needed</a:t>
                      </a:r>
                      <a:endParaRPr lang="en-GB" sz="2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72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084406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203286" y="1733413"/>
                <a:ext cx="172400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32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217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lang="en-GB" sz="32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3</a:t>
                </a:r>
                <a:endParaRPr lang="en-GB" sz="3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3286" y="1733413"/>
                <a:ext cx="1724001" cy="584775"/>
              </a:xfrm>
              <a:prstGeom prst="rect">
                <a:avLst/>
              </a:prstGeom>
              <a:blipFill>
                <a:blip r:embed="rId6"/>
                <a:stretch>
                  <a:fillRect l="-3534" t="-12500" r="-1413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3462392" y="1758817"/>
                <a:ext cx="172400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32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621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lang="en-GB" sz="32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5</a:t>
                </a:r>
                <a:endParaRPr lang="en-GB" sz="3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2392" y="1758817"/>
                <a:ext cx="1724001" cy="584775"/>
              </a:xfrm>
              <a:prstGeom prst="rect">
                <a:avLst/>
              </a:prstGeom>
              <a:blipFill>
                <a:blip r:embed="rId7"/>
                <a:stretch>
                  <a:fillRect l="-3887" t="-12632" r="-1060" b="-357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5604262" y="1738845"/>
                <a:ext cx="172400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32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240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lang="en-GB" sz="32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2</a:t>
                </a:r>
                <a:endParaRPr lang="en-GB" sz="3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4262" y="1738845"/>
                <a:ext cx="1724001" cy="584775"/>
              </a:xfrm>
              <a:prstGeom prst="rect">
                <a:avLst/>
              </a:prstGeom>
              <a:blipFill>
                <a:blip r:embed="rId8"/>
                <a:stretch>
                  <a:fillRect l="-3534" t="-12500" r="-1413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ounded Rectangle 13"/>
          <p:cNvSpPr/>
          <p:nvPr/>
        </p:nvSpPr>
        <p:spPr>
          <a:xfrm>
            <a:off x="1803442" y="1764189"/>
            <a:ext cx="927463" cy="523221"/>
          </a:xfrm>
          <a:prstGeom prst="round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ounded Rectangle 14"/>
          <p:cNvSpPr/>
          <p:nvPr/>
        </p:nvSpPr>
        <p:spPr>
          <a:xfrm>
            <a:off x="4069988" y="1786024"/>
            <a:ext cx="927463" cy="523221"/>
          </a:xfrm>
          <a:prstGeom prst="round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ounded Rectangle 17"/>
          <p:cNvSpPr/>
          <p:nvPr/>
        </p:nvSpPr>
        <p:spPr>
          <a:xfrm>
            <a:off x="6186675" y="1771024"/>
            <a:ext cx="927463" cy="523221"/>
          </a:xfrm>
          <a:prstGeom prst="round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7037E-7 L 0.12465 0.3159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33" y="157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07407E-6 L 0.18021 0.32199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10" y="160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4.81481E-6 L -0.05399 0.41297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08" y="20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0" grpId="0"/>
      <p:bldP spid="10" grpId="1"/>
      <p:bldP spid="13" grpId="0"/>
      <p:bldP spid="13" grpId="1"/>
      <p:bldP spid="14" grpId="0" animBg="1"/>
      <p:bldP spid="14" grpId="1" animBg="1"/>
      <p:bldP spid="15" grpId="0" animBg="1"/>
      <p:bldP spid="15" grpId="1" animBg="1"/>
      <p:bldP spid="18" grpId="0" animBg="1"/>
      <p:bldP spid="18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|1.1|10.7|9|10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2.4|12.8|6.6|0.8|6.5|5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3|1.3|1.5|18.2|0.9|12.7|0.4|0.5|0.3|0.4|0.5|4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8|3.4|5.8|1|7.5|1.3|6.7|0.8|3.8|1.2|6.9|0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3|2.7|7.6|0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3|0.5|6|5.6|12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5.7|6.4|2.4|12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7|4.3|0.7|5.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7|3.3|4.5|7.2|7.2|6.4|5.7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9" ma:contentTypeDescription="Create a new document." ma:contentTypeScope="" ma:versionID="b2c766a94e95002ac4288712d4fa69c8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7178f4fb24cd49e559b70803ab372ab1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1727757-3061-47D3-99FD-9493F136DC43}">
  <ds:schemaRefs>
    <ds:schemaRef ds:uri="http://purl.org/dc/terms/"/>
    <ds:schemaRef ds:uri="http://purl.org/dc/dcmitype/"/>
    <ds:schemaRef ds:uri="522d4c35-b548-4432-90ae-af4376e1c4b4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EB01243B-D139-4F63-AB38-F79B8771B3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9740</TotalTime>
  <Words>480</Words>
  <Application>Microsoft Office PowerPoint</Application>
  <PresentationFormat>On-screen Show (4:3)</PresentationFormat>
  <Paragraphs>166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21</vt:i4>
      </vt:variant>
    </vt:vector>
  </HeadingPairs>
  <TitlesOfParts>
    <vt:vector size="34" baseType="lpstr">
      <vt:lpstr>Arial</vt:lpstr>
      <vt:lpstr>Berlin Sans FB</vt:lpstr>
      <vt:lpstr>Calibri</vt:lpstr>
      <vt:lpstr>Cambria Math</vt:lpstr>
      <vt:lpstr>Comic Sans MS</vt:lpstr>
      <vt:lpstr>KG Primary Penmanship</vt:lpstr>
      <vt:lpstr>Times New Roman</vt:lpstr>
      <vt:lpstr>Title slide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the question…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the rest of the worksheet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Emily Rochester</cp:lastModifiedBy>
  <cp:revision>248</cp:revision>
  <dcterms:created xsi:type="dcterms:W3CDTF">2019-07-05T11:02:13Z</dcterms:created>
  <dcterms:modified xsi:type="dcterms:W3CDTF">2021-11-07T15:37:17Z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