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3" r:id="rId5"/>
    <p:sldMasterId id="2147483675" r:id="rId6"/>
    <p:sldMasterId id="2147483677" r:id="rId7"/>
    <p:sldMasterId id="2147483679" r:id="rId8"/>
    <p:sldMasterId id="2147483682" r:id="rId9"/>
  </p:sldMasterIdLst>
  <p:notesMasterIdLst>
    <p:notesMasterId r:id="rId31"/>
  </p:notesMasterIdLst>
  <p:sldIdLst>
    <p:sldId id="296" r:id="rId10"/>
    <p:sldId id="325" r:id="rId11"/>
    <p:sldId id="326" r:id="rId12"/>
    <p:sldId id="327" r:id="rId13"/>
    <p:sldId id="299" r:id="rId14"/>
    <p:sldId id="308" r:id="rId15"/>
    <p:sldId id="309" r:id="rId16"/>
    <p:sldId id="310" r:id="rId17"/>
    <p:sldId id="304" r:id="rId18"/>
    <p:sldId id="301" r:id="rId19"/>
    <p:sldId id="318" r:id="rId20"/>
    <p:sldId id="311" r:id="rId21"/>
    <p:sldId id="312" r:id="rId22"/>
    <p:sldId id="313" r:id="rId23"/>
    <p:sldId id="314" r:id="rId24"/>
    <p:sldId id="315" r:id="rId25"/>
    <p:sldId id="316" r:id="rId26"/>
    <p:sldId id="320" r:id="rId27"/>
    <p:sldId id="321" r:id="rId28"/>
    <p:sldId id="323" r:id="rId29"/>
    <p:sldId id="32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120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07/11/2021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07/11/2021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6" Type="http://schemas.openxmlformats.org/officeDocument/2006/relationships/image" Target="../media/image280.png"/><Relationship Id="rId5" Type="http://schemas.openxmlformats.org/officeDocument/2006/relationships/image" Target="../media/image27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6" Type="http://schemas.openxmlformats.org/officeDocument/2006/relationships/image" Target="../media/image31.png"/><Relationship Id="rId5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4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../../../Maths/Year-3-Autumn-Block-2-FB4-.pptx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0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6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72593"/>
            <a:ext cx="6313714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u="sng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08.11.21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u="sng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LO: Subtract a 1-digit number from a 3-digit number - crossing 10.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question…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137" y="1733463"/>
            <a:ext cx="7498080" cy="161586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9664" y="3884750"/>
            <a:ext cx="52870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Use this method to calculate: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322-4              322-7             435-7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096" y="216500"/>
            <a:ext cx="1066892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8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998039" y="640788"/>
            <a:ext cx="680718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233 – 8</a:t>
            </a:r>
          </a:p>
          <a:p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2 jumps on the number line </a:t>
            </a:r>
          </a:p>
          <a:p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909060"/>
              </p:ext>
            </p:extLst>
          </p:nvPr>
        </p:nvGraphicFramePr>
        <p:xfrm>
          <a:off x="1416117" y="3165779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1306573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749941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727745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806407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44925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6145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64739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329358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020239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14351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48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4569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1223077" y="2876219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21477" y="3676626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4" name="TextBox 23"/>
          <p:cNvSpPr txBox="1"/>
          <p:nvPr/>
        </p:nvSpPr>
        <p:spPr>
          <a:xfrm>
            <a:off x="1097303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223</a:t>
            </a:r>
            <a:endParaRPr lang="en-GB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707642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224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2309966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225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917099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226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538659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227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155410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228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4759337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229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363264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230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012075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231</a:t>
            </a:r>
            <a:endParaRPr lang="en-GB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572074" y="3662324"/>
            <a:ext cx="747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232   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204188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233</a:t>
            </a:r>
            <a:endParaRPr lang="en-GB" sz="2400" dirty="0"/>
          </a:p>
        </p:txBody>
      </p:sp>
      <p:sp>
        <p:nvSpPr>
          <p:cNvPr id="35" name="Arc 34"/>
          <p:cNvSpPr/>
          <p:nvPr/>
        </p:nvSpPr>
        <p:spPr>
          <a:xfrm>
            <a:off x="5094743" y="2436504"/>
            <a:ext cx="2419029" cy="1708096"/>
          </a:xfrm>
          <a:prstGeom prst="arc">
            <a:avLst>
              <a:gd name="adj1" fmla="val 10723193"/>
              <a:gd name="adj2" fmla="val 0"/>
            </a:avLst>
          </a:prstGeom>
          <a:ln w="38100">
            <a:solidFill>
              <a:schemeClr val="accent6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46646" y="1892673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b="0" i="0" dirty="0" smtClean="0">
                    <a:solidFill>
                      <a:schemeClr val="accent6"/>
                    </a:solidFill>
                  </a:rPr>
                  <a:t>4</a:t>
                </a:r>
                <a:endParaRPr lang="en-GB" sz="32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646" y="1892673"/>
                <a:ext cx="788999" cy="584775"/>
              </a:xfrm>
              <a:prstGeom prst="rect">
                <a:avLst/>
              </a:prstGeom>
              <a:blipFill>
                <a:blip r:embed="rId5"/>
                <a:stretch>
                  <a:fillRect t="-12500" r="-18462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2634315" y="2434600"/>
            <a:ext cx="2391253" cy="1678601"/>
          </a:xfrm>
          <a:prstGeom prst="arc">
            <a:avLst>
              <a:gd name="adj1" fmla="val 10723193"/>
              <a:gd name="adj2" fmla="val 94702"/>
            </a:avLst>
          </a:prstGeom>
          <a:ln w="38100">
            <a:solidFill>
              <a:schemeClr val="accent6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352551" y="1892673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b="0" i="0" dirty="0" smtClean="0">
                    <a:solidFill>
                      <a:schemeClr val="accent6"/>
                    </a:solidFill>
                  </a:rPr>
                  <a:t>4</a:t>
                </a:r>
                <a:endParaRPr lang="en-GB" sz="32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551" y="1892673"/>
                <a:ext cx="788999" cy="584775"/>
              </a:xfrm>
              <a:prstGeom prst="rect">
                <a:avLst/>
              </a:prstGeom>
              <a:blipFill>
                <a:blip r:embed="rId6"/>
                <a:stretch>
                  <a:fillRect t="-12500" r="-1860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4642572"/>
            <a:ext cx="2069700" cy="1451678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3037785" y="4473323"/>
            <a:ext cx="3238361" cy="846829"/>
          </a:xfrm>
          <a:prstGeom prst="wedgeRoundRectCallout">
            <a:avLst>
              <a:gd name="adj1" fmla="val -61122"/>
              <a:gd name="adj2" fmla="val 36154"/>
              <a:gd name="adj3" fmla="val 16667"/>
            </a:avLst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3060511" y="4510354"/>
            <a:ext cx="3215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 We could jump back 4 and then another 4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426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 animBg="1"/>
      <p:bldP spid="38" grpId="0"/>
      <p:bldP spid="42" grpId="0" animBg="1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998039" y="640788"/>
            <a:ext cx="680718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latin typeface="Calibri" panose="020F0502020204030204" pitchFamily="34" charset="0"/>
                <a:cs typeface="Calibri" panose="020F0502020204030204" pitchFamily="34" charset="0"/>
              </a:rPr>
              <a:t>233 – 8</a:t>
            </a:r>
          </a:p>
          <a:p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2 jumps on the number line </a:t>
            </a:r>
          </a:p>
          <a:p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909060"/>
              </p:ext>
            </p:extLst>
          </p:nvPr>
        </p:nvGraphicFramePr>
        <p:xfrm>
          <a:off x="1416117" y="3165779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1306573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749941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727745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806407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44925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6145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64739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329358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020239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14351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48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4569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1223077" y="2876219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21477" y="3676626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4" name="TextBox 23"/>
          <p:cNvSpPr txBox="1"/>
          <p:nvPr/>
        </p:nvSpPr>
        <p:spPr>
          <a:xfrm>
            <a:off x="1097303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223</a:t>
            </a:r>
            <a:endParaRPr lang="en-GB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707642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224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2309966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225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917099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226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538659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227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155410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228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4759337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229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363264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230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012075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231</a:t>
            </a:r>
            <a:endParaRPr lang="en-GB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572074" y="3662324"/>
            <a:ext cx="747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232   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204188" y="366232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233</a:t>
            </a:r>
            <a:endParaRPr lang="en-GB" sz="2400" dirty="0"/>
          </a:p>
        </p:txBody>
      </p:sp>
      <p:sp>
        <p:nvSpPr>
          <p:cNvPr id="35" name="Arc 34"/>
          <p:cNvSpPr/>
          <p:nvPr/>
        </p:nvSpPr>
        <p:spPr>
          <a:xfrm>
            <a:off x="5689758" y="2495002"/>
            <a:ext cx="1824014" cy="1659144"/>
          </a:xfrm>
          <a:prstGeom prst="arc">
            <a:avLst>
              <a:gd name="adj1" fmla="val 10723193"/>
              <a:gd name="adj2" fmla="val 0"/>
            </a:avLst>
          </a:prstGeom>
          <a:ln w="38100">
            <a:solidFill>
              <a:schemeClr val="accent6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07266" y="1910227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b="0" i="0" dirty="0" smtClean="0">
                    <a:solidFill>
                      <a:schemeClr val="accent6"/>
                    </a:solidFill>
                  </a:rPr>
                  <a:t>3</a:t>
                </a:r>
                <a:endParaRPr lang="en-GB" sz="32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266" y="1910227"/>
                <a:ext cx="788999" cy="584775"/>
              </a:xfrm>
              <a:prstGeom prst="rect">
                <a:avLst/>
              </a:prstGeom>
              <a:blipFill>
                <a:blip r:embed="rId5"/>
                <a:stretch>
                  <a:fillRect t="-12500" r="-18462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2634316" y="2495002"/>
            <a:ext cx="3006872" cy="1659143"/>
          </a:xfrm>
          <a:prstGeom prst="arc">
            <a:avLst>
              <a:gd name="adj1" fmla="val 10723193"/>
              <a:gd name="adj2" fmla="val 21569536"/>
            </a:avLst>
          </a:prstGeom>
          <a:ln w="38100">
            <a:solidFill>
              <a:schemeClr val="accent6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744619" y="1910227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b="0" i="0" dirty="0" smtClean="0">
                    <a:solidFill>
                      <a:schemeClr val="accent6"/>
                    </a:solidFill>
                  </a:rPr>
                  <a:t>5</a:t>
                </a:r>
                <a:endParaRPr lang="en-GB" sz="32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619" y="1910227"/>
                <a:ext cx="788999" cy="584775"/>
              </a:xfrm>
              <a:prstGeom prst="rect">
                <a:avLst/>
              </a:prstGeom>
              <a:blipFill>
                <a:blip r:embed="rId6"/>
                <a:stretch>
                  <a:fillRect t="-12500" r="-18462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4642572"/>
            <a:ext cx="2069700" cy="1451678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3037785" y="4473323"/>
            <a:ext cx="3238361" cy="846829"/>
          </a:xfrm>
          <a:prstGeom prst="wedgeRoundRectCallout">
            <a:avLst>
              <a:gd name="adj1" fmla="val -61122"/>
              <a:gd name="adj2" fmla="val 36154"/>
              <a:gd name="adj3" fmla="val 16667"/>
            </a:avLst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3060511" y="4473323"/>
            <a:ext cx="3215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Oooh</a:t>
            </a:r>
            <a:r>
              <a:rPr lang="en-GB" sz="2400" dirty="0" smtClean="0"/>
              <a:t> now I see what to do. 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3060509" y="4473323"/>
            <a:ext cx="32156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/>
              <a:t>First jump </a:t>
            </a:r>
            <a:r>
              <a:rPr lang="en-GB" sz="2400" dirty="0"/>
              <a:t>back 3 </a:t>
            </a:r>
            <a:endParaRPr lang="en-GB" sz="2400" dirty="0" smtClean="0"/>
          </a:p>
          <a:p>
            <a:pPr algn="ctr"/>
            <a:r>
              <a:rPr lang="en-GB" sz="2400" dirty="0"/>
              <a:t>T</a:t>
            </a:r>
            <a:r>
              <a:rPr lang="en-GB" sz="2400" dirty="0" smtClean="0"/>
              <a:t>hen  jump back 5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93181" y="612899"/>
                <a:ext cx="171874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4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225</a:t>
                </a:r>
                <a:endParaRPr lang="en-GB" sz="4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181" y="612899"/>
                <a:ext cx="1718740" cy="769441"/>
              </a:xfrm>
              <a:prstGeom prst="rect">
                <a:avLst/>
              </a:prstGeom>
              <a:blipFill>
                <a:blip r:embed="rId8"/>
                <a:stretch>
                  <a:fillRect t="-16667" r="-13830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353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 animBg="1"/>
      <p:bldP spid="38" grpId="0"/>
      <p:bldP spid="42" grpId="0" animBg="1"/>
      <p:bldP spid="43" grpId="0"/>
      <p:bldP spid="43" grpId="1"/>
      <p:bldP spid="3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1026676" y="743087"/>
            <a:ext cx="6807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number is </a:t>
            </a:r>
            <a:r>
              <a:rPr lang="en-GB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Froggy</a:t>
            </a: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hiding? </a:t>
            </a:r>
          </a:p>
          <a:p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695966" y="1952633"/>
                <a:ext cx="538961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231 </a:t>
                </a:r>
                <a:r>
                  <a:rPr lang="en-GB" sz="5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– </a:t>
                </a:r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7     </a:t>
                </a:r>
                <a14:m>
                  <m:oMath xmlns:m="http://schemas.openxmlformats.org/officeDocument/2006/math">
                    <m:r>
                      <a:rPr lang="en-GB" sz="5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224</a:t>
                </a:r>
                <a:endParaRPr lang="en-GB" sz="54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66" y="1952633"/>
                <a:ext cx="5389617" cy="923330"/>
              </a:xfrm>
              <a:prstGeom prst="rect">
                <a:avLst/>
              </a:prstGeom>
              <a:blipFill>
                <a:blip r:embed="rId5"/>
                <a:stretch>
                  <a:fillRect l="-5995" t="-17763" r="-5090" b="-39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465711"/>
              </p:ext>
            </p:extLst>
          </p:nvPr>
        </p:nvGraphicFramePr>
        <p:xfrm>
          <a:off x="1440291" y="4869887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1306573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749941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727745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806407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44925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6145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64739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329358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020239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14351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48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4569"/>
                  </a:ext>
                </a:extLst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1247251" y="4580327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145651" y="5380734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46" name="TextBox 45"/>
          <p:cNvSpPr txBox="1"/>
          <p:nvPr/>
        </p:nvSpPr>
        <p:spPr>
          <a:xfrm>
            <a:off x="1121477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223</a:t>
            </a:r>
            <a:endParaRPr lang="en-GB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1731816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224</a:t>
            </a:r>
            <a:endParaRPr lang="en-GB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2334140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225</a:t>
            </a:r>
            <a:endParaRPr lang="en-GB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2941273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226</a:t>
            </a:r>
            <a:endParaRPr lang="en-GB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3562833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227</a:t>
            </a:r>
            <a:endParaRPr lang="en-GB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4179584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228</a:t>
            </a:r>
            <a:endParaRPr lang="en-GB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4783511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229</a:t>
            </a:r>
            <a:endParaRPr lang="en-GB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5387438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230</a:t>
            </a:r>
            <a:endParaRPr lang="en-GB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6036249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231</a:t>
            </a:r>
            <a:endParaRPr lang="en-GB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6596248" y="5366432"/>
            <a:ext cx="747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232   </a:t>
            </a:r>
            <a:endParaRPr lang="en-GB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7228362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233</a:t>
            </a:r>
            <a:endParaRPr lang="en-GB" sz="2400" dirty="0"/>
          </a:p>
        </p:txBody>
      </p:sp>
      <p:sp>
        <p:nvSpPr>
          <p:cNvPr id="57" name="Arc 56"/>
          <p:cNvSpPr/>
          <p:nvPr/>
        </p:nvSpPr>
        <p:spPr>
          <a:xfrm>
            <a:off x="5700724" y="4264257"/>
            <a:ext cx="625037" cy="1620357"/>
          </a:xfrm>
          <a:prstGeom prst="arc">
            <a:avLst>
              <a:gd name="adj1" fmla="val 10723193"/>
              <a:gd name="adj2" fmla="val 0"/>
            </a:avLst>
          </a:prstGeom>
          <a:ln w="38100">
            <a:solidFill>
              <a:schemeClr val="accent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516138" y="3696014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b="0" i="0" dirty="0" smtClean="0">
                    <a:solidFill>
                      <a:schemeClr val="accent2"/>
                    </a:solidFill>
                  </a:rPr>
                  <a:t>1</a:t>
                </a:r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138" y="3696014"/>
                <a:ext cx="788999" cy="584775"/>
              </a:xfrm>
              <a:prstGeom prst="rect">
                <a:avLst/>
              </a:prstGeom>
              <a:blipFill>
                <a:blip r:embed="rId6"/>
                <a:stretch>
                  <a:fillRect t="-12500" r="-1860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2064142" y="4217503"/>
            <a:ext cx="3588011" cy="1640751"/>
          </a:xfrm>
          <a:prstGeom prst="arc">
            <a:avLst>
              <a:gd name="adj1" fmla="val 10723193"/>
              <a:gd name="adj2" fmla="val 27634"/>
            </a:avLst>
          </a:prstGeom>
          <a:ln w="38100">
            <a:solidFill>
              <a:schemeClr val="accent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378656" y="3679483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b="0" i="0" dirty="0" smtClean="0">
                    <a:solidFill>
                      <a:schemeClr val="accent2"/>
                    </a:solidFill>
                  </a:rPr>
                  <a:t>6</a:t>
                </a:r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656" y="3679483"/>
                <a:ext cx="788999" cy="584775"/>
              </a:xfrm>
              <a:prstGeom prst="rect">
                <a:avLst/>
              </a:prstGeom>
              <a:blipFill>
                <a:blip r:embed="rId7"/>
                <a:stretch>
                  <a:fillRect t="-12500" r="-18462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319" y="933560"/>
            <a:ext cx="2980585" cy="27750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321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1026676" y="743087"/>
            <a:ext cx="6807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number is </a:t>
            </a:r>
            <a:r>
              <a:rPr lang="en-GB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Froggy</a:t>
            </a: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hiding? </a:t>
            </a:r>
          </a:p>
          <a:p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90741" y="1952633"/>
                <a:ext cx="428995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233 </a:t>
                </a:r>
                <a:r>
                  <a:rPr lang="en-GB" sz="5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– </a:t>
                </a:r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5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227</a:t>
                </a:r>
                <a:endParaRPr lang="en-GB" sz="54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0741" y="1952633"/>
                <a:ext cx="4289957" cy="923330"/>
              </a:xfrm>
              <a:prstGeom prst="rect">
                <a:avLst/>
              </a:prstGeom>
              <a:blipFill>
                <a:blip r:embed="rId5"/>
                <a:stretch>
                  <a:fillRect l="-7670" t="-17763" r="-6534" b="-39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465711"/>
              </p:ext>
            </p:extLst>
          </p:nvPr>
        </p:nvGraphicFramePr>
        <p:xfrm>
          <a:off x="1440291" y="4869887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1306573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749941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727745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806407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44925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6145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64739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329358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020239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14351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48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4569"/>
                  </a:ext>
                </a:extLst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1247251" y="4580327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145651" y="5380734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46" name="TextBox 45"/>
          <p:cNvSpPr txBox="1"/>
          <p:nvPr/>
        </p:nvSpPr>
        <p:spPr>
          <a:xfrm>
            <a:off x="1121477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223</a:t>
            </a:r>
            <a:endParaRPr lang="en-GB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1731816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224</a:t>
            </a:r>
            <a:endParaRPr lang="en-GB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2334140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225</a:t>
            </a:r>
            <a:endParaRPr lang="en-GB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2941273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226</a:t>
            </a:r>
            <a:endParaRPr lang="en-GB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3562833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227</a:t>
            </a:r>
            <a:endParaRPr lang="en-GB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4179584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228</a:t>
            </a:r>
            <a:endParaRPr lang="en-GB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4783511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229</a:t>
            </a:r>
            <a:endParaRPr lang="en-GB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5387438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230</a:t>
            </a:r>
            <a:endParaRPr lang="en-GB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6036249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231</a:t>
            </a:r>
            <a:endParaRPr lang="en-GB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6596248" y="5366432"/>
            <a:ext cx="747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232   </a:t>
            </a:r>
            <a:endParaRPr lang="en-GB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7228362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233</a:t>
            </a:r>
            <a:endParaRPr lang="en-GB" sz="2400" dirty="0"/>
          </a:p>
        </p:txBody>
      </p:sp>
      <p:sp>
        <p:nvSpPr>
          <p:cNvPr id="59" name="Arc 58"/>
          <p:cNvSpPr/>
          <p:nvPr/>
        </p:nvSpPr>
        <p:spPr>
          <a:xfrm flipH="1">
            <a:off x="3871206" y="4096133"/>
            <a:ext cx="1821832" cy="1959343"/>
          </a:xfrm>
          <a:prstGeom prst="arc">
            <a:avLst>
              <a:gd name="adj1" fmla="val 10723193"/>
              <a:gd name="adj2" fmla="val 0"/>
            </a:avLst>
          </a:prstGeom>
          <a:ln w="38100">
            <a:solidFill>
              <a:schemeClr val="accent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387623" y="3571979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GB" sz="3200" b="0" i="0" dirty="0" smtClean="0">
                    <a:solidFill>
                      <a:schemeClr val="accent2"/>
                    </a:solidFill>
                  </a:rPr>
                  <a:t>3</a:t>
                </a:r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623" y="3571979"/>
                <a:ext cx="788999" cy="584775"/>
              </a:xfrm>
              <a:prstGeom prst="rect">
                <a:avLst/>
              </a:prstGeom>
              <a:blipFill>
                <a:blip r:embed="rId6"/>
                <a:stretch>
                  <a:fillRect t="-12500" r="-1860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 flipH="1">
            <a:off x="5705071" y="4096133"/>
            <a:ext cx="1821832" cy="1959343"/>
          </a:xfrm>
          <a:prstGeom prst="arc">
            <a:avLst>
              <a:gd name="adj1" fmla="val 10723193"/>
              <a:gd name="adj2" fmla="val 0"/>
            </a:avLst>
          </a:prstGeom>
          <a:ln w="38100">
            <a:solidFill>
              <a:schemeClr val="accent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221488" y="3571979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GB" sz="3200" b="0" i="0" dirty="0" smtClean="0">
                    <a:solidFill>
                      <a:schemeClr val="accent2"/>
                    </a:solidFill>
                  </a:rPr>
                  <a:t>3</a:t>
                </a:r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488" y="3571979"/>
                <a:ext cx="788999" cy="584775"/>
              </a:xfrm>
              <a:prstGeom prst="rect">
                <a:avLst/>
              </a:prstGeom>
              <a:blipFill>
                <a:blip r:embed="rId7"/>
                <a:stretch>
                  <a:fillRect t="-12500" r="-1860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22630">
            <a:off x="1241190" y="664648"/>
            <a:ext cx="2980585" cy="27750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7367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9" grpId="0" animBg="1"/>
      <p:bldP spid="60" grpId="0"/>
      <p:bldP spid="24" grpId="0" animBg="1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1026676" y="743087"/>
            <a:ext cx="68071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number is </a:t>
            </a:r>
            <a:r>
              <a:rPr lang="en-GB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Froggy</a:t>
            </a: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hiding? </a:t>
            </a:r>
          </a:p>
          <a:p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47699" y="2296378"/>
                <a:ext cx="6807183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232 </a:t>
                </a:r>
                <a:r>
                  <a:rPr lang="en-GB" sz="5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– </a:t>
                </a:r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4    </a:t>
                </a:r>
                <a14:m>
                  <m:oMath xmlns:m="http://schemas.openxmlformats.org/officeDocument/2006/math">
                    <m:r>
                      <a:rPr lang="en-GB" sz="5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223  </a:t>
                </a:r>
                <a14:m>
                  <m:oMath xmlns:m="http://schemas.openxmlformats.org/officeDocument/2006/math">
                    <m:r>
                      <a:rPr lang="en-GB" sz="5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5400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5</a:t>
                </a:r>
                <a:endParaRPr lang="en-GB" sz="54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699" y="2296378"/>
                <a:ext cx="6807183" cy="923330"/>
              </a:xfrm>
              <a:prstGeom prst="rect">
                <a:avLst/>
              </a:prstGeom>
              <a:blipFill>
                <a:blip r:embed="rId5"/>
                <a:stretch>
                  <a:fillRect l="-4745" t="-17881" r="-358" b="-403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549550"/>
              </p:ext>
            </p:extLst>
          </p:nvPr>
        </p:nvGraphicFramePr>
        <p:xfrm>
          <a:off x="1440291" y="4869887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1306573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749941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727745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806407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44925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6145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64739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329358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020239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14351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48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4569"/>
                  </a:ext>
                </a:extLst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1247251" y="4580327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45651" y="5380734"/>
            <a:ext cx="668528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9" name="TextBox 28"/>
          <p:cNvSpPr txBox="1"/>
          <p:nvPr/>
        </p:nvSpPr>
        <p:spPr>
          <a:xfrm>
            <a:off x="1121477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223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731816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224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2334140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225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2941273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226</a:t>
            </a:r>
            <a:endParaRPr lang="en-GB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562833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227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179584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228</a:t>
            </a:r>
            <a:endParaRPr lang="en-GB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4783511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229</a:t>
            </a:r>
            <a:endParaRPr lang="en-GB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5387438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230</a:t>
            </a:r>
            <a:endParaRPr lang="en-GB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036249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231</a:t>
            </a:r>
            <a:endParaRPr lang="en-GB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6596248" y="5366432"/>
            <a:ext cx="747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232   </a:t>
            </a:r>
            <a:endParaRPr lang="en-GB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7228362" y="536643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233</a:t>
            </a:r>
            <a:endParaRPr lang="en-GB" sz="2400" dirty="0"/>
          </a:p>
        </p:txBody>
      </p:sp>
      <p:sp>
        <p:nvSpPr>
          <p:cNvPr id="42" name="Arc 41"/>
          <p:cNvSpPr/>
          <p:nvPr/>
        </p:nvSpPr>
        <p:spPr>
          <a:xfrm flipH="1">
            <a:off x="1468426" y="4085837"/>
            <a:ext cx="2967097" cy="1772418"/>
          </a:xfrm>
          <a:prstGeom prst="arc">
            <a:avLst>
              <a:gd name="adj1" fmla="val 10704736"/>
              <a:gd name="adj2" fmla="val 0"/>
            </a:avLst>
          </a:prstGeom>
          <a:ln w="38100">
            <a:solidFill>
              <a:schemeClr val="accent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485859" y="3579009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GB" sz="3200" b="0" i="0" dirty="0" smtClean="0">
                    <a:solidFill>
                      <a:schemeClr val="accent2"/>
                    </a:solidFill>
                  </a:rPr>
                  <a:t>5</a:t>
                </a:r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859" y="3579009"/>
                <a:ext cx="788999" cy="584775"/>
              </a:xfrm>
              <a:prstGeom prst="rect">
                <a:avLst/>
              </a:prstGeom>
              <a:blipFill>
                <a:blip r:embed="rId6"/>
                <a:stretch>
                  <a:fillRect t="-12500" r="-1860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4522219" y="4085837"/>
            <a:ext cx="2425151" cy="1728110"/>
          </a:xfrm>
          <a:prstGeom prst="arc">
            <a:avLst>
              <a:gd name="adj1" fmla="val 10723193"/>
              <a:gd name="adj2" fmla="val 0"/>
            </a:avLst>
          </a:prstGeom>
          <a:ln w="38100">
            <a:solidFill>
              <a:schemeClr val="accent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250636" y="3579009"/>
                <a:ext cx="7889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3200" b="0" i="0" dirty="0" smtClean="0">
                    <a:solidFill>
                      <a:schemeClr val="accent2"/>
                    </a:solidFill>
                  </a:rPr>
                  <a:t>4</a:t>
                </a:r>
                <a:endParaRPr lang="en-GB" sz="3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636" y="3579009"/>
                <a:ext cx="788999" cy="584775"/>
              </a:xfrm>
              <a:prstGeom prst="rect">
                <a:avLst/>
              </a:prstGeom>
              <a:blipFill>
                <a:blip r:embed="rId7"/>
                <a:stretch>
                  <a:fillRect t="-12500" r="-18462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6052806" y="1713232"/>
            <a:ext cx="12378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228</a:t>
            </a:r>
            <a:endParaRPr lang="en-GB" sz="5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00423" y="1671313"/>
            <a:ext cx="12378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228</a:t>
            </a:r>
            <a:endParaRPr lang="en-GB" sz="5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7492">
            <a:off x="2236550" y="1226068"/>
            <a:ext cx="2790102" cy="25976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896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1" grpId="0"/>
      <p:bldP spid="42" grpId="0" animBg="1"/>
      <p:bldP spid="43" grpId="0"/>
      <p:bldP spid="57" grpId="0" animBg="1"/>
      <p:bldP spid="58" grpId="0"/>
      <p:bldP spid="2" grpId="0"/>
      <p:bldP spid="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48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0503" y="442718"/>
            <a:ext cx="1066892" cy="9815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5797" y="815748"/>
            <a:ext cx="4781550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9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83" y="991417"/>
            <a:ext cx="6627767" cy="34216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0503" y="442718"/>
            <a:ext cx="1066892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3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7950" y="901885"/>
            <a:ext cx="1524000" cy="853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 and subtract multiples of 100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768" y="-20842"/>
            <a:ext cx="499848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Learning Journey – Addition and Subtraction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 this unit we will… 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6" name="Straight Arrow Connector 5"/>
          <p:cNvCxnSpPr>
            <a:stCxn id="3" idx="3"/>
          </p:cNvCxnSpPr>
          <p:nvPr/>
        </p:nvCxnSpPr>
        <p:spPr>
          <a:xfrm>
            <a:off x="1971950" y="1328605"/>
            <a:ext cx="4702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442213" y="901885"/>
            <a:ext cx="1524000" cy="853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 and subtract 1s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66213" y="1328605"/>
            <a:ext cx="4702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36476" y="901885"/>
            <a:ext cx="1524000" cy="12845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 and subtract 3-digit and 1-digit numbers – not crossing 10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60476" y="1328605"/>
            <a:ext cx="4702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430739" y="901885"/>
            <a:ext cx="1524000" cy="853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 a 2-digit and 1-digit number – crossing 10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236281" y="1755325"/>
            <a:ext cx="0" cy="596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4281" y="2351863"/>
            <a:ext cx="1524000" cy="853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 3-digit and 1-digit numbers – crossing 10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812429" y="2809063"/>
            <a:ext cx="6618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286252" y="2351863"/>
            <a:ext cx="1524000" cy="853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Subtract a 1-digit number from 2-digits – crossing 10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624400" y="2778583"/>
            <a:ext cx="6618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96051" y="2121090"/>
            <a:ext cx="1524000" cy="1297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Subtract a 1-digit number from a 3-digit number – crossing 10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754236" y="2704560"/>
            <a:ext cx="341815" cy="4267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18187" y="3131279"/>
            <a:ext cx="1524000" cy="12975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 and subtract 3-digit and 2-digit numbers – not crossing 100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101080" y="4441915"/>
            <a:ext cx="999320" cy="2481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100400" y="4132758"/>
            <a:ext cx="1524000" cy="788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 3-digit and 2-digit numbers – crossing 100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624400" y="4507233"/>
            <a:ext cx="4702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090308" y="3867154"/>
            <a:ext cx="1524000" cy="12975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Subtract a 2-digit number from a 3-digit number – crossing 100 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609956" y="4485471"/>
            <a:ext cx="4702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0000" l="100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30289" y="628358"/>
            <a:ext cx="670018" cy="67001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381" y="623134"/>
            <a:ext cx="670618" cy="670618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6091280" y="4080513"/>
            <a:ext cx="1524000" cy="853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 and subtract 100s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091280" y="5460812"/>
            <a:ext cx="1524000" cy="853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Spot the pattern – making it explicit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853280" y="4933953"/>
            <a:ext cx="0" cy="5268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429428" y="5896252"/>
            <a:ext cx="6618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883832" y="5373722"/>
            <a:ext cx="1524000" cy="13716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 two 2-digit numbers – crossing 10 – add ones and add tens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3197679" y="5896253"/>
            <a:ext cx="6618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649378" y="5360659"/>
            <a:ext cx="1524000" cy="13716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Subtract a 2-digit number from a 2-digit number – crossing 10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2724" y="623134"/>
            <a:ext cx="670618" cy="670618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9430" y="623134"/>
            <a:ext cx="670618" cy="67061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4261" y="2060069"/>
            <a:ext cx="670618" cy="67061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2737" y="2064971"/>
            <a:ext cx="670618" cy="67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42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173" y="1413645"/>
            <a:ext cx="6218741" cy="36286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0503" y="442718"/>
            <a:ext cx="1066892" cy="98154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5458488"/>
            <a:ext cx="6673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Complete the ‘</a:t>
            </a:r>
            <a:r>
              <a:rPr lang="en-GB" b="1" dirty="0">
                <a:latin typeface="Comic Sans MS" panose="030F0702030302020204" pitchFamily="66" charset="0"/>
              </a:rPr>
              <a:t>★ Star </a:t>
            </a:r>
            <a:r>
              <a:rPr lang="en-GB" b="1" dirty="0" smtClean="0">
                <a:latin typeface="Comic Sans MS" panose="030F0702030302020204" pitchFamily="66" charset="0"/>
              </a:rPr>
              <a:t>Challenge’ </a:t>
            </a:r>
            <a:r>
              <a:rPr lang="en-GB" dirty="0" smtClean="0">
                <a:latin typeface="Comic Sans MS" panose="030F0702030302020204" pitchFamily="66" charset="0"/>
              </a:rPr>
              <a:t>if you finish this question. 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3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0503" y="442718"/>
            <a:ext cx="1066892" cy="98154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538" y="318082"/>
            <a:ext cx="62985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★ Star Challenge</a:t>
            </a:r>
            <a:r>
              <a:rPr lang="en-GB" b="1" dirty="0" smtClean="0">
                <a:latin typeface="Comic Sans MS" panose="030F0702030302020204" pitchFamily="66" charset="0"/>
              </a:rPr>
              <a:t>!</a:t>
            </a:r>
          </a:p>
          <a:p>
            <a:endParaRPr lang="en-GB" b="1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If you finish your work, can you complete this challenge. 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Go through it as a class at the end of the lesson.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3611" y="442718"/>
            <a:ext cx="1066892" cy="9510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9033" y="1797368"/>
            <a:ext cx="3771900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6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11182" y="243840"/>
            <a:ext cx="2967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Vocabulary: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3028" y="1034871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Digit</a:t>
            </a:r>
            <a:r>
              <a:rPr lang="en-GB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umber bond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addition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subtraction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column method 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mental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method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exchange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place value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grid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77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833" y="2350770"/>
            <a:ext cx="60579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2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035" y="3724928"/>
            <a:ext cx="1788305" cy="215719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174223" y="2604884"/>
            <a:ext cx="1053784" cy="1251353"/>
            <a:chOff x="860614" y="1683087"/>
            <a:chExt cx="1264023" cy="1401994"/>
          </a:xfrm>
        </p:grpSpPr>
        <p:sp>
          <p:nvSpPr>
            <p:cNvPr id="5" name="Cube 4"/>
            <p:cNvSpPr/>
            <p:nvPr/>
          </p:nvSpPr>
          <p:spPr>
            <a:xfrm>
              <a:off x="900955" y="1683087"/>
              <a:ext cx="1223682" cy="114300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84783" y="2155466"/>
              <a:ext cx="868456" cy="99077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60614" y="1931421"/>
              <a:ext cx="991046" cy="655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100</a:t>
              </a:r>
            </a:p>
            <a:p>
              <a:pPr algn="ctr"/>
              <a:r>
                <a:rPr lang="en-GB" sz="1600" b="1" dirty="0" smtClean="0"/>
                <a:t>pencils</a:t>
              </a:r>
              <a:endParaRPr lang="en-GB" sz="1600" b="1" dirty="0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139" y="2575352"/>
            <a:ext cx="1123587" cy="128183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218563" y="1698601"/>
            <a:ext cx="1053784" cy="1251353"/>
            <a:chOff x="860614" y="1683087"/>
            <a:chExt cx="1264023" cy="1401994"/>
          </a:xfrm>
        </p:grpSpPr>
        <p:sp>
          <p:nvSpPr>
            <p:cNvPr id="11" name="Cube 10"/>
            <p:cNvSpPr/>
            <p:nvPr/>
          </p:nvSpPr>
          <p:spPr>
            <a:xfrm>
              <a:off x="900955" y="1683087"/>
              <a:ext cx="1223682" cy="114300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84783" y="2155466"/>
              <a:ext cx="868456" cy="99077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60614" y="1931421"/>
              <a:ext cx="991046" cy="655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100</a:t>
              </a:r>
            </a:p>
            <a:p>
              <a:pPr algn="ctr"/>
              <a:r>
                <a:rPr lang="en-GB" sz="1600" b="1" dirty="0" smtClean="0"/>
                <a:t>pencils</a:t>
              </a:r>
              <a:endParaRPr lang="en-GB" sz="16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46905" y="2607817"/>
            <a:ext cx="1053784" cy="1251353"/>
            <a:chOff x="860614" y="1683087"/>
            <a:chExt cx="1264023" cy="1401994"/>
          </a:xfrm>
        </p:grpSpPr>
        <p:sp>
          <p:nvSpPr>
            <p:cNvPr id="15" name="Cube 14"/>
            <p:cNvSpPr/>
            <p:nvPr/>
          </p:nvSpPr>
          <p:spPr>
            <a:xfrm>
              <a:off x="900955" y="1683087"/>
              <a:ext cx="1223682" cy="114300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84783" y="2155466"/>
              <a:ext cx="868456" cy="990774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860614" y="1931421"/>
              <a:ext cx="991046" cy="655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100</a:t>
              </a:r>
            </a:p>
            <a:p>
              <a:pPr algn="ctr"/>
              <a:r>
                <a:rPr lang="en-GB" sz="1600" b="1" dirty="0" smtClean="0"/>
                <a:t>pencils</a:t>
              </a:r>
              <a:endParaRPr lang="en-GB" sz="1600" b="1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279978" y="1690381"/>
            <a:ext cx="1053784" cy="1251353"/>
            <a:chOff x="860614" y="1683087"/>
            <a:chExt cx="1264023" cy="1401994"/>
          </a:xfrm>
        </p:grpSpPr>
        <p:sp>
          <p:nvSpPr>
            <p:cNvPr id="19" name="Cube 18"/>
            <p:cNvSpPr/>
            <p:nvPr/>
          </p:nvSpPr>
          <p:spPr>
            <a:xfrm>
              <a:off x="900955" y="1683087"/>
              <a:ext cx="1223682" cy="114300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84783" y="2155466"/>
              <a:ext cx="868456" cy="990774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60614" y="1931421"/>
              <a:ext cx="991046" cy="655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100</a:t>
              </a:r>
            </a:p>
            <a:p>
              <a:pPr algn="ctr"/>
              <a:r>
                <a:rPr lang="en-GB" sz="1600" b="1" dirty="0" smtClean="0"/>
                <a:t>pencils</a:t>
              </a:r>
              <a:endParaRPr lang="en-GB" sz="1600" b="1" dirty="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834052" y="1722929"/>
            <a:ext cx="1144788" cy="583022"/>
          </a:xfrm>
          <a:prstGeom prst="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10 pencils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27708" y="1736698"/>
            <a:ext cx="775142" cy="82598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918" y="2558274"/>
            <a:ext cx="1123587" cy="128183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163" y="2558274"/>
            <a:ext cx="1123587" cy="128183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408" y="2558274"/>
            <a:ext cx="1123587" cy="128183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086" y="2558274"/>
            <a:ext cx="1123587" cy="1281839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829237" y="2427277"/>
            <a:ext cx="1144788" cy="583022"/>
          </a:xfrm>
          <a:prstGeom prst="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10 pencils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22893" y="2441046"/>
            <a:ext cx="775142" cy="825983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3829237" y="3119799"/>
            <a:ext cx="1144788" cy="583022"/>
          </a:xfrm>
          <a:prstGeom prst="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10 pencils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22893" y="3133568"/>
            <a:ext cx="775142" cy="825983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998039" y="640788"/>
            <a:ext cx="68071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How many </a:t>
            </a: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pencils will be left? </a:t>
            </a: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ounded Rectangular Callout 36"/>
          <p:cNvSpPr/>
          <p:nvPr/>
        </p:nvSpPr>
        <p:spPr>
          <a:xfrm>
            <a:off x="2965048" y="4254649"/>
            <a:ext cx="2691170" cy="1067152"/>
          </a:xfrm>
          <a:prstGeom prst="wedgeRoundRectCallout">
            <a:avLst>
              <a:gd name="adj1" fmla="val -64752"/>
              <a:gd name="adj2" fmla="val 9931"/>
              <a:gd name="adj3" fmla="val 16667"/>
            </a:avLst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2965048" y="4282060"/>
            <a:ext cx="26911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I’ve been sent to fetch 4 pencils 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057667" y="1762118"/>
                <a:ext cx="680718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435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4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4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431 </a:t>
                </a:r>
                <a:endParaRPr lang="en-GB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667" y="1762118"/>
                <a:ext cx="6807183" cy="707886"/>
              </a:xfrm>
              <a:prstGeom prst="rect">
                <a:avLst/>
              </a:prstGeom>
              <a:blipFill>
                <a:blip r:embed="rId7"/>
                <a:stretch>
                  <a:fillRect l="-3226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7373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L -0.46406 0.2620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12" y="13102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L -0.52066 0.2620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2" y="1310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-0.52708 0.2671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54" y="1335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186 L -0.43559 0.2562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88" y="1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animBg="1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74223" y="2604884"/>
            <a:ext cx="1053784" cy="1251353"/>
            <a:chOff x="860614" y="1683087"/>
            <a:chExt cx="1264023" cy="1401994"/>
          </a:xfrm>
        </p:grpSpPr>
        <p:sp>
          <p:nvSpPr>
            <p:cNvPr id="5" name="Cube 4"/>
            <p:cNvSpPr/>
            <p:nvPr/>
          </p:nvSpPr>
          <p:spPr>
            <a:xfrm>
              <a:off x="900955" y="1683087"/>
              <a:ext cx="1223682" cy="114300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84783" y="2155466"/>
              <a:ext cx="868456" cy="99077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60614" y="1931421"/>
              <a:ext cx="991046" cy="655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100</a:t>
              </a:r>
            </a:p>
            <a:p>
              <a:pPr algn="ctr"/>
              <a:r>
                <a:rPr lang="en-GB" sz="1600" b="1" dirty="0" smtClean="0"/>
                <a:t>pencils</a:t>
              </a:r>
              <a:endParaRPr lang="en-GB" sz="1600" b="1" dirty="0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177" y="1800844"/>
            <a:ext cx="1123587" cy="128183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218563" y="1698601"/>
            <a:ext cx="1053784" cy="1251353"/>
            <a:chOff x="860614" y="1683087"/>
            <a:chExt cx="1264023" cy="1401994"/>
          </a:xfrm>
        </p:grpSpPr>
        <p:sp>
          <p:nvSpPr>
            <p:cNvPr id="11" name="Cube 10"/>
            <p:cNvSpPr/>
            <p:nvPr/>
          </p:nvSpPr>
          <p:spPr>
            <a:xfrm>
              <a:off x="900955" y="1683087"/>
              <a:ext cx="1223682" cy="114300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84783" y="2155466"/>
              <a:ext cx="868456" cy="99077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60614" y="1931421"/>
              <a:ext cx="991046" cy="655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100</a:t>
              </a:r>
            </a:p>
            <a:p>
              <a:pPr algn="ctr"/>
              <a:r>
                <a:rPr lang="en-GB" sz="1600" b="1" dirty="0" smtClean="0"/>
                <a:t>pencils</a:t>
              </a:r>
              <a:endParaRPr lang="en-GB" sz="16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46905" y="2607817"/>
            <a:ext cx="1053784" cy="1251353"/>
            <a:chOff x="860614" y="1683087"/>
            <a:chExt cx="1264023" cy="1401994"/>
          </a:xfrm>
        </p:grpSpPr>
        <p:sp>
          <p:nvSpPr>
            <p:cNvPr id="15" name="Cube 14"/>
            <p:cNvSpPr/>
            <p:nvPr/>
          </p:nvSpPr>
          <p:spPr>
            <a:xfrm>
              <a:off x="900955" y="1683087"/>
              <a:ext cx="1223682" cy="114300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84783" y="2155466"/>
              <a:ext cx="868456" cy="990774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860614" y="1931421"/>
              <a:ext cx="991046" cy="655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100</a:t>
              </a:r>
            </a:p>
            <a:p>
              <a:pPr algn="ctr"/>
              <a:r>
                <a:rPr lang="en-GB" sz="1600" b="1" dirty="0" smtClean="0"/>
                <a:t>pencils</a:t>
              </a:r>
              <a:endParaRPr lang="en-GB" sz="1600" b="1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279978" y="1690381"/>
            <a:ext cx="1053784" cy="1251353"/>
            <a:chOff x="860614" y="1683087"/>
            <a:chExt cx="1264023" cy="1401994"/>
          </a:xfrm>
        </p:grpSpPr>
        <p:sp>
          <p:nvSpPr>
            <p:cNvPr id="19" name="Cube 18"/>
            <p:cNvSpPr/>
            <p:nvPr/>
          </p:nvSpPr>
          <p:spPr>
            <a:xfrm>
              <a:off x="900955" y="1683087"/>
              <a:ext cx="1223682" cy="114300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84783" y="2155466"/>
              <a:ext cx="868456" cy="990774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60614" y="1931421"/>
              <a:ext cx="991046" cy="655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100</a:t>
              </a:r>
            </a:p>
            <a:p>
              <a:pPr algn="ctr"/>
              <a:r>
                <a:rPr lang="en-GB" sz="1600" b="1" dirty="0" smtClean="0"/>
                <a:t>pencils</a:t>
              </a:r>
              <a:endParaRPr lang="en-GB" sz="1600" b="1" dirty="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834052" y="1722929"/>
            <a:ext cx="1144788" cy="583022"/>
          </a:xfrm>
          <a:prstGeom prst="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10 pencils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27708" y="1736698"/>
            <a:ext cx="775142" cy="825983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829237" y="2427277"/>
            <a:ext cx="1144788" cy="583022"/>
          </a:xfrm>
          <a:prstGeom prst="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10 pencils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22893" y="2441046"/>
            <a:ext cx="775142" cy="825983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3829237" y="3119799"/>
            <a:ext cx="1144788" cy="583022"/>
          </a:xfrm>
          <a:prstGeom prst="rect">
            <a:avLst/>
          </a:prstGeom>
          <a:solidFill>
            <a:srgbClr val="FFD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10 pencils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22893" y="3133568"/>
            <a:ext cx="775142" cy="825983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998039" y="640788"/>
            <a:ext cx="68071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How many </a:t>
            </a: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pencils will be left? </a:t>
            </a: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ounded Rectangular Callout 36"/>
          <p:cNvSpPr/>
          <p:nvPr/>
        </p:nvSpPr>
        <p:spPr>
          <a:xfrm>
            <a:off x="2965048" y="4106732"/>
            <a:ext cx="2691170" cy="1067152"/>
          </a:xfrm>
          <a:prstGeom prst="wedgeRoundRectCallout">
            <a:avLst>
              <a:gd name="adj1" fmla="val 69703"/>
              <a:gd name="adj2" fmla="val -25567"/>
              <a:gd name="adj3" fmla="val 16667"/>
            </a:avLst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20856" y="4160719"/>
            <a:ext cx="26353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Please can I have 6 pencils?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5073">
            <a:off x="5956723" y="3546559"/>
            <a:ext cx="2124075" cy="2333625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368" y="1800844"/>
            <a:ext cx="1123587" cy="1281839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59" y="1800844"/>
            <a:ext cx="1123587" cy="128183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941" y="1800844"/>
            <a:ext cx="1123587" cy="1281839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860" y="2581741"/>
            <a:ext cx="1123587" cy="1281839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750" y="1800844"/>
            <a:ext cx="1123587" cy="1281839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932" y="2584712"/>
            <a:ext cx="1123587" cy="128183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123" y="2584712"/>
            <a:ext cx="1123587" cy="128183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314" y="2584712"/>
            <a:ext cx="1123587" cy="128183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696" y="2584712"/>
            <a:ext cx="1123587" cy="1281839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505" y="2584712"/>
            <a:ext cx="1123587" cy="12818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053707" y="2894759"/>
                <a:ext cx="680718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431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4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4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425 </a:t>
                </a:r>
                <a:endParaRPr lang="en-GB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707" y="2894759"/>
                <a:ext cx="6807183" cy="707886"/>
              </a:xfrm>
              <a:prstGeom prst="rect">
                <a:avLst/>
              </a:prstGeom>
              <a:blipFill>
                <a:blip r:embed="rId7"/>
                <a:stretch>
                  <a:fillRect l="-3133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373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15 0.2513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12569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0.05764 0.25741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2" y="1287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0.02448 0.2495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5" y="12477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01285 0.2534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2" y="12662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7037E-7 L -0.02361 0.2534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12662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0.25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/>
      <p:bldP spid="37" grpId="0" animBg="1"/>
      <p:bldP spid="38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998039" y="640788"/>
                <a:ext cx="680718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Work out 515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039" y="640788"/>
                <a:ext cx="6807183" cy="584775"/>
              </a:xfrm>
              <a:prstGeom prst="rect">
                <a:avLst/>
              </a:prstGeom>
              <a:blipFill>
                <a:blip r:embed="rId5"/>
                <a:stretch>
                  <a:fillRect l="-2330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462092"/>
              </p:ext>
            </p:extLst>
          </p:nvPr>
        </p:nvGraphicFramePr>
        <p:xfrm>
          <a:off x="2530504" y="1400625"/>
          <a:ext cx="3546222" cy="3594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2074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182074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182074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3861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Hundreds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Tens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+mn-lt"/>
                        </a:rPr>
                        <a:t>Ones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3156223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p:pic>
        <p:nvPicPr>
          <p:cNvPr id="46" name="Picture 4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8295" y="1932696"/>
            <a:ext cx="410901" cy="402764"/>
          </a:xfrm>
          <a:prstGeom prst="rect">
            <a:avLst/>
          </a:prstGeom>
        </p:spPr>
      </p:pic>
      <p:pic>
        <p:nvPicPr>
          <p:cNvPr id="56" name="Picture 5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49730" y="1914182"/>
            <a:ext cx="410901" cy="402764"/>
          </a:xfrm>
          <a:prstGeom prst="rect">
            <a:avLst/>
          </a:prstGeom>
        </p:spPr>
      </p:pic>
      <p:pic>
        <p:nvPicPr>
          <p:cNvPr id="57" name="Picture 5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97283" y="2658747"/>
            <a:ext cx="410901" cy="402764"/>
          </a:xfrm>
          <a:prstGeom prst="rect">
            <a:avLst/>
          </a:prstGeom>
        </p:spPr>
      </p:pic>
      <p:pic>
        <p:nvPicPr>
          <p:cNvPr id="58" name="Picture 5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49730" y="2287548"/>
            <a:ext cx="410901" cy="402764"/>
          </a:xfrm>
          <a:prstGeom prst="rect">
            <a:avLst/>
          </a:prstGeom>
        </p:spPr>
      </p:pic>
      <p:pic>
        <p:nvPicPr>
          <p:cNvPr id="59" name="Picture 5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99402" y="2287548"/>
            <a:ext cx="410901" cy="402764"/>
          </a:xfrm>
          <a:prstGeom prst="rect">
            <a:avLst/>
          </a:prstGeom>
        </p:spPr>
      </p:pic>
      <p:pic>
        <p:nvPicPr>
          <p:cNvPr id="60" name="Picture 5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62793" y="2675986"/>
            <a:ext cx="410901" cy="402764"/>
          </a:xfrm>
          <a:prstGeom prst="rect">
            <a:avLst/>
          </a:prstGeom>
        </p:spPr>
      </p:pic>
      <p:pic>
        <p:nvPicPr>
          <p:cNvPr id="63" name="Picture 6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36954" y="1932696"/>
            <a:ext cx="410901" cy="402764"/>
          </a:xfrm>
          <a:prstGeom prst="rect">
            <a:avLst/>
          </a:prstGeom>
        </p:spPr>
      </p:pic>
      <p:pic>
        <p:nvPicPr>
          <p:cNvPr id="64" name="Picture 6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71444" y="2727295"/>
            <a:ext cx="410901" cy="402764"/>
          </a:xfrm>
          <a:prstGeom prst="rect">
            <a:avLst/>
          </a:prstGeom>
        </p:spPr>
      </p:pic>
      <p:pic>
        <p:nvPicPr>
          <p:cNvPr id="65" name="Picture 6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36954" y="2323177"/>
            <a:ext cx="410901" cy="402764"/>
          </a:xfrm>
          <a:prstGeom prst="rect">
            <a:avLst/>
          </a:prstGeom>
        </p:spPr>
      </p:pic>
      <p:pic>
        <p:nvPicPr>
          <p:cNvPr id="66" name="Picture 6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71444" y="2335460"/>
            <a:ext cx="410901" cy="402764"/>
          </a:xfrm>
          <a:prstGeom prst="rect">
            <a:avLst/>
          </a:prstGeom>
        </p:spPr>
      </p:pic>
      <p:pic>
        <p:nvPicPr>
          <p:cNvPr id="67" name="Picture 6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36954" y="2724062"/>
            <a:ext cx="410901" cy="402764"/>
          </a:xfrm>
          <a:prstGeom prst="rect">
            <a:avLst/>
          </a:prstGeom>
        </p:spPr>
      </p:pic>
      <p:pic>
        <p:nvPicPr>
          <p:cNvPr id="83" name="Picture 8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8825" y="3423629"/>
            <a:ext cx="410901" cy="402764"/>
          </a:xfrm>
          <a:prstGeom prst="rect">
            <a:avLst/>
          </a:prstGeom>
        </p:spPr>
      </p:pic>
      <p:pic>
        <p:nvPicPr>
          <p:cNvPr id="84" name="Picture 8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61272" y="3052430"/>
            <a:ext cx="410901" cy="402764"/>
          </a:xfrm>
          <a:prstGeom prst="rect">
            <a:avLst/>
          </a:prstGeom>
        </p:spPr>
      </p:pic>
      <p:pic>
        <p:nvPicPr>
          <p:cNvPr id="85" name="Picture 8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10944" y="3052430"/>
            <a:ext cx="410901" cy="402764"/>
          </a:xfrm>
          <a:prstGeom prst="rect">
            <a:avLst/>
          </a:prstGeom>
        </p:spPr>
      </p:pic>
      <p:pic>
        <p:nvPicPr>
          <p:cNvPr id="86" name="Picture 8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61272" y="3440868"/>
            <a:ext cx="410901" cy="402764"/>
          </a:xfrm>
          <a:prstGeom prst="rect">
            <a:avLst/>
          </a:prstGeom>
        </p:spPr>
      </p:pic>
      <p:pic>
        <p:nvPicPr>
          <p:cNvPr id="87" name="Picture 8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6706" y="4197592"/>
            <a:ext cx="410901" cy="402764"/>
          </a:xfrm>
          <a:prstGeom prst="rect">
            <a:avLst/>
          </a:prstGeom>
        </p:spPr>
      </p:pic>
      <p:pic>
        <p:nvPicPr>
          <p:cNvPr id="88" name="Picture 8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59153" y="3826393"/>
            <a:ext cx="410901" cy="402764"/>
          </a:xfrm>
          <a:prstGeom prst="rect">
            <a:avLst/>
          </a:prstGeom>
        </p:spPr>
      </p:pic>
      <p:pic>
        <p:nvPicPr>
          <p:cNvPr id="89" name="Picture 8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8825" y="3826393"/>
            <a:ext cx="410901" cy="402764"/>
          </a:xfrm>
          <a:prstGeom prst="rect">
            <a:avLst/>
          </a:prstGeom>
        </p:spPr>
      </p:pic>
      <p:pic>
        <p:nvPicPr>
          <p:cNvPr id="90" name="Picture 8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72216" y="4214831"/>
            <a:ext cx="410901" cy="402764"/>
          </a:xfrm>
          <a:prstGeom prst="rect">
            <a:avLst/>
          </a:prstGeom>
        </p:spPr>
      </p:pic>
      <p:pic>
        <p:nvPicPr>
          <p:cNvPr id="92" name="Picture 9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71408" y="4592700"/>
            <a:ext cx="410901" cy="402764"/>
          </a:xfrm>
          <a:prstGeom prst="rect">
            <a:avLst/>
          </a:prstGeom>
        </p:spPr>
      </p:pic>
      <p:pic>
        <p:nvPicPr>
          <p:cNvPr id="93" name="Picture 9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1080" y="4592700"/>
            <a:ext cx="410901" cy="402764"/>
          </a:xfrm>
          <a:prstGeom prst="rect">
            <a:avLst/>
          </a:prstGeom>
        </p:spPr>
      </p:pic>
      <p:cxnSp>
        <p:nvCxnSpPr>
          <p:cNvPr id="61" name="Straight Connector 60"/>
          <p:cNvCxnSpPr/>
          <p:nvPr/>
        </p:nvCxnSpPr>
        <p:spPr>
          <a:xfrm flipV="1">
            <a:off x="5571106" y="4642605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5109560" y="4642605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5551453" y="4239841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5097305" y="4262626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5508912" y="3874681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5073953" y="3897452"/>
            <a:ext cx="334595" cy="282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4684659" y="5348533"/>
                <a:ext cx="680718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515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509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659" y="5348533"/>
                <a:ext cx="6807183" cy="584775"/>
              </a:xfrm>
              <a:prstGeom prst="rect">
                <a:avLst/>
              </a:prstGeom>
              <a:blipFill>
                <a:blip r:embed="rId9"/>
                <a:stretch>
                  <a:fillRect l="-895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8330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413546"/>
              </p:ext>
            </p:extLst>
          </p:nvPr>
        </p:nvGraphicFramePr>
        <p:xfrm>
          <a:off x="1719943" y="2873829"/>
          <a:ext cx="5608320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4160">
                  <a:extLst>
                    <a:ext uri="{9D8B030D-6E8A-4147-A177-3AD203B41FA5}">
                      <a16:colId xmlns:a16="http://schemas.microsoft.com/office/drawing/2014/main" val="1787989376"/>
                    </a:ext>
                  </a:extLst>
                </a:gridCol>
                <a:gridCol w="2804160">
                  <a:extLst>
                    <a:ext uri="{9D8B030D-6E8A-4147-A177-3AD203B41FA5}">
                      <a16:colId xmlns:a16="http://schemas.microsoft.com/office/drawing/2014/main" val="3484866266"/>
                    </a:ext>
                  </a:extLst>
                </a:gridCol>
              </a:tblGrid>
              <a:tr h="22642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Exchange </a:t>
                      </a:r>
                    </a:p>
                    <a:p>
                      <a:pPr algn="ctr"/>
                      <a:r>
                        <a:rPr lang="en-GB" sz="2400" dirty="0" smtClean="0"/>
                        <a:t>not needed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Exchange </a:t>
                      </a:r>
                    </a:p>
                    <a:p>
                      <a:pPr algn="ctr"/>
                      <a:r>
                        <a:rPr lang="en-GB" sz="2400" dirty="0" smtClean="0"/>
                        <a:t>needed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844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203286" y="1733413"/>
                <a:ext cx="1724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217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3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286" y="1733413"/>
                <a:ext cx="1724001" cy="584775"/>
              </a:xfrm>
              <a:prstGeom prst="rect">
                <a:avLst/>
              </a:prstGeom>
              <a:blipFill>
                <a:blip r:embed="rId6"/>
                <a:stretch>
                  <a:fillRect l="-3534" t="-12500" r="-141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462392" y="1758817"/>
                <a:ext cx="1724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621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5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2392" y="1758817"/>
                <a:ext cx="1724001" cy="584775"/>
              </a:xfrm>
              <a:prstGeom prst="rect">
                <a:avLst/>
              </a:prstGeom>
              <a:blipFill>
                <a:blip r:embed="rId7"/>
                <a:stretch>
                  <a:fillRect l="-3887" t="-12632" r="-1060" b="-3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604262" y="1738845"/>
                <a:ext cx="1724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240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lang="en-GB" sz="3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2</a:t>
                </a:r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262" y="1738845"/>
                <a:ext cx="1724001" cy="584775"/>
              </a:xfrm>
              <a:prstGeom prst="rect">
                <a:avLst/>
              </a:prstGeom>
              <a:blipFill>
                <a:blip r:embed="rId8"/>
                <a:stretch>
                  <a:fillRect l="-3534" t="-12500" r="-141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1803442" y="1764189"/>
            <a:ext cx="927463" cy="523221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4069988" y="1786024"/>
            <a:ext cx="927463" cy="523221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6186675" y="1771024"/>
            <a:ext cx="927463" cy="523221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12465 0.315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3" y="1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18021 0.3219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10" y="1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05399 0.4129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20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3" grpId="0"/>
      <p:bldP spid="13" grpId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.1|10.7|9|1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4|12.8|6.6|0.8|6.5|5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|1.3|1.5|18.2|0.9|12.7|0.4|0.5|0.3|0.4|0.5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|3.4|5.8|1|7.5|1.3|6.7|0.8|3.8|1.2|6.9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2.7|7.6|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|0.5|6|5.6|1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|6.4|2.4|1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4.3|0.7|5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|3.3|4.5|7.2|7.2|6.4|5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purl.org/dc/dcmitype/"/>
    <ds:schemaRef ds:uri="522d4c35-b548-4432-90ae-af4376e1c4b4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B01243B-D139-4F63-AB38-F79B8771B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9740</TotalTime>
  <Words>480</Words>
  <Application>Microsoft Office PowerPoint</Application>
  <PresentationFormat>On-screen Show (4:3)</PresentationFormat>
  <Paragraphs>166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Arial</vt:lpstr>
      <vt:lpstr>Berlin Sans FB</vt:lpstr>
      <vt:lpstr>Calibri</vt:lpstr>
      <vt:lpstr>Cambria Math</vt:lpstr>
      <vt:lpstr>Comic Sans MS</vt:lpstr>
      <vt:lpstr>KG Primary Penmanship</vt:lpstr>
      <vt:lpstr>Times New Roman</vt:lpstr>
      <vt:lpstr>Title slide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question…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worksheet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Emily Rochester</cp:lastModifiedBy>
  <cp:revision>248</cp:revision>
  <dcterms:created xsi:type="dcterms:W3CDTF">2019-07-05T11:02:13Z</dcterms:created>
  <dcterms:modified xsi:type="dcterms:W3CDTF">2021-11-07T15:37:17Z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