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3"/>
  </p:notesMasterIdLst>
  <p:sldIdLst>
    <p:sldId id="296" r:id="rId11"/>
    <p:sldId id="297" r:id="rId12"/>
    <p:sldId id="298" r:id="rId13"/>
    <p:sldId id="312" r:id="rId14"/>
    <p:sldId id="299" r:id="rId15"/>
    <p:sldId id="306" r:id="rId16"/>
    <p:sldId id="313" r:id="rId17"/>
    <p:sldId id="300" r:id="rId18"/>
    <p:sldId id="301" r:id="rId19"/>
    <p:sldId id="311" r:id="rId20"/>
    <p:sldId id="314" r:id="rId21"/>
    <p:sldId id="31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86131" autoAdjust="0"/>
  </p:normalViewPr>
  <p:slideViewPr>
    <p:cSldViewPr snapToGrid="0" snapToObjects="1">
      <p:cViewPr varScale="1">
        <p:scale>
          <a:sx n="74" d="100"/>
          <a:sy n="74" d="100"/>
        </p:scale>
        <p:origin x="174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14/10/2021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14/10/2021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8217" y="1286070"/>
            <a:ext cx="5950212" cy="42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681531" y="478264"/>
            <a:ext cx="74974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At a cricket match there are 7,114 adults in the crowd.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There are 2,009 fewer children than adults.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many people attend the match?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33931" y="2413867"/>
            <a:ext cx="2838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7,114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2,009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6" name="Multiply 15"/>
          <p:cNvSpPr/>
          <p:nvPr/>
        </p:nvSpPr>
        <p:spPr>
          <a:xfrm>
            <a:off x="3069771" y="2169179"/>
            <a:ext cx="1204685" cy="1096535"/>
          </a:xfrm>
          <a:prstGeom prst="mathMultiply">
            <a:avLst>
              <a:gd name="adj1" fmla="val 21534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429645" y="3292513"/>
            <a:ext cx="3142958" cy="65118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2430666" y="3342985"/>
            <a:ext cx="11409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7,114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4049" y="3341105"/>
            <a:ext cx="1114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Adults</a:t>
            </a:r>
            <a:endParaRPr lang="en-GB" sz="2800" dirty="0"/>
          </a:p>
        </p:txBody>
      </p:sp>
      <p:sp>
        <p:nvSpPr>
          <p:cNvPr id="31" name="Rectangle 30"/>
          <p:cNvSpPr/>
          <p:nvPr/>
        </p:nvSpPr>
        <p:spPr>
          <a:xfrm>
            <a:off x="25030" y="4196747"/>
            <a:ext cx="1404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Children</a:t>
            </a:r>
            <a:endParaRPr lang="en-GB" sz="2800" dirty="0"/>
          </a:p>
        </p:txBody>
      </p:sp>
      <p:sp>
        <p:nvSpPr>
          <p:cNvPr id="32" name="Rectangle 31"/>
          <p:cNvSpPr/>
          <p:nvPr/>
        </p:nvSpPr>
        <p:spPr>
          <a:xfrm>
            <a:off x="1429646" y="4137712"/>
            <a:ext cx="1807642" cy="6511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3243502" y="4479687"/>
            <a:ext cx="1322596" cy="1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395862" y="3961510"/>
            <a:ext cx="1320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2,009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556931"/>
              </p:ext>
            </p:extLst>
          </p:nvPr>
        </p:nvGraphicFramePr>
        <p:xfrm>
          <a:off x="5718086" y="2865680"/>
          <a:ext cx="2148460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0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170746" y="4236426"/>
                <a:ext cx="63030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3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0746" y="4236426"/>
                <a:ext cx="630301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 flipV="1">
            <a:off x="6894463" y="3779650"/>
            <a:ext cx="317876" cy="3067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778355" y="3308559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245714" y="3366914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399848" y="4981491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59893" y="4981491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353030" y="4981491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16998" y="4998645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34571" y="4165236"/>
            <a:ext cx="11409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5,105</a:t>
            </a:r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388595"/>
              </p:ext>
            </p:extLst>
          </p:nvPr>
        </p:nvGraphicFramePr>
        <p:xfrm>
          <a:off x="5520928" y="2865680"/>
          <a:ext cx="2613655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31">
                  <a:extLst>
                    <a:ext uri="{9D8B030D-6E8A-4147-A177-3AD203B41FA5}">
                      <a16:colId xmlns:a16="http://schemas.microsoft.com/office/drawing/2014/main" val="1844975695"/>
                    </a:ext>
                  </a:extLst>
                </a:gridCol>
                <a:gridCol w="522731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22731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22731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22731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5059988" y="4226748"/>
            <a:ext cx="644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675873" y="4965925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167022" y="4960994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648518" y="4968299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10363" y="5575767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139880" y="4960994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97072" y="4965925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239163" y="1738875"/>
            <a:ext cx="1320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12,219</a:t>
            </a:r>
          </a:p>
        </p:txBody>
      </p:sp>
      <p:sp>
        <p:nvSpPr>
          <p:cNvPr id="35" name="Left Brace 34"/>
          <p:cNvSpPr/>
          <p:nvPr/>
        </p:nvSpPr>
        <p:spPr>
          <a:xfrm rot="10800000">
            <a:off x="4717917" y="3292513"/>
            <a:ext cx="136884" cy="1614276"/>
          </a:xfrm>
          <a:prstGeom prst="leftBrace">
            <a:avLst>
              <a:gd name="adj1" fmla="val 8333"/>
              <a:gd name="adj2" fmla="val 4919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4999477" y="3850205"/>
            <a:ext cx="1320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413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16" grpId="0" animBg="1"/>
      <p:bldP spid="16" grpId="1" animBg="1"/>
      <p:bldP spid="28" grpId="0" animBg="1"/>
      <p:bldP spid="29" grpId="0"/>
      <p:bldP spid="30" grpId="0"/>
      <p:bldP spid="31" grpId="0"/>
      <p:bldP spid="32" grpId="0" animBg="1"/>
      <p:bldP spid="34" grpId="0"/>
      <p:bldP spid="34" grpId="1"/>
      <p:bldP spid="37" grpId="0"/>
      <p:bldP spid="37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35" grpId="0" animBg="1"/>
      <p:bldP spid="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681531" y="478264"/>
            <a:ext cx="74974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Two different numbers sum to 8,264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One of the numbers is 1,444 greater than the other.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are the two numbers?</a:t>
            </a:r>
          </a:p>
        </p:txBody>
      </p:sp>
      <p:sp>
        <p:nvSpPr>
          <p:cNvPr id="3" name="Oval 2"/>
          <p:cNvSpPr/>
          <p:nvPr/>
        </p:nvSpPr>
        <p:spPr>
          <a:xfrm>
            <a:off x="4034971" y="539496"/>
            <a:ext cx="1175658" cy="403933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3075893" y="2328833"/>
            <a:ext cx="3441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 and 4 sum to 7</a:t>
            </a:r>
          </a:p>
        </p:txBody>
      </p:sp>
      <p:sp>
        <p:nvSpPr>
          <p:cNvPr id="55" name="Oval 54"/>
          <p:cNvSpPr/>
          <p:nvPr/>
        </p:nvSpPr>
        <p:spPr>
          <a:xfrm>
            <a:off x="1386114" y="539496"/>
            <a:ext cx="1371600" cy="403933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1014827" y="3076761"/>
            <a:ext cx="3142958" cy="65118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557924" y="3125353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GB" sz="2800" dirty="0"/>
          </a:p>
        </p:txBody>
      </p:sp>
      <p:sp>
        <p:nvSpPr>
          <p:cNvPr id="59" name="Rectangle 58"/>
          <p:cNvSpPr/>
          <p:nvPr/>
        </p:nvSpPr>
        <p:spPr>
          <a:xfrm>
            <a:off x="555309" y="3980995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endParaRPr lang="en-GB" sz="2800" dirty="0"/>
          </a:p>
        </p:txBody>
      </p:sp>
      <p:sp>
        <p:nvSpPr>
          <p:cNvPr id="60" name="Rectangle 59"/>
          <p:cNvSpPr/>
          <p:nvPr/>
        </p:nvSpPr>
        <p:spPr>
          <a:xfrm>
            <a:off x="1014828" y="3921960"/>
            <a:ext cx="1807642" cy="6511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2838671" y="4285372"/>
            <a:ext cx="1322596" cy="1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698299" y="3590571"/>
            <a:ext cx="1320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8,264</a:t>
            </a:r>
          </a:p>
        </p:txBody>
      </p:sp>
      <p:sp>
        <p:nvSpPr>
          <p:cNvPr id="64" name="Left Brace 63"/>
          <p:cNvSpPr/>
          <p:nvPr/>
        </p:nvSpPr>
        <p:spPr>
          <a:xfrm rot="10800000">
            <a:off x="4299153" y="3076761"/>
            <a:ext cx="255376" cy="161427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2948561" y="3737402"/>
            <a:ext cx="1320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1,444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822470" y="3076761"/>
            <a:ext cx="0" cy="651183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948561" y="3125353"/>
            <a:ext cx="1320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1,444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838671" y="3076761"/>
            <a:ext cx="1319114" cy="6511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629575" y="3590571"/>
                <a:ext cx="181500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1,444 </a:t>
                </a:r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=</a:t>
                </a:r>
                <a:endParaRPr lang="en-GB" sz="3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575" y="3590571"/>
                <a:ext cx="1815009" cy="553998"/>
              </a:xfrm>
              <a:prstGeom prst="rect">
                <a:avLst/>
              </a:prstGeom>
              <a:blipFill>
                <a:blip r:embed="rId5"/>
                <a:stretch>
                  <a:fillRect t="-16484" r="-7047" b="-34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7270760" y="3590571"/>
            <a:ext cx="17173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ea typeface="Cambria Math" panose="02040503050406030204" pitchFamily="18" charset="0"/>
                <a:cs typeface="Calibri" panose="020F0502020204030204" pitchFamily="34" charset="0"/>
              </a:rPr>
              <a:t>6,820</a:t>
            </a:r>
            <a:endParaRPr lang="en-GB" sz="3000" dirty="0">
              <a:cs typeface="Calibri" panose="020F050202020403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361393" y="4958130"/>
            <a:ext cx="24186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6,820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300878" y="4949363"/>
            <a:ext cx="12093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3,410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326661" y="3942996"/>
            <a:ext cx="24186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3,410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326661" y="3115895"/>
            <a:ext cx="24186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3,410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681089" y="4959799"/>
            <a:ext cx="32332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3,410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 1,444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327682" y="4943300"/>
            <a:ext cx="12095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4,854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843286" y="1738496"/>
            <a:ext cx="32867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en-GB" sz="30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 </a:t>
            </a:r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3,410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65987" y="1735339"/>
            <a:ext cx="32867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GB" sz="30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 </a:t>
            </a:r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4,854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4351" y="2794838"/>
            <a:ext cx="747045" cy="74704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5512737" y="293752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905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-0.27343 -0.0007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81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5" grpId="0"/>
      <p:bldP spid="35" grpId="1"/>
      <p:bldP spid="55" grpId="0" animBg="1"/>
      <p:bldP spid="55" grpId="1" animBg="1"/>
      <p:bldP spid="55" grpId="2" animBg="1"/>
      <p:bldP spid="56" grpId="0" animBg="1"/>
      <p:bldP spid="58" grpId="0"/>
      <p:bldP spid="59" grpId="0"/>
      <p:bldP spid="60" grpId="0" animBg="1"/>
      <p:bldP spid="62" grpId="0"/>
      <p:bldP spid="62" grpId="1"/>
      <p:bldP spid="64" grpId="0" animBg="1"/>
      <p:bldP spid="65" grpId="0"/>
      <p:bldP spid="66" grpId="0"/>
      <p:bldP spid="67" grpId="0"/>
      <p:bldP spid="67" grpId="1"/>
      <p:bldP spid="68" grpId="0"/>
      <p:bldP spid="68" grpId="1"/>
      <p:bldP spid="69" grpId="0"/>
      <p:bldP spid="69" grpId="1"/>
      <p:bldP spid="70" grpId="0"/>
      <p:bldP spid="70" grpId="1"/>
      <p:bldP spid="71" grpId="0"/>
      <p:bldP spid="72" grpId="0"/>
      <p:bldP spid="73" grpId="0"/>
      <p:bldP spid="74" grpId="0"/>
      <p:bldP spid="75" grpId="0"/>
      <p:bldP spid="27" grpId="0"/>
      <p:bldP spid="31" grpId="0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5 - 8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17498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562572"/>
                <a:ext cx="7497474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	</a:t>
                </a:r>
                <a:r>
                  <a:rPr lang="en-GB" sz="28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“Teddy scores 74 points.  Dora scores 103 	points.</a:t>
                </a:r>
              </a:p>
              <a:p>
                <a:r>
                  <a:rPr lang="en-GB" sz="28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	How many more points does Dora score than 	Teddy?”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What operation is needed to answer this 	question?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fact family: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454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352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806		___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		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		___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	Round 95,032 to the nearest 10,000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562572"/>
                <a:ext cx="7497474" cy="5262979"/>
              </a:xfrm>
              <a:prstGeom prst="rect">
                <a:avLst/>
              </a:prstGeom>
              <a:blipFill>
                <a:blip r:embed="rId4"/>
                <a:stretch>
                  <a:fillRect l="-1707" t="-1042" b="-23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562572"/>
                <a:ext cx="7497474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	</a:t>
                </a:r>
                <a:r>
                  <a:rPr lang="en-GB" sz="28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“Teddy scores 74 points.  Dora scores 103 	points.</a:t>
                </a:r>
              </a:p>
              <a:p>
                <a:r>
                  <a:rPr lang="en-GB" sz="28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	How many more points does Dora score than 	Teddy?”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What operation is needed to answer this 	question?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fact family: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454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352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806		___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		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		___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	Round 95,032 to the nearest 10,000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562572"/>
                <a:ext cx="7497474" cy="5262979"/>
              </a:xfrm>
              <a:prstGeom prst="rect">
                <a:avLst/>
              </a:prstGeom>
              <a:blipFill>
                <a:blip r:embed="rId5"/>
                <a:stretch>
                  <a:fillRect l="-1707" t="-1042" b="-23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772698" y="2731787"/>
            <a:ext cx="242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Subtraction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0837" y="4383637"/>
            <a:ext cx="10008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90714" y="4383637"/>
            <a:ext cx="10008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70593" y="4383637"/>
            <a:ext cx="10008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31766" y="3957567"/>
            <a:ext cx="10008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71471" y="3957567"/>
            <a:ext cx="10008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24666" y="3957567"/>
            <a:ext cx="10008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6069" y="4383637"/>
            <a:ext cx="10008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18135" y="4383637"/>
            <a:ext cx="10008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86446" y="4383637"/>
            <a:ext cx="10008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70322" y="5221834"/>
            <a:ext cx="17062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100,000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057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695550" y="562572"/>
            <a:ext cx="74974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On Monday, Richard scores 411 points.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On Tuesday he scores 63 points fewer than on Monday.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many points does he score on Tuesday?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746342" y="2923987"/>
            <a:ext cx="2478801" cy="6511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3638413" y="2972579"/>
            <a:ext cx="9891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411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59680" y="3003357"/>
            <a:ext cx="13866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Monday</a:t>
            </a:r>
            <a:endParaRPr lang="en-GB" sz="2800" dirty="0"/>
          </a:p>
        </p:txBody>
      </p:sp>
      <p:sp>
        <p:nvSpPr>
          <p:cNvPr id="32" name="Rectangle 31"/>
          <p:cNvSpPr/>
          <p:nvPr/>
        </p:nvSpPr>
        <p:spPr>
          <a:xfrm>
            <a:off x="1359680" y="3769186"/>
            <a:ext cx="1361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Tuesday</a:t>
            </a:r>
            <a:endParaRPr lang="en-GB" sz="2800" dirty="0"/>
          </a:p>
        </p:txBody>
      </p:sp>
      <p:sp>
        <p:nvSpPr>
          <p:cNvPr id="33" name="Rectangle 32"/>
          <p:cNvSpPr/>
          <p:nvPr/>
        </p:nvSpPr>
        <p:spPr>
          <a:xfrm>
            <a:off x="2746343" y="3769186"/>
            <a:ext cx="1433772" cy="65118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3265807" y="3817780"/>
            <a:ext cx="3948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4238014" y="4094778"/>
            <a:ext cx="1045028" cy="1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68698" y="3623762"/>
            <a:ext cx="6620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63</a:t>
            </a: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153195"/>
              </p:ext>
            </p:extLst>
          </p:nvPr>
        </p:nvGraphicFramePr>
        <p:xfrm>
          <a:off x="6064177" y="3180792"/>
          <a:ext cx="1629594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98">
                  <a:extLst>
                    <a:ext uri="{9D8B030D-6E8A-4147-A177-3AD203B41FA5}">
                      <a16:colId xmlns:a16="http://schemas.microsoft.com/office/drawing/2014/main" val="3296290069"/>
                    </a:ext>
                  </a:extLst>
                </a:gridCol>
                <a:gridCol w="543198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43198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513292" y="4553145"/>
                <a:ext cx="63030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3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292" y="4553145"/>
                <a:ext cx="630301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/>
          <p:cNvCxnSpPr/>
          <p:nvPr/>
        </p:nvCxnSpPr>
        <p:spPr>
          <a:xfrm flipV="1">
            <a:off x="6719609" y="4065017"/>
            <a:ext cx="317876" cy="3067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98729" y="3650689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37485" y="3717721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253173" y="5292637"/>
            <a:ext cx="409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6219982" y="4077747"/>
            <a:ext cx="317876" cy="3067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192440" y="3612817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588476" y="3646499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753920" y="5292637"/>
            <a:ext cx="409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219201" y="5292637"/>
            <a:ext cx="409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078043" y="3800748"/>
            <a:ext cx="9891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348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254916" y="2255342"/>
            <a:ext cx="9891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654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21" grpId="0"/>
      <p:bldP spid="32" grpId="0"/>
      <p:bldP spid="33" grpId="0" animBg="1"/>
      <p:bldP spid="34" grpId="0"/>
      <p:bldP spid="34" grpId="1"/>
      <p:bldP spid="39" grpId="0"/>
      <p:bldP spid="41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681531" y="478264"/>
            <a:ext cx="74974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On Monday, Richard scores 411 points.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On Tuesday he scores 63 points fewer than on Monday.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many points does he score on Tuesday?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20232" y="1730923"/>
            <a:ext cx="9891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6855" y="2189330"/>
            <a:ext cx="74974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Richard needs to score 1,000 points by the end of Wednesday.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many points does he need to score on Wednesday?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27993" y="4217412"/>
            <a:ext cx="4918213" cy="6511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2647526" y="4239423"/>
            <a:ext cx="16095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1,000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27992" y="4868595"/>
            <a:ext cx="2016034" cy="65118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1038013" y="4915143"/>
            <a:ext cx="16095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 411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844026" y="4868595"/>
            <a:ext cx="1717813" cy="6511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2952325" y="4915839"/>
            <a:ext cx="16095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 348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561839" y="4868595"/>
            <a:ext cx="1184367" cy="6511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4556205" y="4943769"/>
            <a:ext cx="16095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990120"/>
              </p:ext>
            </p:extLst>
          </p:nvPr>
        </p:nvGraphicFramePr>
        <p:xfrm>
          <a:off x="6340817" y="3490037"/>
          <a:ext cx="1629594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98">
                  <a:extLst>
                    <a:ext uri="{9D8B030D-6E8A-4147-A177-3AD203B41FA5}">
                      <a16:colId xmlns:a16="http://schemas.microsoft.com/office/drawing/2014/main" val="3296290069"/>
                    </a:ext>
                  </a:extLst>
                </a:gridCol>
                <a:gridCol w="543198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43198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5805716" y="4829505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544687" y="5655046"/>
            <a:ext cx="40963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06113" y="5655046"/>
            <a:ext cx="40963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474898" y="5641090"/>
            <a:ext cx="40963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3" name="Left Brace 2"/>
          <p:cNvSpPr/>
          <p:nvPr/>
        </p:nvSpPr>
        <p:spPr>
          <a:xfrm rot="16200000">
            <a:off x="2634335" y="3888275"/>
            <a:ext cx="178595" cy="3684225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2349435" y="5861462"/>
            <a:ext cx="9891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759</a:t>
            </a:r>
          </a:p>
        </p:txBody>
      </p:sp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739775"/>
              </p:ext>
            </p:extLst>
          </p:nvPr>
        </p:nvGraphicFramePr>
        <p:xfrm>
          <a:off x="6340817" y="3490037"/>
          <a:ext cx="1611345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7</a:t>
                      </a: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756043" y="4836478"/>
                <a:ext cx="63030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3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6043" y="4836478"/>
                <a:ext cx="630301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7512999" y="5599030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723632" y="3451711"/>
            <a:ext cx="9891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507126" y="4982241"/>
            <a:ext cx="13281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en-GB" sz="25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500" dirty="0">
                <a:latin typeface="Calibri" panose="020F0502020204030204" pitchFamily="34" charset="0"/>
                <a:cs typeface="Calibri" panose="020F0502020204030204" pitchFamily="34" charset="0"/>
              </a:rPr>
              <a:t> 241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03420" y="5599030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53508" y="5599030"/>
            <a:ext cx="659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420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/>
      <p:bldP spid="29" grpId="0" animBg="1"/>
      <p:bldP spid="36" grpId="0"/>
      <p:bldP spid="37" grpId="0" animBg="1"/>
      <p:bldP spid="38" grpId="0"/>
      <p:bldP spid="53" grpId="0" animBg="1"/>
      <p:bldP spid="54" grpId="0"/>
      <p:bldP spid="54" grpId="1"/>
      <p:bldP spid="56" grpId="0"/>
      <p:bldP spid="56" grpId="1"/>
      <p:bldP spid="60" grpId="0"/>
      <p:bldP spid="60" grpId="1"/>
      <p:bldP spid="66" grpId="0"/>
      <p:bldP spid="66" grpId="1"/>
      <p:bldP spid="67" grpId="0"/>
      <p:bldP spid="67" grpId="1"/>
      <p:bldP spid="3" grpId="0" animBg="1"/>
      <p:bldP spid="70" grpId="0"/>
      <p:bldP spid="78" grpId="0"/>
      <p:bldP spid="84" grpId="0"/>
      <p:bldP spid="85" grpId="0"/>
      <p:bldP spid="39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0053" y="2303015"/>
            <a:ext cx="747045" cy="747045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5378439" y="244570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81531" y="478264"/>
            <a:ext cx="74974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Eva and Mo each have some money.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Mo has £900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The difference between the two amounts is £900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is the sum of their money altogether?</a:t>
            </a:r>
          </a:p>
        </p:txBody>
      </p:sp>
      <p:pic>
        <p:nvPicPr>
          <p:cNvPr id="36" name="Picture 3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072" y="287958"/>
            <a:ext cx="1006758" cy="1341233"/>
          </a:xfrm>
          <a:prstGeom prst="rect">
            <a:avLst/>
          </a:prstGeom>
        </p:spPr>
      </p:pic>
      <p:pic>
        <p:nvPicPr>
          <p:cNvPr id="37" name="Picture 3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555" y="478263"/>
            <a:ext cx="1077498" cy="78447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104" y="2964771"/>
            <a:ext cx="1250012" cy="875008"/>
          </a:xfrm>
          <a:prstGeom prst="rect">
            <a:avLst/>
          </a:prstGeom>
        </p:spPr>
      </p:pic>
      <p:sp>
        <p:nvSpPr>
          <p:cNvPr id="40" name="Rounded Rectangular Callout 39"/>
          <p:cNvSpPr/>
          <p:nvPr/>
        </p:nvSpPr>
        <p:spPr>
          <a:xfrm>
            <a:off x="2240225" y="2571865"/>
            <a:ext cx="3006646" cy="693849"/>
          </a:xfrm>
          <a:prstGeom prst="wedgeRoundRectCallout">
            <a:avLst>
              <a:gd name="adj1" fmla="val 68513"/>
              <a:gd name="adj2" fmla="val 51436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</a:rPr>
              <a:t>Eva has no money!</a:t>
            </a:r>
          </a:p>
        </p:txBody>
      </p:sp>
      <p:sp>
        <p:nvSpPr>
          <p:cNvPr id="21" name="Oval 20"/>
          <p:cNvSpPr/>
          <p:nvPr/>
        </p:nvSpPr>
        <p:spPr>
          <a:xfrm>
            <a:off x="4034655" y="492778"/>
            <a:ext cx="849282" cy="52256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2633728" y="3593055"/>
            <a:ext cx="1400927" cy="6511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2893740" y="3641647"/>
            <a:ext cx="9891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900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846894" y="3657036"/>
            <a:ext cx="681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Mo</a:t>
            </a:r>
            <a:endParaRPr lang="en-GB" sz="2800" dirty="0"/>
          </a:p>
        </p:txBody>
      </p:sp>
      <p:sp>
        <p:nvSpPr>
          <p:cNvPr id="44" name="Rectangle 43"/>
          <p:cNvSpPr/>
          <p:nvPr/>
        </p:nvSpPr>
        <p:spPr>
          <a:xfrm>
            <a:off x="1874721" y="4497289"/>
            <a:ext cx="6791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Eva</a:t>
            </a:r>
            <a:endParaRPr lang="en-GB" sz="2800" dirty="0"/>
          </a:p>
        </p:txBody>
      </p:sp>
      <p:sp>
        <p:nvSpPr>
          <p:cNvPr id="45" name="Rectangle 44"/>
          <p:cNvSpPr/>
          <p:nvPr/>
        </p:nvSpPr>
        <p:spPr>
          <a:xfrm>
            <a:off x="2633729" y="4438254"/>
            <a:ext cx="2744710" cy="6511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4055843" y="3938772"/>
            <a:ext cx="1322596" cy="1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323247" y="3424428"/>
            <a:ext cx="8638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900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388330" y="4463217"/>
            <a:ext cx="15831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1,800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55313" y="5386033"/>
            <a:ext cx="27184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900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 1,800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531666" y="5400621"/>
            <a:ext cx="15831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2,700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788268" y="2184883"/>
            <a:ext cx="15831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£2,700</a:t>
            </a:r>
          </a:p>
        </p:txBody>
      </p:sp>
      <p:sp>
        <p:nvSpPr>
          <p:cNvPr id="24" name="Left Brace 23"/>
          <p:cNvSpPr/>
          <p:nvPr/>
        </p:nvSpPr>
        <p:spPr>
          <a:xfrm rot="10800000">
            <a:off x="5723628" y="3527554"/>
            <a:ext cx="419448" cy="161427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4625289" y="5400621"/>
            <a:ext cx="22196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900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 900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47274" y="5386033"/>
            <a:ext cx="11601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1,800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20008" y="4085182"/>
            <a:ext cx="5129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82625" y="4064859"/>
            <a:ext cx="15831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2,700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40" grpId="0" animBg="1"/>
      <p:bldP spid="40" grpId="1" animBg="1"/>
      <p:bldP spid="21" grpId="0" animBg="1"/>
      <p:bldP spid="21" grpId="1" animBg="1"/>
      <p:bldP spid="41" grpId="0" animBg="1"/>
      <p:bldP spid="42" grpId="0"/>
      <p:bldP spid="43" grpId="0"/>
      <p:bldP spid="44" grpId="0"/>
      <p:bldP spid="45" grpId="0" animBg="1"/>
      <p:bldP spid="48" grpId="0"/>
      <p:bldP spid="48" grpId="1"/>
      <p:bldP spid="24" grpId="0" animBg="1"/>
      <p:bldP spid="25" grpId="0" build="allAtOnce"/>
      <p:bldP spid="26" grpId="0" build="allAtOnce"/>
      <p:bldP spid="2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4.8|2.3|1.1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5|4.1|1.4|12.8|12.8|5|1.8|1.4|4|0.5|3|3.6|3|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4|5|3.1|2.9|13.1|1.8|2.7|3.4|1.3|1.9|23|9.1|3.4|3.9|3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|15|4|3.3|5.3|3.1|7.2|12.1|3.6|3.4|6.9|3.1|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9.5|4|2.4|3.4|7.5|5.1|10.2|8.9|1.8|4.2|2.7|3|3|3.4|7.9|0.8|3.1|2.4|2.2|6.3|1.2|1.7|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7|5.7|1|9.8|0.8|0.7|4.3|1|7.5|12|9.2|5|8.9|17.6|3.9|2.4|10.8|4|3.8|0.8|5.3|4.3|4.8|1.2|2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522d4c35-b548-4432-90ae-af4376e1c4b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989B18-F742-40E8-832C-19348F225B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532</Words>
  <Application>Microsoft Office PowerPoint</Application>
  <PresentationFormat>On-screen Show (4:3)</PresentationFormat>
  <Paragraphs>185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</vt:lpstr>
      <vt:lpstr>PowerPoint Presentation</vt:lpstr>
      <vt:lpstr>PowerPoint Presentation</vt:lpstr>
      <vt:lpstr>Have a go at questions  5 - 8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Barry Elliott</cp:lastModifiedBy>
  <cp:revision>253</cp:revision>
  <dcterms:created xsi:type="dcterms:W3CDTF">2019-07-05T11:02:13Z</dcterms:created>
  <dcterms:modified xsi:type="dcterms:W3CDTF">2021-10-14T07:42:05Z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