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75"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90" r:id="rId16"/>
    <p:sldId id="267" r:id="rId17"/>
  </p:sldIdLst>
  <p:sldSz cx="9144000" cy="6858000" type="screen4x3"/>
  <p:notesSz cx="6858000" cy="9144000"/>
  <p:embeddedFontLst>
    <p:embeddedFont>
      <p:font typeface="Twinkl" panose="020B0604020202020204" charset="0"/>
      <p:regular r:id="rId20"/>
      <p:bold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by Cunningham" initials="RC" lastIdx="2" clrIdx="0">
    <p:extLst>
      <p:ext uri="{19B8F6BF-5375-455C-9EA6-DF929625EA0E}">
        <p15:presenceInfo xmlns:p15="http://schemas.microsoft.com/office/powerpoint/2012/main" userId="Ruby Cunningh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1C33"/>
    <a:srgbClr val="009640"/>
    <a:srgbClr val="25B7BC"/>
    <a:srgbClr val="85BC33"/>
    <a:srgbClr val="F9B000"/>
    <a:srgbClr val="85BD33"/>
    <a:srgbClr val="FFE000"/>
    <a:srgbClr val="F08215"/>
    <a:srgbClr val="CC4794"/>
    <a:srgbClr val="E51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showGuides="1">
      <p:cViewPr varScale="1">
        <p:scale>
          <a:sx n="73" d="100"/>
          <a:sy n="73" d="100"/>
        </p:scale>
        <p:origin x="1116"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29/10/2020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29/10/2020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t2-e-5027-uks2-character-description-checklis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hyperlink" Target="https://www.twinkl.co.uk/resource/t2-e-5027-uks2-character-description-checklist" TargetMode="External"/><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hyperlink" Target="https://www.twinkl.co.uk/resource/t2-e-5027-uks2-character-description-checklis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hyperlink" Target="https://www.twinkl.co.uk/resource/t2-e-5027-uks2-character-description-checklist" TargetMode="External"/><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hyperlink" Target="https://www.twinkl.co.uk/resource/t2-e-5027-uks2-character-description-checklist" TargetMode="External"/><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hyperlink" Target="https://www.twinkl.co.uk/resource/t2-e-5027-uks2-character-description-checklist" TargetMode="External"/><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11.png"/><Relationship Id="rId10" Type="http://schemas.openxmlformats.org/officeDocument/2006/relationships/hyperlink" Target="https://www.twinkl.co.uk/resource/t2-e-5027-uks2-character-description-checklist" TargetMode="External"/><Relationship Id="rId4" Type="http://schemas.openxmlformats.org/officeDocument/2006/relationships/image" Target="../media/image10.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hyperlink" Target="https://www.twinkl.co.uk/resource/t2-e-5027-uks2-character-description-checklist"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hyperlink" Target="https://www.twinkl.co.uk/resource/t2-e-5027-uks2-character-description-checklis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www.twinkl.co.uk/resource/t2-e-5027-uks2-character-description-checklis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hyperlink" Target="https://www.twinkl.co.uk/resource/t2-e-5027-uks2-character-description-checklis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hyperlink" Target="https://www.twinkl.co.uk/resource/t2-e-5027-uks2-character-description-checklist" TargetMode="External"/><Relationship Id="rId10" Type="http://schemas.openxmlformats.org/officeDocument/2006/relationships/image" Target="../media/image17.tiff"/><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twinkl.co.uk/resource/t2-e-5027-uks2-character-description-checklist" TargetMode="Externa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hyperlink" Target="https://www.twinkl.co.uk/resource/t2-e-5027-uks2-character-description-checklist"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hyperlink" Target="https://www.twinkl.co.uk/resource/t2-e-5027-uks2-character-description-checklist" TargetMode="External"/><Relationship Id="rId5" Type="http://schemas.openxmlformats.org/officeDocument/2006/relationships/image" Target="../media/image2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twinkl.co.uk/resource/t2-e-5027-uks2-character-description-checklist" TargetMode="External"/><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8438518" y="6165435"/>
            <a:ext cx="636471" cy="632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p:cNvPr>
          <p:cNvSpPr/>
          <p:nvPr/>
        </p:nvSpPr>
        <p:spPr>
          <a:xfrm>
            <a:off x="4071669" y="5516004"/>
            <a:ext cx="997789" cy="632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49374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9106" y="2441169"/>
            <a:ext cx="4044535" cy="2859953"/>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17414"/>
          <a:stretch/>
        </p:blipFill>
        <p:spPr>
          <a:xfrm flipH="1">
            <a:off x="366120" y="1946061"/>
            <a:ext cx="8408687" cy="4906262"/>
          </a:xfrm>
          <a:prstGeom prst="rect">
            <a:avLst/>
          </a:prstGeom>
        </p:spPr>
      </p:pic>
      <p:sp>
        <p:nvSpPr>
          <p:cNvPr id="2" name="Title 1"/>
          <p:cNvSpPr>
            <a:spLocks noGrp="1"/>
          </p:cNvSpPr>
          <p:nvPr>
            <p:ph type="title"/>
          </p:nvPr>
        </p:nvSpPr>
        <p:spPr/>
        <p:txBody>
          <a:bodyPr/>
          <a:lstStyle/>
          <a:p>
            <a:r>
              <a:rPr lang="en-GB" dirty="0"/>
              <a:t>Key Characteristics</a:t>
            </a:r>
          </a:p>
        </p:txBody>
      </p:sp>
      <p:pic>
        <p:nvPicPr>
          <p:cNvPr id="164" name="Picture 163"/>
          <p:cNvPicPr>
            <a:picLocks noChangeAspect="1"/>
          </p:cNvPicPr>
          <p:nvPr/>
        </p:nvPicPr>
        <p:blipFill rotWithShape="1">
          <a:blip r:embed="rId4">
            <a:extLst>
              <a:ext uri="{28A0092B-C50C-407E-A947-70E740481C1C}">
                <a14:useLocalDpi xmlns:a14="http://schemas.microsoft.com/office/drawing/2010/main" val="0"/>
              </a:ext>
            </a:extLst>
          </a:blip>
          <a:srcRect t="91285"/>
          <a:stretch/>
        </p:blipFill>
        <p:spPr>
          <a:xfrm>
            <a:off x="-5222" y="6254638"/>
            <a:ext cx="9144000" cy="597684"/>
          </a:xfrm>
          <a:prstGeom prst="rect">
            <a:avLst/>
          </a:prstGeom>
        </p:spPr>
      </p:pic>
      <p:sp>
        <p:nvSpPr>
          <p:cNvPr id="3" name="STEP 1"/>
          <p:cNvSpPr/>
          <p:nvPr/>
        </p:nvSpPr>
        <p:spPr>
          <a:xfrm>
            <a:off x="755651" y="1485739"/>
            <a:ext cx="7632700"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pc="-50" dirty="0">
                <a:latin typeface="Twinkl" pitchFamily="2" charset="0"/>
              </a:rPr>
              <a:t>If an author was trying to convey that a character is cold, they might write:</a:t>
            </a:r>
          </a:p>
        </p:txBody>
      </p:sp>
      <p:grpSp>
        <p:nvGrpSpPr>
          <p:cNvPr id="9" name="Group 8"/>
          <p:cNvGrpSpPr/>
          <p:nvPr/>
        </p:nvGrpSpPr>
        <p:grpSpPr>
          <a:xfrm>
            <a:off x="779278" y="2318652"/>
            <a:ext cx="2241642" cy="1820331"/>
            <a:chOff x="3687236" y="-626524"/>
            <a:chExt cx="2286000" cy="2469887"/>
          </a:xfrm>
        </p:grpSpPr>
        <p:sp>
          <p:nvSpPr>
            <p:cNvPr id="8" name="Rectangle 7"/>
            <p:cNvSpPr/>
            <p:nvPr/>
          </p:nvSpPr>
          <p:spPr>
            <a:xfrm>
              <a:off x="3687236" y="-613985"/>
              <a:ext cx="2286000" cy="2457348"/>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Twinkl" pitchFamily="2" charset="0"/>
                </a:rPr>
                <a:t>‘Her brow was furrowed and her eyes narrowed as if she were struggling to see.’</a:t>
              </a:r>
            </a:p>
          </p:txBody>
        </p:sp>
        <p:sp>
          <p:nvSpPr>
            <p:cNvPr id="28" name="Rectangle 27"/>
            <p:cNvSpPr/>
            <p:nvPr/>
          </p:nvSpPr>
          <p:spPr>
            <a:xfrm>
              <a:off x="3687236" y="-626524"/>
              <a:ext cx="2286000" cy="549482"/>
            </a:xfrm>
            <a:prstGeom prst="rect">
              <a:avLst/>
            </a:prstGeom>
            <a:solidFill>
              <a:srgbClr val="009640"/>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Facial Expression:</a:t>
              </a:r>
            </a:p>
          </p:txBody>
        </p:sp>
      </p:grpSp>
      <p:grpSp>
        <p:nvGrpSpPr>
          <p:cNvPr id="29" name="Group 28"/>
          <p:cNvGrpSpPr/>
          <p:nvPr/>
        </p:nvGrpSpPr>
        <p:grpSpPr>
          <a:xfrm>
            <a:off x="3105666" y="2318651"/>
            <a:ext cx="3283102" cy="1820332"/>
            <a:chOff x="3687236" y="-626524"/>
            <a:chExt cx="2286000" cy="1976467"/>
          </a:xfrm>
        </p:grpSpPr>
        <p:sp>
          <p:nvSpPr>
            <p:cNvPr id="30" name="Rectangle 29"/>
            <p:cNvSpPr/>
            <p:nvPr/>
          </p:nvSpPr>
          <p:spPr>
            <a:xfrm>
              <a:off x="3687236" y="-613985"/>
              <a:ext cx="2286000" cy="1963928"/>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Twinkl" pitchFamily="2" charset="0"/>
                </a:rPr>
                <a:t>‘Her shoulders touched her ears as her whole body tensed. She crossed her arms defensively.’</a:t>
              </a:r>
            </a:p>
            <a:p>
              <a:pPr algn="ctr"/>
              <a:endParaRPr lang="en-GB" sz="800" dirty="0">
                <a:solidFill>
                  <a:schemeClr val="tx1"/>
                </a:solidFill>
                <a:latin typeface="Twinkl" pitchFamily="2" charset="0"/>
              </a:endParaRPr>
            </a:p>
          </p:txBody>
        </p:sp>
        <p:sp>
          <p:nvSpPr>
            <p:cNvPr id="31" name="Rectangle 30"/>
            <p:cNvSpPr/>
            <p:nvPr/>
          </p:nvSpPr>
          <p:spPr>
            <a:xfrm>
              <a:off x="3687236" y="-626524"/>
              <a:ext cx="2286000" cy="439711"/>
            </a:xfrm>
            <a:prstGeom prst="rect">
              <a:avLst/>
            </a:prstGeom>
            <a:solidFill>
              <a:srgbClr val="009640"/>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Body Language:</a:t>
              </a:r>
            </a:p>
          </p:txBody>
        </p:sp>
      </p:grpSp>
      <p:grpSp>
        <p:nvGrpSpPr>
          <p:cNvPr id="32" name="Group 31"/>
          <p:cNvGrpSpPr/>
          <p:nvPr/>
        </p:nvGrpSpPr>
        <p:grpSpPr>
          <a:xfrm>
            <a:off x="779278" y="4242147"/>
            <a:ext cx="5609490" cy="1415356"/>
            <a:chOff x="3687236" y="-626524"/>
            <a:chExt cx="2286000" cy="1415356"/>
          </a:xfrm>
        </p:grpSpPr>
        <p:sp>
          <p:nvSpPr>
            <p:cNvPr id="33" name="Rectangle 32"/>
            <p:cNvSpPr/>
            <p:nvPr/>
          </p:nvSpPr>
          <p:spPr>
            <a:xfrm>
              <a:off x="3687236" y="-613985"/>
              <a:ext cx="2286000" cy="1402817"/>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Twinkl" pitchFamily="2" charset="0"/>
                </a:rPr>
                <a:t>‘Rubbing her hands together as if wringing a cloth, her teeth involuntarily chattered as she turned her back to the harsh wind.’</a:t>
              </a:r>
            </a:p>
            <a:p>
              <a:pPr algn="ctr"/>
              <a:endParaRPr lang="en-GB" sz="500" dirty="0">
                <a:solidFill>
                  <a:schemeClr val="tx1"/>
                </a:solidFill>
                <a:latin typeface="Twinkl" pitchFamily="2" charset="0"/>
              </a:endParaRPr>
            </a:p>
          </p:txBody>
        </p:sp>
        <p:sp>
          <p:nvSpPr>
            <p:cNvPr id="34" name="Rectangle 33"/>
            <p:cNvSpPr/>
            <p:nvPr/>
          </p:nvSpPr>
          <p:spPr>
            <a:xfrm>
              <a:off x="3687236" y="-626524"/>
              <a:ext cx="2286000" cy="356571"/>
            </a:xfrm>
            <a:prstGeom prst="rect">
              <a:avLst/>
            </a:prstGeom>
            <a:solidFill>
              <a:srgbClr val="009640"/>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Actions:</a:t>
              </a: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5749" y="2327893"/>
            <a:ext cx="2499058" cy="4172214"/>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5" name="NEXT SLIDE"/>
          <p:cNvGrpSpPr/>
          <p:nvPr/>
        </p:nvGrpSpPr>
        <p:grpSpPr>
          <a:xfrm>
            <a:off x="7594512" y="5766486"/>
            <a:ext cx="1010223" cy="472958"/>
            <a:chOff x="1094499" y="2469427"/>
            <a:chExt cx="1010223" cy="472958"/>
          </a:xfrm>
        </p:grpSpPr>
        <p:sp>
          <p:nvSpPr>
            <p:cNvPr id="36" name="Rectangle 35">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37" name="Rectangle 36">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a:hlinkClick r:id="rId6"/>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1060946"/>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2500"/>
                            </p:stCondLst>
                            <p:childTnLst>
                              <p:par>
                                <p:cTn id="9" presetID="10" presetClass="entr" presetSubtype="0" fill="hold" nodeType="afterEffect">
                                  <p:stCondLst>
                                    <p:cond delay="30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6000"/>
                            </p:stCondLst>
                            <p:childTnLst>
                              <p:par>
                                <p:cTn id="13" presetID="10" presetClass="entr" presetSubtype="0" fill="hold" nodeType="afterEffect">
                                  <p:stCondLst>
                                    <p:cond delay="30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9500"/>
                            </p:stCondLst>
                            <p:childTnLst>
                              <p:par>
                                <p:cTn id="17" presetID="10" presetClass="entr" presetSubtype="0" fill="hold" nodeType="after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2000"/>
                            </p:stCondLst>
                            <p:childTnLst>
                              <p:par>
                                <p:cTn id="21" presetID="10" presetClass="entr" presetSubtype="0" fill="hold" nodeType="afterEffect">
                                  <p:stCondLst>
                                    <p:cond delay="200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Characteristics</a:t>
            </a:r>
          </a:p>
        </p:txBody>
      </p:sp>
      <p:pic>
        <p:nvPicPr>
          <p:cNvPr id="164" name="Picture 163"/>
          <p:cNvPicPr>
            <a:picLocks noChangeAspect="1"/>
          </p:cNvPicPr>
          <p:nvPr/>
        </p:nvPicPr>
        <p:blipFill rotWithShape="1">
          <a:blip r:embed="rId2">
            <a:extLst>
              <a:ext uri="{28A0092B-C50C-407E-A947-70E740481C1C}">
                <a14:useLocalDpi xmlns:a14="http://schemas.microsoft.com/office/drawing/2010/main" val="0"/>
              </a:ext>
            </a:extLst>
          </a:blip>
          <a:srcRect t="91285"/>
          <a:stretch/>
        </p:blipFill>
        <p:spPr>
          <a:xfrm>
            <a:off x="-5222" y="6254638"/>
            <a:ext cx="9144000" cy="597684"/>
          </a:xfrm>
          <a:prstGeom prst="rect">
            <a:avLst/>
          </a:prstGeom>
        </p:spPr>
      </p:pic>
      <p:sp>
        <p:nvSpPr>
          <p:cNvPr id="24" name="Title 1"/>
          <p:cNvSpPr txBox="1">
            <a:spLocks/>
          </p:cNvSpPr>
          <p:nvPr/>
        </p:nvSpPr>
        <p:spPr>
          <a:xfrm>
            <a:off x="457198" y="473218"/>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t>Clarity Is Key</a:t>
            </a:r>
          </a:p>
        </p:txBody>
      </p:sp>
      <p:grpSp>
        <p:nvGrpSpPr>
          <p:cNvPr id="39" name="Group 38"/>
          <p:cNvGrpSpPr/>
          <p:nvPr/>
        </p:nvGrpSpPr>
        <p:grpSpPr>
          <a:xfrm>
            <a:off x="385006" y="1485739"/>
            <a:ext cx="17436267" cy="5372260"/>
            <a:chOff x="-8116143" y="1485739"/>
            <a:chExt cx="17436267" cy="5372260"/>
          </a:xfrm>
        </p:grpSpPr>
        <p:grpSp>
          <p:nvGrpSpPr>
            <p:cNvPr id="40" name="Group 39"/>
            <p:cNvGrpSpPr/>
            <p:nvPr/>
          </p:nvGrpSpPr>
          <p:grpSpPr>
            <a:xfrm>
              <a:off x="-8116143" y="1485739"/>
              <a:ext cx="8408687" cy="5366584"/>
              <a:chOff x="366120" y="1485739"/>
              <a:chExt cx="8408687" cy="5366584"/>
            </a:xfrm>
          </p:grpSpPr>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106" y="2441169"/>
                <a:ext cx="4044535" cy="2859953"/>
              </a:xfrm>
              <a:prstGeom prst="rect">
                <a:avLst/>
              </a:prstGeom>
            </p:spPr>
          </p:pic>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b="17414"/>
              <a:stretch/>
            </p:blipFill>
            <p:spPr>
              <a:xfrm flipH="1">
                <a:off x="366120" y="1946061"/>
                <a:ext cx="8408687" cy="4906262"/>
              </a:xfrm>
              <a:prstGeom prst="rect">
                <a:avLst/>
              </a:prstGeom>
            </p:spPr>
          </p:pic>
          <p:sp>
            <p:nvSpPr>
              <p:cNvPr id="45" name="STEP 1"/>
              <p:cNvSpPr/>
              <p:nvPr/>
            </p:nvSpPr>
            <p:spPr>
              <a:xfrm>
                <a:off x="755651" y="1485739"/>
                <a:ext cx="7632700"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pc="-50" dirty="0">
                    <a:latin typeface="Twinkl" pitchFamily="2" charset="0"/>
                  </a:rPr>
                  <a:t>If an author was trying to convey that a character is cold, they might write:</a:t>
                </a:r>
              </a:p>
            </p:txBody>
          </p:sp>
          <p:grpSp>
            <p:nvGrpSpPr>
              <p:cNvPr id="46" name="Group 45"/>
              <p:cNvGrpSpPr/>
              <p:nvPr/>
            </p:nvGrpSpPr>
            <p:grpSpPr>
              <a:xfrm>
                <a:off x="779278" y="2318652"/>
                <a:ext cx="2241642" cy="1820331"/>
                <a:chOff x="3687236" y="-626524"/>
                <a:chExt cx="2286000" cy="2469887"/>
              </a:xfrm>
            </p:grpSpPr>
            <p:sp>
              <p:nvSpPr>
                <p:cNvPr id="54" name="Rectangle 53"/>
                <p:cNvSpPr/>
                <p:nvPr/>
              </p:nvSpPr>
              <p:spPr>
                <a:xfrm>
                  <a:off x="3687236" y="-613985"/>
                  <a:ext cx="2286000" cy="2457348"/>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Twinkl" pitchFamily="2" charset="0"/>
                    </a:rPr>
                    <a:t>‘Her brow was furrowed and her eyes narrowed as if she were struggling to see.’</a:t>
                  </a:r>
                </a:p>
              </p:txBody>
            </p:sp>
            <p:sp>
              <p:nvSpPr>
                <p:cNvPr id="55" name="Rectangle 54"/>
                <p:cNvSpPr/>
                <p:nvPr/>
              </p:nvSpPr>
              <p:spPr>
                <a:xfrm>
                  <a:off x="3687236" y="-626524"/>
                  <a:ext cx="2286000" cy="549482"/>
                </a:xfrm>
                <a:prstGeom prst="rect">
                  <a:avLst/>
                </a:prstGeom>
                <a:solidFill>
                  <a:srgbClr val="009640"/>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Facial Expression:</a:t>
                  </a:r>
                </a:p>
              </p:txBody>
            </p:sp>
          </p:grpSp>
          <p:grpSp>
            <p:nvGrpSpPr>
              <p:cNvPr id="47" name="Group 46"/>
              <p:cNvGrpSpPr/>
              <p:nvPr/>
            </p:nvGrpSpPr>
            <p:grpSpPr>
              <a:xfrm>
                <a:off x="3105666" y="2318651"/>
                <a:ext cx="3283102" cy="1820332"/>
                <a:chOff x="3687236" y="-626524"/>
                <a:chExt cx="2286000" cy="1976467"/>
              </a:xfrm>
            </p:grpSpPr>
            <p:sp>
              <p:nvSpPr>
                <p:cNvPr id="52" name="Rectangle 51"/>
                <p:cNvSpPr/>
                <p:nvPr/>
              </p:nvSpPr>
              <p:spPr>
                <a:xfrm>
                  <a:off x="3687236" y="-613985"/>
                  <a:ext cx="2286000" cy="1963928"/>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Twinkl" pitchFamily="2" charset="0"/>
                    </a:rPr>
                    <a:t>‘Her shoulders touched her ears as her whole body tensed. She crossed her arms defensively.’</a:t>
                  </a:r>
                </a:p>
                <a:p>
                  <a:pPr algn="ctr"/>
                  <a:endParaRPr lang="en-GB" sz="800" dirty="0">
                    <a:solidFill>
                      <a:schemeClr val="tx1"/>
                    </a:solidFill>
                    <a:latin typeface="Twinkl" pitchFamily="2" charset="0"/>
                  </a:endParaRPr>
                </a:p>
              </p:txBody>
            </p:sp>
            <p:sp>
              <p:nvSpPr>
                <p:cNvPr id="53" name="Rectangle 52"/>
                <p:cNvSpPr/>
                <p:nvPr/>
              </p:nvSpPr>
              <p:spPr>
                <a:xfrm>
                  <a:off x="3687236" y="-626524"/>
                  <a:ext cx="2286000" cy="439711"/>
                </a:xfrm>
                <a:prstGeom prst="rect">
                  <a:avLst/>
                </a:prstGeom>
                <a:solidFill>
                  <a:srgbClr val="009640"/>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Body Language:</a:t>
                  </a:r>
                </a:p>
              </p:txBody>
            </p:sp>
          </p:grpSp>
          <p:grpSp>
            <p:nvGrpSpPr>
              <p:cNvPr id="48" name="Group 47"/>
              <p:cNvGrpSpPr/>
              <p:nvPr/>
            </p:nvGrpSpPr>
            <p:grpSpPr>
              <a:xfrm>
                <a:off x="779278" y="4242147"/>
                <a:ext cx="5609490" cy="1415356"/>
                <a:chOff x="3687236" y="-626524"/>
                <a:chExt cx="2286000" cy="1415356"/>
              </a:xfrm>
            </p:grpSpPr>
            <p:sp>
              <p:nvSpPr>
                <p:cNvPr id="50" name="Rectangle 49"/>
                <p:cNvSpPr/>
                <p:nvPr/>
              </p:nvSpPr>
              <p:spPr>
                <a:xfrm>
                  <a:off x="3687236" y="-613985"/>
                  <a:ext cx="2286000" cy="1402817"/>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Twinkl" pitchFamily="2" charset="0"/>
                    </a:rPr>
                    <a:t>‘Rubbing her hands together as if wringing a cloth, her teeth involuntarily chattered as she turned her back to the harsh wind.’</a:t>
                  </a:r>
                </a:p>
                <a:p>
                  <a:pPr algn="ctr"/>
                  <a:endParaRPr lang="en-GB" sz="500" dirty="0">
                    <a:solidFill>
                      <a:schemeClr val="tx1"/>
                    </a:solidFill>
                    <a:latin typeface="Twinkl" pitchFamily="2" charset="0"/>
                  </a:endParaRPr>
                </a:p>
              </p:txBody>
            </p:sp>
            <p:sp>
              <p:nvSpPr>
                <p:cNvPr id="51" name="Rectangle 50"/>
                <p:cNvSpPr/>
                <p:nvPr/>
              </p:nvSpPr>
              <p:spPr>
                <a:xfrm>
                  <a:off x="3687236" y="-626524"/>
                  <a:ext cx="2286000" cy="356571"/>
                </a:xfrm>
                <a:prstGeom prst="rect">
                  <a:avLst/>
                </a:prstGeom>
                <a:solidFill>
                  <a:srgbClr val="009640"/>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Actions:</a:t>
                  </a:r>
                </a:p>
              </p:txBody>
            </p:sp>
          </p:gr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5749" y="2327893"/>
                <a:ext cx="2499058" cy="4172214"/>
              </a:xfrm>
              <a:prstGeom prst="rect">
                <a:avLst/>
              </a:prstGeom>
            </p:spPr>
          </p:pic>
        </p:grpSp>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t="11732" b="12300"/>
            <a:stretch/>
          </p:blipFill>
          <p:spPr>
            <a:xfrm>
              <a:off x="176124" y="1946060"/>
              <a:ext cx="9144000" cy="4911939"/>
            </a:xfrm>
            <a:prstGeom prst="rect">
              <a:avLst/>
            </a:prstGeom>
          </p:spPr>
        </p:pic>
        <p:sp>
          <p:nvSpPr>
            <p:cNvPr id="42" name="STEP 1"/>
            <p:cNvSpPr/>
            <p:nvPr/>
          </p:nvSpPr>
          <p:spPr>
            <a:xfrm>
              <a:off x="750428" y="1528939"/>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When trying to show your reader how your character feels, keep in mind that lots of different feelings can share the same traits.</a:t>
              </a:r>
            </a:p>
          </p:txBody>
        </p:sp>
      </p:grpSp>
      <p:pic>
        <p:nvPicPr>
          <p:cNvPr id="56" name="Picture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6654" y="2256875"/>
            <a:ext cx="2714043" cy="5398437"/>
          </a:xfrm>
          <a:prstGeom prst="rect">
            <a:avLst/>
          </a:prstGeom>
        </p:spPr>
      </p:pic>
      <p:grpSp>
        <p:nvGrpSpPr>
          <p:cNvPr id="57" name="STEP 3"/>
          <p:cNvGrpSpPr/>
          <p:nvPr/>
        </p:nvGrpSpPr>
        <p:grpSpPr>
          <a:xfrm>
            <a:off x="755651" y="4777677"/>
            <a:ext cx="7632700" cy="899612"/>
            <a:chOff x="755651" y="4777677"/>
            <a:chExt cx="7632700" cy="899612"/>
          </a:xfrm>
        </p:grpSpPr>
        <p:sp>
          <p:nvSpPr>
            <p:cNvPr id="58" name="Rectangle 57"/>
            <p:cNvSpPr/>
            <p:nvPr/>
          </p:nvSpPr>
          <p:spPr>
            <a:xfrm>
              <a:off x="755651" y="4905182"/>
              <a:ext cx="7632700" cy="77210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180000"/>
              <a:r>
                <a:rPr lang="en-GB" dirty="0">
                  <a:latin typeface="Twinkl" pitchFamily="2" charset="0"/>
                </a:rPr>
                <a:t>It is important to always be clear with your description</a:t>
              </a:r>
              <a:br>
                <a:rPr lang="en-GB" dirty="0">
                  <a:latin typeface="Twinkl" pitchFamily="2" charset="0"/>
                </a:rPr>
              </a:br>
              <a:r>
                <a:rPr lang="en-GB" dirty="0">
                  <a:latin typeface="Twinkl" pitchFamily="2" charset="0"/>
                </a:rPr>
                <a:t>so that the reader knows exactly how your character feels.</a:t>
              </a:r>
            </a:p>
          </p:txBody>
        </p:sp>
        <p:grpSp>
          <p:nvGrpSpPr>
            <p:cNvPr id="59" name="Group 58"/>
            <p:cNvGrpSpPr/>
            <p:nvPr/>
          </p:nvGrpSpPr>
          <p:grpSpPr>
            <a:xfrm>
              <a:off x="7353321" y="4777677"/>
              <a:ext cx="870365" cy="857475"/>
              <a:chOff x="6593314" y="4273210"/>
              <a:chExt cx="1292859" cy="1273712"/>
            </a:xfrm>
          </p:grpSpPr>
          <p:sp>
            <p:nvSpPr>
              <p:cNvPr id="60" name="Oval 59"/>
              <p:cNvSpPr/>
              <p:nvPr/>
            </p:nvSpPr>
            <p:spPr>
              <a:xfrm>
                <a:off x="6862291" y="4523040"/>
                <a:ext cx="1023881" cy="1023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p:cNvPicPr>
                <a:picLocks noChangeAspect="1"/>
              </p:cNvPicPr>
              <p:nvPr/>
            </p:nvPicPr>
            <p:blipFill rotWithShape="1">
              <a:blip r:embed="rId8" cstate="print">
                <a:extLst>
                  <a:ext uri="{28A0092B-C50C-407E-A947-70E740481C1C}">
                    <a14:useLocalDpi xmlns:a14="http://schemas.microsoft.com/office/drawing/2010/main" val="0"/>
                  </a:ext>
                </a:extLst>
              </a:blip>
              <a:srcRect r="26775" b="72094"/>
              <a:stretch/>
            </p:blipFill>
            <p:spPr>
              <a:xfrm>
                <a:off x="6639719" y="4273210"/>
                <a:ext cx="1246454" cy="1003466"/>
              </a:xfrm>
              <a:prstGeom prst="rect">
                <a:avLst/>
              </a:prstGeom>
            </p:spPr>
          </p:pic>
          <p:pic>
            <p:nvPicPr>
              <p:cNvPr id="62" name="Picture 61"/>
              <p:cNvPicPr>
                <a:picLocks noChangeAspect="1"/>
              </p:cNvPicPr>
              <p:nvPr/>
            </p:nvPicPr>
            <p:blipFill rotWithShape="1">
              <a:blip r:embed="rId8" cstate="print">
                <a:extLst>
                  <a:ext uri="{28A0092B-C50C-407E-A947-70E740481C1C}">
                    <a14:useLocalDpi xmlns:a14="http://schemas.microsoft.com/office/drawing/2010/main" val="0"/>
                  </a:ext>
                </a:extLst>
              </a:blip>
              <a:srcRect l="13075" t="6948" r="26775" b="64579"/>
              <a:stretch/>
            </p:blipFill>
            <p:spPr>
              <a:xfrm>
                <a:off x="6862291" y="4523040"/>
                <a:ext cx="1023882"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pic>
            <p:nvPicPr>
              <p:cNvPr id="63" name="Picture 62"/>
              <p:cNvPicPr>
                <a:picLocks noChangeAspect="1"/>
              </p:cNvPicPr>
              <p:nvPr/>
            </p:nvPicPr>
            <p:blipFill rotWithShape="1">
              <a:blip r:embed="rId8" cstate="print">
                <a:extLst>
                  <a:ext uri="{28A0092B-C50C-407E-A947-70E740481C1C}">
                    <a14:useLocalDpi xmlns:a14="http://schemas.microsoft.com/office/drawing/2010/main" val="0"/>
                  </a:ext>
                </a:extLst>
              </a:blip>
              <a:srcRect l="-2154" t="6948" r="65166" b="64579"/>
              <a:stretch/>
            </p:blipFill>
            <p:spPr>
              <a:xfrm>
                <a:off x="6593314" y="4523039"/>
                <a:ext cx="629607"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grpSp>
      </p:grpSp>
      <p:sp>
        <p:nvSpPr>
          <p:cNvPr id="67" name="STEP 1"/>
          <p:cNvSpPr/>
          <p:nvPr/>
        </p:nvSpPr>
        <p:spPr>
          <a:xfrm>
            <a:off x="427914" y="2458377"/>
            <a:ext cx="2922502" cy="77210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Twinkl" pitchFamily="2" charset="0"/>
              </a:rPr>
              <a:t>For example, someone might get red cheeks if:</a:t>
            </a:r>
          </a:p>
        </p:txBody>
      </p:sp>
      <p:sp>
        <p:nvSpPr>
          <p:cNvPr id="13" name="Rectangle 12"/>
          <p:cNvSpPr/>
          <p:nvPr/>
        </p:nvSpPr>
        <p:spPr>
          <a:xfrm rot="21126233">
            <a:off x="674595" y="3374231"/>
            <a:ext cx="1694662" cy="61391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they are hot</a:t>
            </a:r>
          </a:p>
        </p:txBody>
      </p:sp>
      <p:sp>
        <p:nvSpPr>
          <p:cNvPr id="68" name="Rectangle 67"/>
          <p:cNvSpPr/>
          <p:nvPr/>
        </p:nvSpPr>
        <p:spPr>
          <a:xfrm rot="565819">
            <a:off x="5552114" y="2524042"/>
            <a:ext cx="2514205" cy="61391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they are embarrassed</a:t>
            </a:r>
          </a:p>
        </p:txBody>
      </p:sp>
      <p:sp>
        <p:nvSpPr>
          <p:cNvPr id="69" name="Rectangle 68"/>
          <p:cNvSpPr/>
          <p:nvPr/>
        </p:nvSpPr>
        <p:spPr>
          <a:xfrm rot="275901">
            <a:off x="1531296" y="4144607"/>
            <a:ext cx="2514205" cy="61391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they are shy</a:t>
            </a:r>
          </a:p>
        </p:txBody>
      </p:sp>
      <p:sp>
        <p:nvSpPr>
          <p:cNvPr id="70" name="Rectangle 69"/>
          <p:cNvSpPr/>
          <p:nvPr/>
        </p:nvSpPr>
        <p:spPr>
          <a:xfrm rot="21126233">
            <a:off x="5831513" y="3945304"/>
            <a:ext cx="2514205" cy="61391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they are very angry</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4" name="NEXT SLIDE"/>
          <p:cNvGrpSpPr/>
          <p:nvPr/>
        </p:nvGrpSpPr>
        <p:grpSpPr>
          <a:xfrm>
            <a:off x="7594512" y="5766486"/>
            <a:ext cx="1010223" cy="472958"/>
            <a:chOff x="1094499" y="2469427"/>
            <a:chExt cx="1010223" cy="472958"/>
          </a:xfrm>
        </p:grpSpPr>
        <p:sp>
          <p:nvSpPr>
            <p:cNvPr id="65" name="Rectangle 64">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66" name="Rectangle 65">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1" name="Rectangle 70">
            <a:hlinkClick r:id="rId9"/>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8466745"/>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35" presetClass="path" presetSubtype="0" accel="19000" decel="81000" fill="hold" nodeType="withEffect">
                                  <p:stCondLst>
                                    <p:cond delay="0"/>
                                  </p:stCondLst>
                                  <p:childTnLst>
                                    <p:animMotion origin="layout" path="M 3.88889E-6 -3.33333E-6 L -0.9316 -3.33333E-6 " pathEditMode="relative" rAng="0" ptsTypes="AA">
                                      <p:cBhvr>
                                        <p:cTn id="12" dur="2000" fill="hold"/>
                                        <p:tgtEl>
                                          <p:spTgt spid="39"/>
                                        </p:tgtEl>
                                        <p:attrNameLst>
                                          <p:attrName>ppt_x</p:attrName>
                                          <p:attrName>ppt_y</p:attrName>
                                        </p:attrNameLst>
                                      </p:cBhvr>
                                      <p:rCtr x="-46580" y="0"/>
                                    </p:animMotion>
                                  </p:childTnLst>
                                </p:cTn>
                              </p:par>
                            </p:childTnLst>
                          </p:cTn>
                        </p:par>
                        <p:par>
                          <p:cTn id="13" fill="hold">
                            <p:stCondLst>
                              <p:cond delay="2000"/>
                            </p:stCondLst>
                            <p:childTnLst>
                              <p:par>
                                <p:cTn id="14" presetID="10" presetClass="entr" presetSubtype="0" fill="hold" nodeType="after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4500"/>
                            </p:stCondLst>
                            <p:childTnLst>
                              <p:par>
                                <p:cTn id="18" presetID="2" presetClass="entr" presetSubtype="8" accel="26000" decel="74000" fill="hold" grpId="0" nodeType="afterEffect">
                                  <p:stCondLst>
                                    <p:cond delay="1000"/>
                                  </p:stCondLst>
                                  <p:childTnLst>
                                    <p:set>
                                      <p:cBhvr>
                                        <p:cTn id="19" dur="1" fill="hold">
                                          <p:stCondLst>
                                            <p:cond delay="0"/>
                                          </p:stCondLst>
                                        </p:cTn>
                                        <p:tgtEl>
                                          <p:spTgt spid="67"/>
                                        </p:tgtEl>
                                        <p:attrNameLst>
                                          <p:attrName>style.visibility</p:attrName>
                                        </p:attrNameLst>
                                      </p:cBhvr>
                                      <p:to>
                                        <p:strVal val="visible"/>
                                      </p:to>
                                    </p:set>
                                    <p:anim calcmode="lin" valueType="num">
                                      <p:cBhvr additive="base">
                                        <p:cTn id="20" dur="500" fill="hold"/>
                                        <p:tgtEl>
                                          <p:spTgt spid="67"/>
                                        </p:tgtEl>
                                        <p:attrNameLst>
                                          <p:attrName>ppt_x</p:attrName>
                                        </p:attrNameLst>
                                      </p:cBhvr>
                                      <p:tavLst>
                                        <p:tav tm="0">
                                          <p:val>
                                            <p:strVal val="0-#ppt_w/2"/>
                                          </p:val>
                                        </p:tav>
                                        <p:tav tm="100000">
                                          <p:val>
                                            <p:strVal val="#ppt_x"/>
                                          </p:val>
                                        </p:tav>
                                      </p:tavLst>
                                    </p:anim>
                                    <p:anim calcmode="lin" valueType="num">
                                      <p:cBhvr additive="base">
                                        <p:cTn id="21" dur="500" fill="hold"/>
                                        <p:tgtEl>
                                          <p:spTgt spid="67"/>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49" presetClass="entr" presetSubtype="0" decel="100000" fill="hold" grpId="0" nodeType="afterEffect">
                                  <p:stCondLst>
                                    <p:cond delay="20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 calcmode="lin" valueType="num">
                                      <p:cBhvr>
                                        <p:cTn id="27" dur="500" fill="hold"/>
                                        <p:tgtEl>
                                          <p:spTgt spid="13"/>
                                        </p:tgtEl>
                                        <p:attrNameLst>
                                          <p:attrName>style.rotation</p:attrName>
                                        </p:attrNameLst>
                                      </p:cBhvr>
                                      <p:tavLst>
                                        <p:tav tm="0">
                                          <p:val>
                                            <p:fltVal val="360"/>
                                          </p:val>
                                        </p:tav>
                                        <p:tav tm="100000">
                                          <p:val>
                                            <p:fltVal val="0"/>
                                          </p:val>
                                        </p:tav>
                                      </p:tavLst>
                                    </p:anim>
                                    <p:animEffect transition="in" filter="fade">
                                      <p:cBhvr>
                                        <p:cTn id="28" dur="500"/>
                                        <p:tgtEl>
                                          <p:spTgt spid="13"/>
                                        </p:tgtEl>
                                      </p:cBhvr>
                                    </p:animEffect>
                                  </p:childTnLst>
                                </p:cTn>
                              </p:par>
                            </p:childTnLst>
                          </p:cTn>
                        </p:par>
                        <p:par>
                          <p:cTn id="29" fill="hold">
                            <p:stCondLst>
                              <p:cond delay="8500"/>
                            </p:stCondLst>
                            <p:childTnLst>
                              <p:par>
                                <p:cTn id="30" presetID="49" presetClass="entr" presetSubtype="0" decel="100000" fill="hold" grpId="0" nodeType="afterEffect">
                                  <p:stCondLst>
                                    <p:cond delay="200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ppt_w</p:attrName>
                                        </p:attrNameLst>
                                      </p:cBhvr>
                                      <p:tavLst>
                                        <p:tav tm="0">
                                          <p:val>
                                            <p:fltVal val="0"/>
                                          </p:val>
                                        </p:tav>
                                        <p:tav tm="100000">
                                          <p:val>
                                            <p:strVal val="#ppt_w"/>
                                          </p:val>
                                        </p:tav>
                                      </p:tavLst>
                                    </p:anim>
                                    <p:anim calcmode="lin" valueType="num">
                                      <p:cBhvr>
                                        <p:cTn id="33" dur="500" fill="hold"/>
                                        <p:tgtEl>
                                          <p:spTgt spid="69"/>
                                        </p:tgtEl>
                                        <p:attrNameLst>
                                          <p:attrName>ppt_h</p:attrName>
                                        </p:attrNameLst>
                                      </p:cBhvr>
                                      <p:tavLst>
                                        <p:tav tm="0">
                                          <p:val>
                                            <p:fltVal val="0"/>
                                          </p:val>
                                        </p:tav>
                                        <p:tav tm="100000">
                                          <p:val>
                                            <p:strVal val="#ppt_h"/>
                                          </p:val>
                                        </p:tav>
                                      </p:tavLst>
                                    </p:anim>
                                    <p:anim calcmode="lin" valueType="num">
                                      <p:cBhvr>
                                        <p:cTn id="34" dur="500" fill="hold"/>
                                        <p:tgtEl>
                                          <p:spTgt spid="69"/>
                                        </p:tgtEl>
                                        <p:attrNameLst>
                                          <p:attrName>style.rotation</p:attrName>
                                        </p:attrNameLst>
                                      </p:cBhvr>
                                      <p:tavLst>
                                        <p:tav tm="0">
                                          <p:val>
                                            <p:fltVal val="360"/>
                                          </p:val>
                                        </p:tav>
                                        <p:tav tm="100000">
                                          <p:val>
                                            <p:fltVal val="0"/>
                                          </p:val>
                                        </p:tav>
                                      </p:tavLst>
                                    </p:anim>
                                    <p:animEffect transition="in" filter="fade">
                                      <p:cBhvr>
                                        <p:cTn id="35" dur="500"/>
                                        <p:tgtEl>
                                          <p:spTgt spid="69"/>
                                        </p:tgtEl>
                                      </p:cBhvr>
                                    </p:animEffect>
                                  </p:childTnLst>
                                </p:cTn>
                              </p:par>
                            </p:childTnLst>
                          </p:cTn>
                        </p:par>
                        <p:par>
                          <p:cTn id="36" fill="hold">
                            <p:stCondLst>
                              <p:cond delay="11000"/>
                            </p:stCondLst>
                            <p:childTnLst>
                              <p:par>
                                <p:cTn id="37" presetID="49" presetClass="entr" presetSubtype="0" decel="100000" fill="hold" grpId="0" nodeType="afterEffect">
                                  <p:stCondLst>
                                    <p:cond delay="2000"/>
                                  </p:stCondLst>
                                  <p:childTnLst>
                                    <p:set>
                                      <p:cBhvr>
                                        <p:cTn id="38" dur="1" fill="hold">
                                          <p:stCondLst>
                                            <p:cond delay="0"/>
                                          </p:stCondLst>
                                        </p:cTn>
                                        <p:tgtEl>
                                          <p:spTgt spid="68"/>
                                        </p:tgtEl>
                                        <p:attrNameLst>
                                          <p:attrName>style.visibility</p:attrName>
                                        </p:attrNameLst>
                                      </p:cBhvr>
                                      <p:to>
                                        <p:strVal val="visible"/>
                                      </p:to>
                                    </p:set>
                                    <p:anim calcmode="lin" valueType="num">
                                      <p:cBhvr>
                                        <p:cTn id="39" dur="500" fill="hold"/>
                                        <p:tgtEl>
                                          <p:spTgt spid="68"/>
                                        </p:tgtEl>
                                        <p:attrNameLst>
                                          <p:attrName>ppt_w</p:attrName>
                                        </p:attrNameLst>
                                      </p:cBhvr>
                                      <p:tavLst>
                                        <p:tav tm="0">
                                          <p:val>
                                            <p:fltVal val="0"/>
                                          </p:val>
                                        </p:tav>
                                        <p:tav tm="100000">
                                          <p:val>
                                            <p:strVal val="#ppt_w"/>
                                          </p:val>
                                        </p:tav>
                                      </p:tavLst>
                                    </p:anim>
                                    <p:anim calcmode="lin" valueType="num">
                                      <p:cBhvr>
                                        <p:cTn id="40" dur="500" fill="hold"/>
                                        <p:tgtEl>
                                          <p:spTgt spid="68"/>
                                        </p:tgtEl>
                                        <p:attrNameLst>
                                          <p:attrName>ppt_h</p:attrName>
                                        </p:attrNameLst>
                                      </p:cBhvr>
                                      <p:tavLst>
                                        <p:tav tm="0">
                                          <p:val>
                                            <p:fltVal val="0"/>
                                          </p:val>
                                        </p:tav>
                                        <p:tav tm="100000">
                                          <p:val>
                                            <p:strVal val="#ppt_h"/>
                                          </p:val>
                                        </p:tav>
                                      </p:tavLst>
                                    </p:anim>
                                    <p:anim calcmode="lin" valueType="num">
                                      <p:cBhvr>
                                        <p:cTn id="41" dur="500" fill="hold"/>
                                        <p:tgtEl>
                                          <p:spTgt spid="68"/>
                                        </p:tgtEl>
                                        <p:attrNameLst>
                                          <p:attrName>style.rotation</p:attrName>
                                        </p:attrNameLst>
                                      </p:cBhvr>
                                      <p:tavLst>
                                        <p:tav tm="0">
                                          <p:val>
                                            <p:fltVal val="360"/>
                                          </p:val>
                                        </p:tav>
                                        <p:tav tm="100000">
                                          <p:val>
                                            <p:fltVal val="0"/>
                                          </p:val>
                                        </p:tav>
                                      </p:tavLst>
                                    </p:anim>
                                    <p:animEffect transition="in" filter="fade">
                                      <p:cBhvr>
                                        <p:cTn id="42" dur="500"/>
                                        <p:tgtEl>
                                          <p:spTgt spid="68"/>
                                        </p:tgtEl>
                                      </p:cBhvr>
                                    </p:animEffect>
                                  </p:childTnLst>
                                </p:cTn>
                              </p:par>
                            </p:childTnLst>
                          </p:cTn>
                        </p:par>
                        <p:par>
                          <p:cTn id="43" fill="hold">
                            <p:stCondLst>
                              <p:cond delay="13500"/>
                            </p:stCondLst>
                            <p:childTnLst>
                              <p:par>
                                <p:cTn id="44" presetID="49" presetClass="entr" presetSubtype="0" decel="100000" fill="hold" grpId="0" nodeType="afterEffect">
                                  <p:stCondLst>
                                    <p:cond delay="200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 calcmode="lin" valueType="num">
                                      <p:cBhvr>
                                        <p:cTn id="48" dur="500" fill="hold"/>
                                        <p:tgtEl>
                                          <p:spTgt spid="70"/>
                                        </p:tgtEl>
                                        <p:attrNameLst>
                                          <p:attrName>style.rotation</p:attrName>
                                        </p:attrNameLst>
                                      </p:cBhvr>
                                      <p:tavLst>
                                        <p:tav tm="0">
                                          <p:val>
                                            <p:fltVal val="360"/>
                                          </p:val>
                                        </p:tav>
                                        <p:tav tm="100000">
                                          <p:val>
                                            <p:fltVal val="0"/>
                                          </p:val>
                                        </p:tav>
                                      </p:tavLst>
                                    </p:anim>
                                    <p:animEffect transition="in" filter="fade">
                                      <p:cBhvr>
                                        <p:cTn id="49" dur="500"/>
                                        <p:tgtEl>
                                          <p:spTgt spid="70"/>
                                        </p:tgtEl>
                                      </p:cBhvr>
                                    </p:animEffect>
                                  </p:childTnLst>
                                </p:cTn>
                              </p:par>
                            </p:childTnLst>
                          </p:cTn>
                        </p:par>
                        <p:par>
                          <p:cTn id="50" fill="hold">
                            <p:stCondLst>
                              <p:cond delay="16000"/>
                            </p:stCondLst>
                            <p:childTnLst>
                              <p:par>
                                <p:cTn id="51" presetID="2" presetClass="entr" presetSubtype="4" accel="22000" decel="78000" fill="hold" nodeType="afterEffect">
                                  <p:stCondLst>
                                    <p:cond delay="2000"/>
                                  </p:stCondLst>
                                  <p:childTnLst>
                                    <p:set>
                                      <p:cBhvr>
                                        <p:cTn id="52" dur="1" fill="hold">
                                          <p:stCondLst>
                                            <p:cond delay="0"/>
                                          </p:stCondLst>
                                        </p:cTn>
                                        <p:tgtEl>
                                          <p:spTgt spid="57"/>
                                        </p:tgtEl>
                                        <p:attrNameLst>
                                          <p:attrName>style.visibility</p:attrName>
                                        </p:attrNameLst>
                                      </p:cBhvr>
                                      <p:to>
                                        <p:strVal val="visible"/>
                                      </p:to>
                                    </p:set>
                                    <p:anim calcmode="lin" valueType="num">
                                      <p:cBhvr additive="base">
                                        <p:cTn id="53" dur="500" fill="hold"/>
                                        <p:tgtEl>
                                          <p:spTgt spid="57"/>
                                        </p:tgtEl>
                                        <p:attrNameLst>
                                          <p:attrName>ppt_x</p:attrName>
                                        </p:attrNameLst>
                                      </p:cBhvr>
                                      <p:tavLst>
                                        <p:tav tm="0">
                                          <p:val>
                                            <p:strVal val="#ppt_x"/>
                                          </p:val>
                                        </p:tav>
                                        <p:tav tm="100000">
                                          <p:val>
                                            <p:strVal val="#ppt_x"/>
                                          </p:val>
                                        </p:tav>
                                      </p:tavLst>
                                    </p:anim>
                                    <p:anim calcmode="lin" valueType="num">
                                      <p:cBhvr additive="base">
                                        <p:cTn id="54" dur="500" fill="hold"/>
                                        <p:tgtEl>
                                          <p:spTgt spid="57"/>
                                        </p:tgtEl>
                                        <p:attrNameLst>
                                          <p:attrName>ppt_y</p:attrName>
                                        </p:attrNameLst>
                                      </p:cBhvr>
                                      <p:tavLst>
                                        <p:tav tm="0">
                                          <p:val>
                                            <p:strVal val="1+#ppt_h/2"/>
                                          </p:val>
                                        </p:tav>
                                        <p:tav tm="100000">
                                          <p:val>
                                            <p:strVal val="#ppt_y"/>
                                          </p:val>
                                        </p:tav>
                                      </p:tavLst>
                                    </p:anim>
                                  </p:childTnLst>
                                </p:cTn>
                              </p:par>
                            </p:childTnLst>
                          </p:cTn>
                        </p:par>
                        <p:par>
                          <p:cTn id="55" fill="hold">
                            <p:stCondLst>
                              <p:cond delay="18500"/>
                            </p:stCondLst>
                            <p:childTnLst>
                              <p:par>
                                <p:cTn id="56" presetID="10" presetClass="entr" presetSubtype="0" fill="hold" nodeType="afterEffect">
                                  <p:stCondLst>
                                    <p:cond delay="200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67" grpId="0" animBg="1"/>
      <p:bldP spid="13" grpId="0" animBg="1"/>
      <p:bldP spid="68" grpId="0" animBg="1"/>
      <p:bldP spid="69"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431866" cy="6858000"/>
            <a:chOff x="0" y="0"/>
            <a:chExt cx="9431866" cy="6858000"/>
          </a:xfrm>
        </p:grpSpPr>
        <p:pic>
          <p:nvPicPr>
            <p:cNvPr id="71" name="Picture 70"/>
            <p:cNvPicPr>
              <a:picLocks noChangeAspect="1"/>
            </p:cNvPicPr>
            <p:nvPr/>
          </p:nvPicPr>
          <p:blipFill rotWithShape="1">
            <a:blip r:embed="rId2" cstate="print">
              <a:extLst>
                <a:ext uri="{28A0092B-C50C-407E-A947-70E740481C1C}">
                  <a14:useLocalDpi xmlns:a14="http://schemas.microsoft.com/office/drawing/2010/main" val="0"/>
                </a:ext>
              </a:extLst>
            </a:blip>
            <a:srcRect t="11732" b="12300"/>
            <a:stretch/>
          </p:blipFill>
          <p:spPr>
            <a:xfrm>
              <a:off x="0" y="1946060"/>
              <a:ext cx="9144000" cy="491193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4376"/>
            <a:stretch/>
          </p:blipFill>
          <p:spPr>
            <a:xfrm>
              <a:off x="287866" y="5376641"/>
              <a:ext cx="9144000" cy="1244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sp>
        <p:nvSpPr>
          <p:cNvPr id="2" name="Title 1"/>
          <p:cNvSpPr>
            <a:spLocks noGrp="1"/>
          </p:cNvSpPr>
          <p:nvPr>
            <p:ph type="title"/>
          </p:nvPr>
        </p:nvSpPr>
        <p:spPr/>
        <p:txBody>
          <a:bodyPr/>
          <a:lstStyle/>
          <a:p>
            <a:r>
              <a:rPr lang="en-GB" dirty="0"/>
              <a:t>Guess How</a:t>
            </a:r>
          </a:p>
        </p:txBody>
      </p:sp>
      <p:sp>
        <p:nvSpPr>
          <p:cNvPr id="72" name="STEP 1"/>
          <p:cNvSpPr/>
          <p:nvPr/>
        </p:nvSpPr>
        <p:spPr>
          <a:xfrm>
            <a:off x="774537" y="1473201"/>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Read this character description and infer how the character feels.</a:t>
            </a:r>
          </a:p>
          <a:p>
            <a:pPr algn="ctr"/>
            <a:r>
              <a:rPr lang="en-GB" dirty="0">
                <a:latin typeface="Twinkl" pitchFamily="2" charset="0"/>
              </a:rPr>
              <a:t>Think about how you know.</a:t>
            </a:r>
          </a:p>
        </p:txBody>
      </p:sp>
      <p:grpSp>
        <p:nvGrpSpPr>
          <p:cNvPr id="20" name="Group 19"/>
          <p:cNvGrpSpPr/>
          <p:nvPr/>
        </p:nvGrpSpPr>
        <p:grpSpPr>
          <a:xfrm>
            <a:off x="624736" y="2458366"/>
            <a:ext cx="5270663" cy="3568190"/>
            <a:chOff x="624736" y="2458366"/>
            <a:chExt cx="5270663" cy="3568190"/>
          </a:xfrm>
        </p:grpSpPr>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75973" y="1607129"/>
              <a:ext cx="3568190" cy="5270663"/>
            </a:xfrm>
            <a:prstGeom prst="rect">
              <a:avLst/>
            </a:prstGeom>
          </p:spPr>
        </p:pic>
        <p:sp>
          <p:nvSpPr>
            <p:cNvPr id="18" name="Flowchart: Alternate Process 17"/>
            <p:cNvSpPr/>
            <p:nvPr/>
          </p:nvSpPr>
          <p:spPr>
            <a:xfrm>
              <a:off x="1257254" y="3239615"/>
              <a:ext cx="3883458" cy="2224484"/>
            </a:xfrm>
            <a:prstGeom prst="flowChartAlternateProcess">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390244" y="3339423"/>
              <a:ext cx="3690557" cy="2031325"/>
            </a:xfrm>
            <a:prstGeom prst="rect">
              <a:avLst/>
            </a:prstGeom>
            <a:noFill/>
          </p:spPr>
          <p:txBody>
            <a:bodyPr wrap="square" rtlCol="0">
              <a:spAutoFit/>
            </a:bodyPr>
            <a:lstStyle/>
            <a:p>
              <a:r>
                <a:rPr lang="en-GB" dirty="0">
                  <a:latin typeface="Twinkl" pitchFamily="2" charset="0"/>
                </a:rPr>
                <a:t>Sam lowered his gaze to the floor. Stifling a sniffle, he let out a pained sigh as he raised his</a:t>
              </a:r>
              <a:br>
                <a:rPr lang="en-GB" dirty="0">
                  <a:latin typeface="Twinkl" pitchFamily="2" charset="0"/>
                </a:rPr>
              </a:br>
              <a:r>
                <a:rPr lang="en-GB" dirty="0">
                  <a:latin typeface="Twinkl" pitchFamily="2" charset="0"/>
                </a:rPr>
                <a:t>tear-stained tissue and dabbed </a:t>
              </a:r>
              <a:br>
                <a:rPr lang="en-GB" dirty="0">
                  <a:latin typeface="Twinkl" pitchFamily="2" charset="0"/>
                </a:rPr>
              </a:br>
              <a:r>
                <a:rPr lang="en-GB" dirty="0">
                  <a:latin typeface="Twinkl" pitchFamily="2" charset="0"/>
                </a:rPr>
                <a:t>his eyes. His lip quivered like jelly and his heart ached as he thought about what Fran had just said.</a:t>
              </a:r>
            </a:p>
          </p:txBody>
        </p:sp>
        <p:sp>
          <p:nvSpPr>
            <p:cNvPr id="9" name="Flowchart: Process 8"/>
            <p:cNvSpPr/>
            <p:nvPr/>
          </p:nvSpPr>
          <p:spPr>
            <a:xfrm>
              <a:off x="1153177" y="2659583"/>
              <a:ext cx="4197421" cy="526766"/>
            </a:xfrm>
            <a:prstGeom prst="flowChartProcess">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Inference Iggy</a:t>
              </a:r>
            </a:p>
          </p:txBody>
        </p:sp>
        <p:grpSp>
          <p:nvGrpSpPr>
            <p:cNvPr id="81" name="Group 80"/>
            <p:cNvGrpSpPr/>
            <p:nvPr/>
          </p:nvGrpSpPr>
          <p:grpSpPr>
            <a:xfrm>
              <a:off x="2918085" y="2688874"/>
              <a:ext cx="475221" cy="468183"/>
              <a:chOff x="6593314" y="4273210"/>
              <a:chExt cx="1292859" cy="1273712"/>
            </a:xfrm>
          </p:grpSpPr>
          <p:sp>
            <p:nvSpPr>
              <p:cNvPr id="82" name="Oval 81"/>
              <p:cNvSpPr/>
              <p:nvPr/>
            </p:nvSpPr>
            <p:spPr>
              <a:xfrm>
                <a:off x="6862291" y="4523040"/>
                <a:ext cx="1023881" cy="1023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p:cNvPicPr>
                <a:picLocks noChangeAspect="1"/>
              </p:cNvPicPr>
              <p:nvPr/>
            </p:nvPicPr>
            <p:blipFill rotWithShape="1">
              <a:blip r:embed="rId6" cstate="print">
                <a:extLst>
                  <a:ext uri="{28A0092B-C50C-407E-A947-70E740481C1C}">
                    <a14:useLocalDpi xmlns:a14="http://schemas.microsoft.com/office/drawing/2010/main" val="0"/>
                  </a:ext>
                </a:extLst>
              </a:blip>
              <a:srcRect r="26775" b="72094"/>
              <a:stretch/>
            </p:blipFill>
            <p:spPr>
              <a:xfrm>
                <a:off x="6639719" y="4273210"/>
                <a:ext cx="1246454" cy="1003466"/>
              </a:xfrm>
              <a:prstGeom prst="rect">
                <a:avLst/>
              </a:prstGeom>
            </p:spPr>
          </p:pic>
          <p:pic>
            <p:nvPicPr>
              <p:cNvPr id="84" name="Picture 83"/>
              <p:cNvPicPr>
                <a:picLocks noChangeAspect="1"/>
              </p:cNvPicPr>
              <p:nvPr/>
            </p:nvPicPr>
            <p:blipFill rotWithShape="1">
              <a:blip r:embed="rId6" cstate="print">
                <a:extLst>
                  <a:ext uri="{28A0092B-C50C-407E-A947-70E740481C1C}">
                    <a14:useLocalDpi xmlns:a14="http://schemas.microsoft.com/office/drawing/2010/main" val="0"/>
                  </a:ext>
                </a:extLst>
              </a:blip>
              <a:srcRect l="13075" t="6948" r="26775" b="64579"/>
              <a:stretch/>
            </p:blipFill>
            <p:spPr>
              <a:xfrm>
                <a:off x="6862291" y="4523040"/>
                <a:ext cx="1023882"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154" t="6948" r="65166" b="64579"/>
              <a:stretch/>
            </p:blipFill>
            <p:spPr>
              <a:xfrm>
                <a:off x="6593314" y="4523039"/>
                <a:ext cx="629607"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grpSp>
        <p:sp>
          <p:nvSpPr>
            <p:cNvPr id="19" name="Isosceles Triangle 18"/>
            <p:cNvSpPr/>
            <p:nvPr/>
          </p:nvSpPr>
          <p:spPr>
            <a:xfrm rot="10800000">
              <a:off x="1530768" y="5290576"/>
              <a:ext cx="569159" cy="490654"/>
            </a:xfrm>
            <a:prstGeom prst="triangle">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1233735" y="2832797"/>
              <a:ext cx="209527" cy="224245"/>
              <a:chOff x="5879039" y="3206668"/>
              <a:chExt cx="415479" cy="444664"/>
            </a:xfrm>
          </p:grpSpPr>
          <p:sp>
            <p:nvSpPr>
              <p:cNvPr id="10" name="Flowchart: Process 9"/>
              <p:cNvSpPr/>
              <p:nvPr/>
            </p:nvSpPr>
            <p:spPr>
              <a:xfrm>
                <a:off x="5879039" y="3419260"/>
                <a:ext cx="96295" cy="23207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lowchart: Process 85"/>
              <p:cNvSpPr/>
              <p:nvPr/>
            </p:nvSpPr>
            <p:spPr>
              <a:xfrm>
                <a:off x="6031333" y="3317120"/>
                <a:ext cx="120122" cy="33421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lowchart: Process 86"/>
              <p:cNvSpPr/>
              <p:nvPr/>
            </p:nvSpPr>
            <p:spPr>
              <a:xfrm>
                <a:off x="6198223" y="3206668"/>
                <a:ext cx="96295" cy="444664"/>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1530768" y="2852008"/>
              <a:ext cx="552482" cy="185724"/>
              <a:chOff x="2246474" y="-897451"/>
              <a:chExt cx="3648926" cy="1226635"/>
            </a:xfrm>
          </p:grpSpPr>
          <p:sp>
            <p:nvSpPr>
              <p:cNvPr id="15" name="Rectangle 14"/>
              <p:cNvSpPr/>
              <p:nvPr/>
            </p:nvSpPr>
            <p:spPr>
              <a:xfrm>
                <a:off x="2246474" y="-897451"/>
                <a:ext cx="3423425" cy="122663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2352203" y="-766041"/>
                <a:ext cx="2401230" cy="96272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5655856" y="-766041"/>
                <a:ext cx="239544" cy="96272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 name="REVEAL"/>
          <p:cNvGrpSpPr/>
          <p:nvPr/>
        </p:nvGrpSpPr>
        <p:grpSpPr>
          <a:xfrm>
            <a:off x="5221325" y="2458365"/>
            <a:ext cx="3438702" cy="3917991"/>
            <a:chOff x="5221325" y="2458365"/>
            <a:chExt cx="3438702" cy="3917991"/>
          </a:xfrm>
        </p:grpSpPr>
        <p:pic>
          <p:nvPicPr>
            <p:cNvPr id="21" name="Picture 20"/>
            <p:cNvPicPr>
              <a:picLocks noChangeAspect="1"/>
            </p:cNvPicPr>
            <p:nvPr/>
          </p:nvPicPr>
          <p:blipFill>
            <a:blip r:embed="rId8" cstate="print">
              <a:biLevel thresh="7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21325" y="2458365"/>
              <a:ext cx="3438702" cy="3917991"/>
            </a:xfrm>
            <a:prstGeom prst="rect">
              <a:avLst/>
            </a:prstGeom>
          </p:spPr>
        </p:pic>
        <p:sp>
          <p:nvSpPr>
            <p:cNvPr id="22" name="TextBox 21"/>
            <p:cNvSpPr txBox="1"/>
            <p:nvPr/>
          </p:nvSpPr>
          <p:spPr>
            <a:xfrm>
              <a:off x="5541913" y="4798457"/>
              <a:ext cx="2660549" cy="1200329"/>
            </a:xfrm>
            <a:prstGeom prst="rect">
              <a:avLst/>
            </a:prstGeom>
            <a:noFill/>
          </p:spPr>
          <p:txBody>
            <a:bodyPr wrap="square" rtlCol="0">
              <a:spAutoFit/>
            </a:bodyPr>
            <a:lstStyle/>
            <a:p>
              <a:pPr algn="ctr"/>
              <a:r>
                <a:rPr lang="en-GB" b="1" dirty="0">
                  <a:solidFill>
                    <a:schemeClr val="bg1"/>
                  </a:solidFill>
                </a:rPr>
                <a:t>Click here to reveal a picture of Sam.</a:t>
              </a:r>
            </a:p>
            <a:p>
              <a:pPr algn="ctr"/>
              <a:r>
                <a:rPr lang="en-GB" b="1" dirty="0">
                  <a:solidFill>
                    <a:schemeClr val="bg1"/>
                  </a:solidFill>
                </a:rPr>
                <a:t>Does this help you to infer how he is feeling?</a:t>
              </a:r>
            </a:p>
          </p:txBody>
        </p:sp>
        <p:sp>
          <p:nvSpPr>
            <p:cNvPr id="23" name="TextBox 22"/>
            <p:cNvSpPr txBox="1"/>
            <p:nvPr/>
          </p:nvSpPr>
          <p:spPr>
            <a:xfrm>
              <a:off x="6776500" y="2968881"/>
              <a:ext cx="903800" cy="1323439"/>
            </a:xfrm>
            <a:prstGeom prst="rect">
              <a:avLst/>
            </a:prstGeom>
            <a:noFill/>
          </p:spPr>
          <p:txBody>
            <a:bodyPr wrap="square" rtlCol="0">
              <a:spAutoFit/>
            </a:bodyPr>
            <a:lstStyle/>
            <a:p>
              <a:r>
                <a:rPr lang="en-GB" sz="8000" b="1" dirty="0">
                  <a:solidFill>
                    <a:schemeClr val="bg1"/>
                  </a:solidFill>
                </a:rPr>
                <a:t>?</a:t>
              </a:r>
            </a:p>
          </p:txBody>
        </p:sp>
      </p:grpSp>
      <p:pic>
        <p:nvPicPr>
          <p:cNvPr id="90" name="Picture 8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4397" y="2443033"/>
            <a:ext cx="3438702" cy="3917991"/>
          </a:xfrm>
          <a:prstGeom prst="rect">
            <a:avLst/>
          </a:prstGeom>
        </p:spPr>
      </p:pic>
      <p:grpSp>
        <p:nvGrpSpPr>
          <p:cNvPr id="76" name="NEXT SLIDE"/>
          <p:cNvGrpSpPr/>
          <p:nvPr/>
        </p:nvGrpSpPr>
        <p:grpSpPr>
          <a:xfrm>
            <a:off x="7497306" y="5766486"/>
            <a:ext cx="1010223" cy="472958"/>
            <a:chOff x="1094499" y="2469427"/>
            <a:chExt cx="1010223" cy="472958"/>
          </a:xfrm>
        </p:grpSpPr>
        <p:sp>
          <p:nvSpPr>
            <p:cNvPr id="77" name="Rectangle 76">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78" name="Rectangle 77">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2" name="Picture 91"/>
          <p:cNvPicPr>
            <a:picLocks noChangeAspect="1"/>
          </p:cNvPicPr>
          <p:nvPr/>
        </p:nvPicPr>
        <p:blipFill rotWithShape="1">
          <a:blip r:embed="rId4">
            <a:extLst>
              <a:ext uri="{28A0092B-C50C-407E-A947-70E740481C1C}">
                <a14:useLocalDpi xmlns:a14="http://schemas.microsoft.com/office/drawing/2010/main" val="0"/>
              </a:ext>
            </a:extLst>
          </a:blip>
          <a:srcRect t="91561"/>
          <a:stretch/>
        </p:blipFill>
        <p:spPr>
          <a:xfrm>
            <a:off x="0" y="6279238"/>
            <a:ext cx="9144000" cy="578761"/>
          </a:xfrm>
          <a:prstGeom prst="rect">
            <a:avLst/>
          </a:prstGeom>
        </p:spPr>
      </p:pic>
      <p:sp>
        <p:nvSpPr>
          <p:cNvPr id="36" name="Rectangle 35">
            <a:hlinkClick r:id="rId11"/>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7112924"/>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4000" decel="76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50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childTnLst>
                          </p:cTn>
                        </p:par>
                        <p:par>
                          <p:cTn id="19" fill="hold">
                            <p:stCondLst>
                              <p:cond delay="500"/>
                            </p:stCondLst>
                            <p:childTnLst>
                              <p:par>
                                <p:cTn id="20" presetID="10" presetClass="entr" presetSubtype="0" fill="hold" nodeType="afterEffect">
                                  <p:stCondLst>
                                    <p:cond delay="200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nextCondLst>
                <p:cond evt="onClick" delay="0">
                  <p:tgtEl>
                    <p:spTgt spid="2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431866" cy="6858000"/>
            <a:chOff x="0" y="0"/>
            <a:chExt cx="9431866" cy="6858000"/>
          </a:xfrm>
        </p:grpSpPr>
        <p:pic>
          <p:nvPicPr>
            <p:cNvPr id="71" name="Picture 70"/>
            <p:cNvPicPr>
              <a:picLocks noChangeAspect="1"/>
            </p:cNvPicPr>
            <p:nvPr/>
          </p:nvPicPr>
          <p:blipFill rotWithShape="1">
            <a:blip r:embed="rId2" cstate="print">
              <a:extLst>
                <a:ext uri="{28A0092B-C50C-407E-A947-70E740481C1C}">
                  <a14:useLocalDpi xmlns:a14="http://schemas.microsoft.com/office/drawing/2010/main" val="0"/>
                </a:ext>
              </a:extLst>
            </a:blip>
            <a:srcRect t="11732" b="12300"/>
            <a:stretch/>
          </p:blipFill>
          <p:spPr>
            <a:xfrm>
              <a:off x="0" y="1946060"/>
              <a:ext cx="9144000" cy="491193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4376"/>
            <a:stretch/>
          </p:blipFill>
          <p:spPr>
            <a:xfrm>
              <a:off x="287866" y="5376641"/>
              <a:ext cx="9144000" cy="1244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sp>
        <p:nvSpPr>
          <p:cNvPr id="2" name="Title 1"/>
          <p:cNvSpPr>
            <a:spLocks noGrp="1"/>
          </p:cNvSpPr>
          <p:nvPr>
            <p:ph type="title"/>
          </p:nvPr>
        </p:nvSpPr>
        <p:spPr/>
        <p:txBody>
          <a:bodyPr/>
          <a:lstStyle/>
          <a:p>
            <a:r>
              <a:rPr lang="en-GB" dirty="0"/>
              <a:t>Guess How</a:t>
            </a:r>
          </a:p>
        </p:txBody>
      </p:sp>
      <p:sp>
        <p:nvSpPr>
          <p:cNvPr id="72" name="STEP 1"/>
          <p:cNvSpPr/>
          <p:nvPr/>
        </p:nvSpPr>
        <p:spPr>
          <a:xfrm>
            <a:off x="774537" y="1473201"/>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Read this character description and infer how the character feels.</a:t>
            </a:r>
          </a:p>
          <a:p>
            <a:pPr algn="ctr"/>
            <a:r>
              <a:rPr lang="en-GB" dirty="0">
                <a:latin typeface="Twinkl" pitchFamily="2" charset="0"/>
              </a:rPr>
              <a:t>Think about how you know.</a:t>
            </a:r>
          </a:p>
        </p:txBody>
      </p:sp>
      <p:grpSp>
        <p:nvGrpSpPr>
          <p:cNvPr id="20" name="Group 19"/>
          <p:cNvGrpSpPr/>
          <p:nvPr/>
        </p:nvGrpSpPr>
        <p:grpSpPr>
          <a:xfrm>
            <a:off x="624736" y="2458366"/>
            <a:ext cx="5270663" cy="3568190"/>
            <a:chOff x="624736" y="2458366"/>
            <a:chExt cx="5270663" cy="3568190"/>
          </a:xfrm>
        </p:grpSpPr>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75973" y="1607129"/>
              <a:ext cx="3568190" cy="5270663"/>
            </a:xfrm>
            <a:prstGeom prst="rect">
              <a:avLst/>
            </a:prstGeom>
          </p:spPr>
        </p:pic>
        <p:sp>
          <p:nvSpPr>
            <p:cNvPr id="18" name="Flowchart: Alternate Process 17"/>
            <p:cNvSpPr/>
            <p:nvPr/>
          </p:nvSpPr>
          <p:spPr>
            <a:xfrm>
              <a:off x="1257254" y="3239615"/>
              <a:ext cx="3883458" cy="2224484"/>
            </a:xfrm>
            <a:prstGeom prst="flowChartAlternateProcess">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390244" y="3339423"/>
              <a:ext cx="3690557" cy="2031325"/>
            </a:xfrm>
            <a:prstGeom prst="rect">
              <a:avLst/>
            </a:prstGeom>
            <a:noFill/>
          </p:spPr>
          <p:txBody>
            <a:bodyPr wrap="square" rtlCol="0">
              <a:spAutoFit/>
            </a:bodyPr>
            <a:lstStyle/>
            <a:p>
              <a:r>
                <a:rPr lang="en-GB" dirty="0">
                  <a:latin typeface="Twinkl" pitchFamily="2" charset="0"/>
                </a:rPr>
                <a:t>Erin’s hands curled tightly into fists and she raised them to her chest. A broad, toothy grin painted itself across her face and her eyes squeezed shut. She could feel an almost electrical energy buzzing through her veins.</a:t>
              </a:r>
            </a:p>
          </p:txBody>
        </p:sp>
        <p:sp>
          <p:nvSpPr>
            <p:cNvPr id="9" name="Flowchart: Process 8"/>
            <p:cNvSpPr/>
            <p:nvPr/>
          </p:nvSpPr>
          <p:spPr>
            <a:xfrm>
              <a:off x="1153177" y="2659583"/>
              <a:ext cx="4197421" cy="526766"/>
            </a:xfrm>
            <a:prstGeom prst="flowChartProcess">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Inference Iggy</a:t>
              </a:r>
            </a:p>
          </p:txBody>
        </p:sp>
        <p:grpSp>
          <p:nvGrpSpPr>
            <p:cNvPr id="81" name="Group 80"/>
            <p:cNvGrpSpPr/>
            <p:nvPr/>
          </p:nvGrpSpPr>
          <p:grpSpPr>
            <a:xfrm>
              <a:off x="2918085" y="2688874"/>
              <a:ext cx="475221" cy="468183"/>
              <a:chOff x="6593314" y="4273210"/>
              <a:chExt cx="1292859" cy="1273712"/>
            </a:xfrm>
          </p:grpSpPr>
          <p:sp>
            <p:nvSpPr>
              <p:cNvPr id="82" name="Oval 81"/>
              <p:cNvSpPr/>
              <p:nvPr/>
            </p:nvSpPr>
            <p:spPr>
              <a:xfrm>
                <a:off x="6862291" y="4523040"/>
                <a:ext cx="1023881" cy="1023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p:cNvPicPr>
                <a:picLocks noChangeAspect="1"/>
              </p:cNvPicPr>
              <p:nvPr/>
            </p:nvPicPr>
            <p:blipFill rotWithShape="1">
              <a:blip r:embed="rId6" cstate="print">
                <a:extLst>
                  <a:ext uri="{28A0092B-C50C-407E-A947-70E740481C1C}">
                    <a14:useLocalDpi xmlns:a14="http://schemas.microsoft.com/office/drawing/2010/main" val="0"/>
                  </a:ext>
                </a:extLst>
              </a:blip>
              <a:srcRect r="26775" b="72094"/>
              <a:stretch/>
            </p:blipFill>
            <p:spPr>
              <a:xfrm>
                <a:off x="6639719" y="4273210"/>
                <a:ext cx="1246454" cy="1003466"/>
              </a:xfrm>
              <a:prstGeom prst="rect">
                <a:avLst/>
              </a:prstGeom>
            </p:spPr>
          </p:pic>
          <p:pic>
            <p:nvPicPr>
              <p:cNvPr id="84" name="Picture 83"/>
              <p:cNvPicPr>
                <a:picLocks noChangeAspect="1"/>
              </p:cNvPicPr>
              <p:nvPr/>
            </p:nvPicPr>
            <p:blipFill rotWithShape="1">
              <a:blip r:embed="rId6" cstate="print">
                <a:extLst>
                  <a:ext uri="{28A0092B-C50C-407E-A947-70E740481C1C}">
                    <a14:useLocalDpi xmlns:a14="http://schemas.microsoft.com/office/drawing/2010/main" val="0"/>
                  </a:ext>
                </a:extLst>
              </a:blip>
              <a:srcRect l="13075" t="6948" r="26775" b="64579"/>
              <a:stretch/>
            </p:blipFill>
            <p:spPr>
              <a:xfrm>
                <a:off x="6862291" y="4523040"/>
                <a:ext cx="1023882"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154" t="6948" r="65166" b="64579"/>
              <a:stretch/>
            </p:blipFill>
            <p:spPr>
              <a:xfrm>
                <a:off x="6593314" y="4523039"/>
                <a:ext cx="629607"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grpSp>
        <p:sp>
          <p:nvSpPr>
            <p:cNvPr id="19" name="Isosceles Triangle 18"/>
            <p:cNvSpPr/>
            <p:nvPr/>
          </p:nvSpPr>
          <p:spPr>
            <a:xfrm rot="10800000">
              <a:off x="1530768" y="5290576"/>
              <a:ext cx="569159" cy="490654"/>
            </a:xfrm>
            <a:prstGeom prst="triangle">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1233735" y="2832797"/>
              <a:ext cx="209527" cy="224245"/>
              <a:chOff x="5879039" y="3206668"/>
              <a:chExt cx="415479" cy="444664"/>
            </a:xfrm>
          </p:grpSpPr>
          <p:sp>
            <p:nvSpPr>
              <p:cNvPr id="10" name="Flowchart: Process 9"/>
              <p:cNvSpPr/>
              <p:nvPr/>
            </p:nvSpPr>
            <p:spPr>
              <a:xfrm>
                <a:off x="5879039" y="3419260"/>
                <a:ext cx="96295" cy="23207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lowchart: Process 85"/>
              <p:cNvSpPr/>
              <p:nvPr/>
            </p:nvSpPr>
            <p:spPr>
              <a:xfrm>
                <a:off x="6031333" y="3317120"/>
                <a:ext cx="120122" cy="33421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lowchart: Process 86"/>
              <p:cNvSpPr/>
              <p:nvPr/>
            </p:nvSpPr>
            <p:spPr>
              <a:xfrm>
                <a:off x="6198223" y="3206668"/>
                <a:ext cx="96295" cy="444664"/>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1530768" y="2852008"/>
              <a:ext cx="552482" cy="185724"/>
              <a:chOff x="2246474" y="-897451"/>
              <a:chExt cx="3648926" cy="1226635"/>
            </a:xfrm>
          </p:grpSpPr>
          <p:sp>
            <p:nvSpPr>
              <p:cNvPr id="15" name="Rectangle 14"/>
              <p:cNvSpPr/>
              <p:nvPr/>
            </p:nvSpPr>
            <p:spPr>
              <a:xfrm>
                <a:off x="2246474" y="-897451"/>
                <a:ext cx="3423425" cy="122663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2352203" y="-766041"/>
                <a:ext cx="2401230" cy="96272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5655856" y="-766041"/>
                <a:ext cx="239544" cy="96272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 name="Group 6"/>
          <p:cNvGrpSpPr/>
          <p:nvPr/>
        </p:nvGrpSpPr>
        <p:grpSpPr>
          <a:xfrm>
            <a:off x="5596073" y="2334100"/>
            <a:ext cx="2906205" cy="4523181"/>
            <a:chOff x="5596073" y="2334100"/>
            <a:chExt cx="2906205" cy="4523181"/>
          </a:xfrm>
        </p:grpSpPr>
        <p:pic>
          <p:nvPicPr>
            <p:cNvPr id="36" name="Picture 35"/>
            <p:cNvPicPr>
              <a:picLocks noChangeAspect="1"/>
            </p:cNvPicPr>
            <p:nvPr/>
          </p:nvPicPr>
          <p:blipFill rotWithShape="1">
            <a:blip r:embed="rId8" cstate="print">
              <a:biLevel thresh="7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b="50005"/>
            <a:stretch/>
          </p:blipFill>
          <p:spPr>
            <a:xfrm>
              <a:off x="5596073" y="2334100"/>
              <a:ext cx="2906205" cy="4523181"/>
            </a:xfrm>
            <a:prstGeom prst="rect">
              <a:avLst/>
            </a:prstGeom>
          </p:spPr>
        </p:pic>
        <p:grpSp>
          <p:nvGrpSpPr>
            <p:cNvPr id="25" name="REVEAL"/>
            <p:cNvGrpSpPr/>
            <p:nvPr/>
          </p:nvGrpSpPr>
          <p:grpSpPr>
            <a:xfrm>
              <a:off x="5597871" y="2808298"/>
              <a:ext cx="2809366" cy="2907773"/>
              <a:chOff x="5597871" y="2808298"/>
              <a:chExt cx="2809366" cy="2907773"/>
            </a:xfrm>
          </p:grpSpPr>
          <p:sp>
            <p:nvSpPr>
              <p:cNvPr id="22" name="TextBox 21"/>
              <p:cNvSpPr txBox="1"/>
              <p:nvPr/>
            </p:nvSpPr>
            <p:spPr>
              <a:xfrm>
                <a:off x="5597871" y="4515742"/>
                <a:ext cx="2809366" cy="1200329"/>
              </a:xfrm>
              <a:prstGeom prst="rect">
                <a:avLst/>
              </a:prstGeom>
              <a:noFill/>
            </p:spPr>
            <p:txBody>
              <a:bodyPr wrap="square" rtlCol="0">
                <a:spAutoFit/>
              </a:bodyPr>
              <a:lstStyle/>
              <a:p>
                <a:pPr algn="ctr"/>
                <a:r>
                  <a:rPr lang="en-GB" b="1" dirty="0">
                    <a:solidFill>
                      <a:schemeClr val="bg1"/>
                    </a:solidFill>
                  </a:rPr>
                  <a:t>Click here to reveal a picture of Erin.</a:t>
                </a:r>
              </a:p>
              <a:p>
                <a:pPr algn="ctr"/>
                <a:r>
                  <a:rPr lang="en-GB" b="1" dirty="0">
                    <a:solidFill>
                      <a:schemeClr val="bg1"/>
                    </a:solidFill>
                  </a:rPr>
                  <a:t>Does this help you to infer how she is feeling?</a:t>
                </a:r>
              </a:p>
            </p:txBody>
          </p:sp>
          <p:sp>
            <p:nvSpPr>
              <p:cNvPr id="23" name="TextBox 22"/>
              <p:cNvSpPr txBox="1"/>
              <p:nvPr/>
            </p:nvSpPr>
            <p:spPr>
              <a:xfrm>
                <a:off x="6627771" y="2808298"/>
                <a:ext cx="903800" cy="1323439"/>
              </a:xfrm>
              <a:prstGeom prst="rect">
                <a:avLst/>
              </a:prstGeom>
              <a:noFill/>
            </p:spPr>
            <p:txBody>
              <a:bodyPr wrap="square" rtlCol="0">
                <a:spAutoFit/>
              </a:bodyPr>
              <a:lstStyle/>
              <a:p>
                <a:r>
                  <a:rPr lang="en-GB" sz="8000" b="1" dirty="0">
                    <a:solidFill>
                      <a:schemeClr val="bg1"/>
                    </a:solidFill>
                  </a:rPr>
                  <a:t>?</a:t>
                </a:r>
              </a:p>
            </p:txBody>
          </p:sp>
        </p:grpSp>
      </p:gr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b="50005"/>
          <a:stretch/>
        </p:blipFill>
        <p:spPr>
          <a:xfrm>
            <a:off x="5596073" y="2334819"/>
            <a:ext cx="2906205" cy="4523181"/>
          </a:xfrm>
          <a:prstGeom prst="rect">
            <a:avLst/>
          </a:prstGeom>
        </p:spPr>
      </p:pic>
      <p:grpSp>
        <p:nvGrpSpPr>
          <p:cNvPr id="76" name="NEXT SLIDE"/>
          <p:cNvGrpSpPr/>
          <p:nvPr/>
        </p:nvGrpSpPr>
        <p:grpSpPr>
          <a:xfrm>
            <a:off x="7497306" y="5766486"/>
            <a:ext cx="1010223" cy="472958"/>
            <a:chOff x="1094499" y="2469427"/>
            <a:chExt cx="1010223" cy="472958"/>
          </a:xfrm>
        </p:grpSpPr>
        <p:sp>
          <p:nvSpPr>
            <p:cNvPr id="77" name="Rectangle 76">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78" name="Rectangle 77">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t="91561"/>
          <a:stretch/>
        </p:blipFill>
        <p:spPr>
          <a:xfrm>
            <a:off x="0" y="6279238"/>
            <a:ext cx="9144000" cy="578761"/>
          </a:xfrm>
          <a:prstGeom prst="rect">
            <a:avLst/>
          </a:prstGeom>
        </p:spPr>
      </p:pic>
      <p:sp>
        <p:nvSpPr>
          <p:cNvPr id="37" name="Rectangle 36">
            <a:hlinkClick r:id="rId11"/>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5555478"/>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200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431866" cy="6858000"/>
            <a:chOff x="0" y="0"/>
            <a:chExt cx="9431866" cy="6858000"/>
          </a:xfrm>
        </p:grpSpPr>
        <p:pic>
          <p:nvPicPr>
            <p:cNvPr id="71" name="Picture 70"/>
            <p:cNvPicPr>
              <a:picLocks noChangeAspect="1"/>
            </p:cNvPicPr>
            <p:nvPr/>
          </p:nvPicPr>
          <p:blipFill rotWithShape="1">
            <a:blip r:embed="rId2" cstate="print">
              <a:extLst>
                <a:ext uri="{28A0092B-C50C-407E-A947-70E740481C1C}">
                  <a14:useLocalDpi xmlns:a14="http://schemas.microsoft.com/office/drawing/2010/main" val="0"/>
                </a:ext>
              </a:extLst>
            </a:blip>
            <a:srcRect t="11732" b="12300"/>
            <a:stretch/>
          </p:blipFill>
          <p:spPr>
            <a:xfrm>
              <a:off x="0" y="1946060"/>
              <a:ext cx="9144000" cy="491193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4376"/>
            <a:stretch/>
          </p:blipFill>
          <p:spPr>
            <a:xfrm>
              <a:off x="287866" y="5376641"/>
              <a:ext cx="9144000" cy="1244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sp>
        <p:nvSpPr>
          <p:cNvPr id="2" name="Title 1"/>
          <p:cNvSpPr>
            <a:spLocks noGrp="1"/>
          </p:cNvSpPr>
          <p:nvPr>
            <p:ph type="title"/>
          </p:nvPr>
        </p:nvSpPr>
        <p:spPr/>
        <p:txBody>
          <a:bodyPr/>
          <a:lstStyle/>
          <a:p>
            <a:r>
              <a:rPr lang="en-GB" dirty="0"/>
              <a:t>Guess How</a:t>
            </a:r>
          </a:p>
        </p:txBody>
      </p:sp>
      <p:sp>
        <p:nvSpPr>
          <p:cNvPr id="72" name="STEP 1"/>
          <p:cNvSpPr/>
          <p:nvPr/>
        </p:nvSpPr>
        <p:spPr>
          <a:xfrm>
            <a:off x="774537" y="1473201"/>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Read this character description and infer how the character feels.</a:t>
            </a:r>
          </a:p>
          <a:p>
            <a:pPr algn="ctr"/>
            <a:r>
              <a:rPr lang="en-GB" dirty="0">
                <a:latin typeface="Twinkl" pitchFamily="2" charset="0"/>
              </a:rPr>
              <a:t>Think about how you know.</a:t>
            </a:r>
          </a:p>
        </p:txBody>
      </p:sp>
      <p:grpSp>
        <p:nvGrpSpPr>
          <p:cNvPr id="20" name="Group 19"/>
          <p:cNvGrpSpPr/>
          <p:nvPr/>
        </p:nvGrpSpPr>
        <p:grpSpPr>
          <a:xfrm>
            <a:off x="624736" y="2458366"/>
            <a:ext cx="5270663" cy="3568190"/>
            <a:chOff x="624736" y="2458366"/>
            <a:chExt cx="5270663" cy="3568190"/>
          </a:xfrm>
        </p:grpSpPr>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75973" y="1607129"/>
              <a:ext cx="3568190" cy="5270663"/>
            </a:xfrm>
            <a:prstGeom prst="rect">
              <a:avLst/>
            </a:prstGeom>
          </p:spPr>
        </p:pic>
        <p:sp>
          <p:nvSpPr>
            <p:cNvPr id="18" name="Flowchart: Alternate Process 17"/>
            <p:cNvSpPr/>
            <p:nvPr/>
          </p:nvSpPr>
          <p:spPr>
            <a:xfrm>
              <a:off x="1220182" y="3239615"/>
              <a:ext cx="4058057" cy="2476456"/>
            </a:xfrm>
            <a:prstGeom prst="flowChartAlternateProcess">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282297" y="3339423"/>
              <a:ext cx="3995943" cy="2308324"/>
            </a:xfrm>
            <a:prstGeom prst="rect">
              <a:avLst/>
            </a:prstGeom>
            <a:noFill/>
          </p:spPr>
          <p:txBody>
            <a:bodyPr wrap="square" rtlCol="0">
              <a:spAutoFit/>
            </a:bodyPr>
            <a:lstStyle/>
            <a:p>
              <a:r>
                <a:rPr lang="en-GB" dirty="0">
                  <a:latin typeface="Twinkl" pitchFamily="2" charset="0"/>
                </a:rPr>
                <a:t>Renz’s face dropped. His cheekbones lowered as his eyes became wider than he thought possible. His mouth gaped and he could feel his breathing quicken as his heart thumped in his chest. He stared intently at the door handle, recoiling backwards and instinctively trying to hide.</a:t>
              </a:r>
            </a:p>
          </p:txBody>
        </p:sp>
        <p:sp>
          <p:nvSpPr>
            <p:cNvPr id="9" name="Flowchart: Process 8"/>
            <p:cNvSpPr/>
            <p:nvPr/>
          </p:nvSpPr>
          <p:spPr>
            <a:xfrm>
              <a:off x="1153177" y="2659583"/>
              <a:ext cx="4197421" cy="526766"/>
            </a:xfrm>
            <a:prstGeom prst="flowChartProcess">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Inference Iggy</a:t>
              </a:r>
            </a:p>
          </p:txBody>
        </p:sp>
        <p:grpSp>
          <p:nvGrpSpPr>
            <p:cNvPr id="81" name="Group 80"/>
            <p:cNvGrpSpPr/>
            <p:nvPr/>
          </p:nvGrpSpPr>
          <p:grpSpPr>
            <a:xfrm>
              <a:off x="2918085" y="2688874"/>
              <a:ext cx="475221" cy="468183"/>
              <a:chOff x="6593314" y="4273210"/>
              <a:chExt cx="1292859" cy="1273712"/>
            </a:xfrm>
          </p:grpSpPr>
          <p:sp>
            <p:nvSpPr>
              <p:cNvPr id="82" name="Oval 81"/>
              <p:cNvSpPr/>
              <p:nvPr/>
            </p:nvSpPr>
            <p:spPr>
              <a:xfrm>
                <a:off x="6862291" y="4523040"/>
                <a:ext cx="1023881" cy="1023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p:cNvPicPr>
                <a:picLocks noChangeAspect="1"/>
              </p:cNvPicPr>
              <p:nvPr/>
            </p:nvPicPr>
            <p:blipFill rotWithShape="1">
              <a:blip r:embed="rId6" cstate="print">
                <a:extLst>
                  <a:ext uri="{28A0092B-C50C-407E-A947-70E740481C1C}">
                    <a14:useLocalDpi xmlns:a14="http://schemas.microsoft.com/office/drawing/2010/main" val="0"/>
                  </a:ext>
                </a:extLst>
              </a:blip>
              <a:srcRect r="26775" b="72094"/>
              <a:stretch/>
            </p:blipFill>
            <p:spPr>
              <a:xfrm>
                <a:off x="6639719" y="4273210"/>
                <a:ext cx="1246454" cy="1003466"/>
              </a:xfrm>
              <a:prstGeom prst="rect">
                <a:avLst/>
              </a:prstGeom>
            </p:spPr>
          </p:pic>
          <p:pic>
            <p:nvPicPr>
              <p:cNvPr id="84" name="Picture 83"/>
              <p:cNvPicPr>
                <a:picLocks noChangeAspect="1"/>
              </p:cNvPicPr>
              <p:nvPr/>
            </p:nvPicPr>
            <p:blipFill rotWithShape="1">
              <a:blip r:embed="rId6" cstate="print">
                <a:extLst>
                  <a:ext uri="{28A0092B-C50C-407E-A947-70E740481C1C}">
                    <a14:useLocalDpi xmlns:a14="http://schemas.microsoft.com/office/drawing/2010/main" val="0"/>
                  </a:ext>
                </a:extLst>
              </a:blip>
              <a:srcRect l="13075" t="6948" r="26775" b="64579"/>
              <a:stretch/>
            </p:blipFill>
            <p:spPr>
              <a:xfrm>
                <a:off x="6862291" y="4523040"/>
                <a:ext cx="1023882"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154" t="6948" r="65166" b="64579"/>
              <a:stretch/>
            </p:blipFill>
            <p:spPr>
              <a:xfrm>
                <a:off x="6593314" y="4523039"/>
                <a:ext cx="629607"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grpSp>
        <p:grpSp>
          <p:nvGrpSpPr>
            <p:cNvPr id="11" name="Group 10"/>
            <p:cNvGrpSpPr/>
            <p:nvPr/>
          </p:nvGrpSpPr>
          <p:grpSpPr>
            <a:xfrm>
              <a:off x="1233735" y="2832797"/>
              <a:ext cx="209527" cy="224245"/>
              <a:chOff x="5879039" y="3206668"/>
              <a:chExt cx="415479" cy="444664"/>
            </a:xfrm>
          </p:grpSpPr>
          <p:sp>
            <p:nvSpPr>
              <p:cNvPr id="10" name="Flowchart: Process 9"/>
              <p:cNvSpPr/>
              <p:nvPr/>
            </p:nvSpPr>
            <p:spPr>
              <a:xfrm>
                <a:off x="5879039" y="3419260"/>
                <a:ext cx="96295" cy="23207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lowchart: Process 85"/>
              <p:cNvSpPr/>
              <p:nvPr/>
            </p:nvSpPr>
            <p:spPr>
              <a:xfrm>
                <a:off x="6031333" y="3317120"/>
                <a:ext cx="120122" cy="33421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lowchart: Process 86"/>
              <p:cNvSpPr/>
              <p:nvPr/>
            </p:nvSpPr>
            <p:spPr>
              <a:xfrm>
                <a:off x="6198223" y="3206668"/>
                <a:ext cx="96295" cy="444664"/>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1530768" y="2852008"/>
              <a:ext cx="552482" cy="185724"/>
              <a:chOff x="2246474" y="-897451"/>
              <a:chExt cx="3648926" cy="1226635"/>
            </a:xfrm>
          </p:grpSpPr>
          <p:sp>
            <p:nvSpPr>
              <p:cNvPr id="15" name="Rectangle 14"/>
              <p:cNvSpPr/>
              <p:nvPr/>
            </p:nvSpPr>
            <p:spPr>
              <a:xfrm>
                <a:off x="2246474" y="-897451"/>
                <a:ext cx="3423425" cy="122663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2352203" y="-766041"/>
                <a:ext cx="2401230" cy="96272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5655856" y="-766041"/>
                <a:ext cx="239544" cy="96272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3" name="Group 12"/>
          <p:cNvGrpSpPr/>
          <p:nvPr/>
        </p:nvGrpSpPr>
        <p:grpSpPr>
          <a:xfrm>
            <a:off x="5622387" y="2477883"/>
            <a:ext cx="2882605" cy="4424048"/>
            <a:chOff x="5622387" y="2477883"/>
            <a:chExt cx="2882605" cy="4424048"/>
          </a:xfrm>
        </p:grpSpPr>
        <p:pic>
          <p:nvPicPr>
            <p:cNvPr id="37" name="Picture 36"/>
            <p:cNvPicPr>
              <a:picLocks noChangeAspect="1"/>
            </p:cNvPicPr>
            <p:nvPr/>
          </p:nvPicPr>
          <p:blipFill>
            <a:blip r:embed="rId8" cstate="print">
              <a:biLevel thresh="75000"/>
              <a:extLst>
                <a:ext uri="{BEBA8EAE-BF5A-486C-A8C5-ECC9F3942E4B}">
                  <a14:imgProps xmlns:a14="http://schemas.microsoft.com/office/drawing/2010/main">
                    <a14:imgLayer r:embed="rId9">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622387" y="2477883"/>
              <a:ext cx="2882605" cy="4424048"/>
            </a:xfrm>
            <a:prstGeom prst="rect">
              <a:avLst/>
            </a:prstGeom>
          </p:spPr>
        </p:pic>
        <p:grpSp>
          <p:nvGrpSpPr>
            <p:cNvPr id="25" name="REVEAL"/>
            <p:cNvGrpSpPr/>
            <p:nvPr/>
          </p:nvGrpSpPr>
          <p:grpSpPr>
            <a:xfrm>
              <a:off x="6056577" y="2577894"/>
              <a:ext cx="1945840" cy="2975131"/>
              <a:chOff x="6056577" y="2577894"/>
              <a:chExt cx="1945840" cy="2975131"/>
            </a:xfrm>
          </p:grpSpPr>
          <p:sp>
            <p:nvSpPr>
              <p:cNvPr id="22" name="TextBox 21"/>
              <p:cNvSpPr txBox="1"/>
              <p:nvPr/>
            </p:nvSpPr>
            <p:spPr>
              <a:xfrm>
                <a:off x="6056577" y="3798699"/>
                <a:ext cx="1945840" cy="1754326"/>
              </a:xfrm>
              <a:prstGeom prst="rect">
                <a:avLst/>
              </a:prstGeom>
              <a:noFill/>
            </p:spPr>
            <p:txBody>
              <a:bodyPr wrap="square" rtlCol="0">
                <a:spAutoFit/>
              </a:bodyPr>
              <a:lstStyle/>
              <a:p>
                <a:pPr algn="ctr"/>
                <a:r>
                  <a:rPr lang="en-GB" b="1" dirty="0">
                    <a:solidFill>
                      <a:schemeClr val="bg1"/>
                    </a:solidFill>
                  </a:rPr>
                  <a:t>Click here to reveal a picture of Renz.</a:t>
                </a:r>
              </a:p>
              <a:p>
                <a:pPr algn="ctr"/>
                <a:r>
                  <a:rPr lang="en-GB" b="1" dirty="0">
                    <a:solidFill>
                      <a:schemeClr val="bg1"/>
                    </a:solidFill>
                  </a:rPr>
                  <a:t>Does this help you to infer how he is feeling?</a:t>
                </a:r>
              </a:p>
            </p:txBody>
          </p:sp>
          <p:sp>
            <p:nvSpPr>
              <p:cNvPr id="23" name="TextBox 22"/>
              <p:cNvSpPr txBox="1"/>
              <p:nvPr/>
            </p:nvSpPr>
            <p:spPr>
              <a:xfrm>
                <a:off x="6664149" y="2577894"/>
                <a:ext cx="903800" cy="1323439"/>
              </a:xfrm>
              <a:prstGeom prst="rect">
                <a:avLst/>
              </a:prstGeom>
              <a:noFill/>
            </p:spPr>
            <p:txBody>
              <a:bodyPr wrap="square" rtlCol="0">
                <a:spAutoFit/>
              </a:bodyPr>
              <a:lstStyle/>
              <a:p>
                <a:r>
                  <a:rPr lang="en-GB" sz="8000" b="1" dirty="0">
                    <a:solidFill>
                      <a:schemeClr val="bg1"/>
                    </a:solidFill>
                  </a:rPr>
                  <a:t>?</a:t>
                </a:r>
              </a:p>
            </p:txBody>
          </p:sp>
        </p:grpSp>
      </p:gr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9673" y="2485948"/>
            <a:ext cx="2882605" cy="4424048"/>
          </a:xfrm>
          <a:prstGeom prst="rect">
            <a:avLst/>
          </a:prstGeom>
        </p:spPr>
      </p:pic>
      <p:grpSp>
        <p:nvGrpSpPr>
          <p:cNvPr id="76" name="NEXT SLIDE"/>
          <p:cNvGrpSpPr/>
          <p:nvPr/>
        </p:nvGrpSpPr>
        <p:grpSpPr>
          <a:xfrm>
            <a:off x="7497306" y="5766486"/>
            <a:ext cx="1010223" cy="472958"/>
            <a:chOff x="1094499" y="2469427"/>
            <a:chExt cx="1010223" cy="472958"/>
          </a:xfrm>
        </p:grpSpPr>
        <p:sp>
          <p:nvSpPr>
            <p:cNvPr id="77" name="Rectangle 76">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78" name="Rectangle 77">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91561"/>
          <a:stretch/>
        </p:blipFill>
        <p:spPr>
          <a:xfrm>
            <a:off x="0" y="6279238"/>
            <a:ext cx="9144000" cy="578761"/>
          </a:xfrm>
          <a:prstGeom prst="rect">
            <a:avLst/>
          </a:prstGeom>
        </p:spPr>
      </p:pic>
      <p:sp>
        <p:nvSpPr>
          <p:cNvPr id="36" name="Rectangle 35">
            <a:hlinkClick r:id="rId11"/>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0949588"/>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0"/>
                            </p:stCondLst>
                            <p:childTnLst>
                              <p:par>
                                <p:cTn id="5" presetID="10" presetClass="entr" presetSubtype="0" fill="hold" nodeType="afterEffect">
                                  <p:stCondLst>
                                    <p:cond delay="5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nodeType="afterEffect">
                                  <p:stCondLst>
                                    <p:cond delay="200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childTnLst>
              </p:cTn>
              <p:nextCondLst>
                <p:cond evt="onClick" delay="0">
                  <p:tgtEl>
                    <p:spTgt spid="1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431866" cy="6858000"/>
            <a:chOff x="0" y="0"/>
            <a:chExt cx="9431866" cy="6858000"/>
          </a:xfrm>
        </p:grpSpPr>
        <p:pic>
          <p:nvPicPr>
            <p:cNvPr id="71" name="Picture 70"/>
            <p:cNvPicPr>
              <a:picLocks noChangeAspect="1"/>
            </p:cNvPicPr>
            <p:nvPr/>
          </p:nvPicPr>
          <p:blipFill rotWithShape="1">
            <a:blip r:embed="rId2" cstate="print">
              <a:extLst>
                <a:ext uri="{28A0092B-C50C-407E-A947-70E740481C1C}">
                  <a14:useLocalDpi xmlns:a14="http://schemas.microsoft.com/office/drawing/2010/main" val="0"/>
                </a:ext>
              </a:extLst>
            </a:blip>
            <a:srcRect t="11732" b="12300"/>
            <a:stretch/>
          </p:blipFill>
          <p:spPr>
            <a:xfrm>
              <a:off x="0" y="1946060"/>
              <a:ext cx="9144000" cy="491193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4376"/>
            <a:stretch/>
          </p:blipFill>
          <p:spPr>
            <a:xfrm>
              <a:off x="287866" y="5376641"/>
              <a:ext cx="9144000" cy="1244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sp>
        <p:nvSpPr>
          <p:cNvPr id="2" name="Title 1"/>
          <p:cNvSpPr>
            <a:spLocks noGrp="1"/>
          </p:cNvSpPr>
          <p:nvPr>
            <p:ph type="title"/>
          </p:nvPr>
        </p:nvSpPr>
        <p:spPr/>
        <p:txBody>
          <a:bodyPr/>
          <a:lstStyle/>
          <a:p>
            <a:r>
              <a:rPr lang="en-GB" dirty="0"/>
              <a:t>Guess How</a:t>
            </a:r>
          </a:p>
        </p:txBody>
      </p:sp>
      <p:sp>
        <p:nvSpPr>
          <p:cNvPr id="72" name="STEP 1"/>
          <p:cNvSpPr/>
          <p:nvPr/>
        </p:nvSpPr>
        <p:spPr>
          <a:xfrm>
            <a:off x="774537" y="1473201"/>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Read this character description and infer how the character feels.</a:t>
            </a:r>
          </a:p>
          <a:p>
            <a:pPr algn="ctr"/>
            <a:r>
              <a:rPr lang="en-GB" dirty="0">
                <a:latin typeface="Twinkl" pitchFamily="2" charset="0"/>
              </a:rPr>
              <a:t>Think about how you know.</a:t>
            </a:r>
          </a:p>
        </p:txBody>
      </p:sp>
      <p:grpSp>
        <p:nvGrpSpPr>
          <p:cNvPr id="20" name="Group 19"/>
          <p:cNvGrpSpPr/>
          <p:nvPr/>
        </p:nvGrpSpPr>
        <p:grpSpPr>
          <a:xfrm>
            <a:off x="624736" y="2458366"/>
            <a:ext cx="5270663" cy="3568190"/>
            <a:chOff x="624736" y="2458366"/>
            <a:chExt cx="5270663" cy="3568190"/>
          </a:xfrm>
        </p:grpSpPr>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75973" y="1607129"/>
              <a:ext cx="3568190" cy="5270663"/>
            </a:xfrm>
            <a:prstGeom prst="rect">
              <a:avLst/>
            </a:prstGeom>
          </p:spPr>
        </p:pic>
        <p:sp>
          <p:nvSpPr>
            <p:cNvPr id="18" name="Flowchart: Alternate Process 17"/>
            <p:cNvSpPr/>
            <p:nvPr/>
          </p:nvSpPr>
          <p:spPr>
            <a:xfrm>
              <a:off x="1220183" y="3239615"/>
              <a:ext cx="1523018" cy="559084"/>
            </a:xfrm>
            <a:prstGeom prst="flowChartAlternateProcess">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282297" y="3339423"/>
              <a:ext cx="3995943" cy="369332"/>
            </a:xfrm>
            <a:prstGeom prst="rect">
              <a:avLst/>
            </a:prstGeom>
            <a:noFill/>
          </p:spPr>
          <p:txBody>
            <a:bodyPr wrap="square" rtlCol="0">
              <a:spAutoFit/>
            </a:bodyPr>
            <a:lstStyle/>
            <a:p>
              <a:r>
                <a:rPr lang="en-GB" dirty="0">
                  <a:latin typeface="Twinkl" pitchFamily="2" charset="0"/>
                </a:rPr>
                <a:t>Great work!</a:t>
              </a:r>
            </a:p>
          </p:txBody>
        </p:sp>
        <p:sp>
          <p:nvSpPr>
            <p:cNvPr id="9" name="Flowchart: Process 8"/>
            <p:cNvSpPr/>
            <p:nvPr/>
          </p:nvSpPr>
          <p:spPr>
            <a:xfrm>
              <a:off x="1153177" y="2659583"/>
              <a:ext cx="4197421" cy="526766"/>
            </a:xfrm>
            <a:prstGeom prst="flowChartProcess">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Inference Iggy</a:t>
              </a:r>
            </a:p>
          </p:txBody>
        </p:sp>
        <p:grpSp>
          <p:nvGrpSpPr>
            <p:cNvPr id="81" name="Group 80"/>
            <p:cNvGrpSpPr/>
            <p:nvPr/>
          </p:nvGrpSpPr>
          <p:grpSpPr>
            <a:xfrm>
              <a:off x="2918085" y="2688874"/>
              <a:ext cx="475221" cy="468183"/>
              <a:chOff x="6593314" y="4273210"/>
              <a:chExt cx="1292859" cy="1273712"/>
            </a:xfrm>
          </p:grpSpPr>
          <p:sp>
            <p:nvSpPr>
              <p:cNvPr id="82" name="Oval 81"/>
              <p:cNvSpPr/>
              <p:nvPr/>
            </p:nvSpPr>
            <p:spPr>
              <a:xfrm>
                <a:off x="6862291" y="4523040"/>
                <a:ext cx="1023881" cy="1023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p:cNvPicPr>
                <a:picLocks noChangeAspect="1"/>
              </p:cNvPicPr>
              <p:nvPr/>
            </p:nvPicPr>
            <p:blipFill rotWithShape="1">
              <a:blip r:embed="rId6" cstate="print">
                <a:extLst>
                  <a:ext uri="{28A0092B-C50C-407E-A947-70E740481C1C}">
                    <a14:useLocalDpi xmlns:a14="http://schemas.microsoft.com/office/drawing/2010/main" val="0"/>
                  </a:ext>
                </a:extLst>
              </a:blip>
              <a:srcRect r="26775" b="72094"/>
              <a:stretch/>
            </p:blipFill>
            <p:spPr>
              <a:xfrm>
                <a:off x="6639719" y="4273210"/>
                <a:ext cx="1246454" cy="1003466"/>
              </a:xfrm>
              <a:prstGeom prst="rect">
                <a:avLst/>
              </a:prstGeom>
            </p:spPr>
          </p:pic>
          <p:pic>
            <p:nvPicPr>
              <p:cNvPr id="84" name="Picture 83"/>
              <p:cNvPicPr>
                <a:picLocks noChangeAspect="1"/>
              </p:cNvPicPr>
              <p:nvPr/>
            </p:nvPicPr>
            <p:blipFill rotWithShape="1">
              <a:blip r:embed="rId6" cstate="print">
                <a:extLst>
                  <a:ext uri="{28A0092B-C50C-407E-A947-70E740481C1C}">
                    <a14:useLocalDpi xmlns:a14="http://schemas.microsoft.com/office/drawing/2010/main" val="0"/>
                  </a:ext>
                </a:extLst>
              </a:blip>
              <a:srcRect l="13075" t="6948" r="26775" b="64579"/>
              <a:stretch/>
            </p:blipFill>
            <p:spPr>
              <a:xfrm>
                <a:off x="6862291" y="4523040"/>
                <a:ext cx="1023882"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154" t="6948" r="65166" b="64579"/>
              <a:stretch/>
            </p:blipFill>
            <p:spPr>
              <a:xfrm>
                <a:off x="6593314" y="4523039"/>
                <a:ext cx="629607"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grpSp>
        <p:grpSp>
          <p:nvGrpSpPr>
            <p:cNvPr id="11" name="Group 10"/>
            <p:cNvGrpSpPr/>
            <p:nvPr/>
          </p:nvGrpSpPr>
          <p:grpSpPr>
            <a:xfrm>
              <a:off x="1233735" y="2832797"/>
              <a:ext cx="209527" cy="224245"/>
              <a:chOff x="5879039" y="3206668"/>
              <a:chExt cx="415479" cy="444664"/>
            </a:xfrm>
          </p:grpSpPr>
          <p:sp>
            <p:nvSpPr>
              <p:cNvPr id="10" name="Flowchart: Process 9"/>
              <p:cNvSpPr/>
              <p:nvPr/>
            </p:nvSpPr>
            <p:spPr>
              <a:xfrm>
                <a:off x="5879039" y="3419260"/>
                <a:ext cx="96295" cy="23207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lowchart: Process 85"/>
              <p:cNvSpPr/>
              <p:nvPr/>
            </p:nvSpPr>
            <p:spPr>
              <a:xfrm>
                <a:off x="6031333" y="3317120"/>
                <a:ext cx="120122" cy="33421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lowchart: Process 86"/>
              <p:cNvSpPr/>
              <p:nvPr/>
            </p:nvSpPr>
            <p:spPr>
              <a:xfrm>
                <a:off x="6198223" y="3206668"/>
                <a:ext cx="96295" cy="444664"/>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1530768" y="2852008"/>
              <a:ext cx="552482" cy="185724"/>
              <a:chOff x="2246474" y="-897451"/>
              <a:chExt cx="3648926" cy="1226635"/>
            </a:xfrm>
          </p:grpSpPr>
          <p:sp>
            <p:nvSpPr>
              <p:cNvPr id="15" name="Rectangle 14"/>
              <p:cNvSpPr/>
              <p:nvPr/>
            </p:nvSpPr>
            <p:spPr>
              <a:xfrm>
                <a:off x="2246474" y="-897451"/>
                <a:ext cx="3423425" cy="122663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2352203" y="-766041"/>
                <a:ext cx="2401230" cy="96272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5655856" y="-766041"/>
                <a:ext cx="239544" cy="96272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9673" y="2485948"/>
            <a:ext cx="2882605" cy="4424048"/>
          </a:xfrm>
          <a:prstGeom prst="rect">
            <a:avLst/>
          </a:prstGeom>
        </p:spPr>
      </p:pic>
      <p:grpSp>
        <p:nvGrpSpPr>
          <p:cNvPr id="76" name="NEXT SLIDE"/>
          <p:cNvGrpSpPr/>
          <p:nvPr/>
        </p:nvGrpSpPr>
        <p:grpSpPr>
          <a:xfrm>
            <a:off x="7497306" y="5766486"/>
            <a:ext cx="1010223" cy="472958"/>
            <a:chOff x="1094499" y="2469427"/>
            <a:chExt cx="1010223" cy="472958"/>
          </a:xfrm>
        </p:grpSpPr>
        <p:sp>
          <p:nvSpPr>
            <p:cNvPr id="77" name="Rectangle 76">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78" name="Rectangle 77">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91561"/>
          <a:stretch/>
        </p:blipFill>
        <p:spPr>
          <a:xfrm>
            <a:off x="0" y="6279238"/>
            <a:ext cx="9144000" cy="578761"/>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7583" y="3902345"/>
            <a:ext cx="1337895" cy="1337488"/>
          </a:xfrm>
          <a:prstGeom prst="rect">
            <a:avLst/>
          </a:prstGeom>
        </p:spPr>
      </p:pic>
      <p:sp>
        <p:nvSpPr>
          <p:cNvPr id="32" name="Rectangle 31">
            <a:hlinkClick r:id="rId10"/>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8357733"/>
      </p:ext>
    </p:extLst>
  </p:cSld>
  <p:clrMapOvr>
    <a:masterClrMapping/>
  </p:clrMapOvr>
  <mc:AlternateContent xmlns:mc="http://schemas.openxmlformats.org/markup-compatibility/2006" xmlns:p14="http://schemas.microsoft.com/office/powerpoint/2010/main">
    <mc:Choice Requires="p14">
      <p:transition p14:dur="300" advClick="0" advTm="3000">
        <p:fade/>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8464399" y="6159259"/>
            <a:ext cx="636471" cy="638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p:cNvPr>
          <p:cNvSpPr/>
          <p:nvPr/>
        </p:nvSpPr>
        <p:spPr>
          <a:xfrm>
            <a:off x="4079304" y="3102633"/>
            <a:ext cx="1010281" cy="638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image"/>
          <p:cNvGrpSpPr/>
          <p:nvPr/>
        </p:nvGrpSpPr>
        <p:grpSpPr>
          <a:xfrm>
            <a:off x="755651" y="1891179"/>
            <a:ext cx="7632700" cy="3771390"/>
            <a:chOff x="755651" y="1891179"/>
            <a:chExt cx="7632700" cy="3771390"/>
          </a:xfrm>
        </p:grpSpPr>
        <p:sp>
          <p:nvSpPr>
            <p:cNvPr id="22" name="Rectangle 21"/>
            <p:cNvSpPr/>
            <p:nvPr/>
          </p:nvSpPr>
          <p:spPr>
            <a:xfrm>
              <a:off x="755651" y="1891179"/>
              <a:ext cx="7632700" cy="3771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63" y="2277233"/>
              <a:ext cx="5060744" cy="3380159"/>
            </a:xfrm>
            <a:prstGeom prst="rect">
              <a:avLst/>
            </a:prstGeom>
          </p:spPr>
        </p:pic>
      </p:grpSp>
      <p:sp>
        <p:nvSpPr>
          <p:cNvPr id="2" name="Title 1"/>
          <p:cNvSpPr>
            <a:spLocks noGrp="1"/>
          </p:cNvSpPr>
          <p:nvPr>
            <p:ph type="title"/>
          </p:nvPr>
        </p:nvSpPr>
        <p:spPr/>
        <p:txBody>
          <a:bodyPr/>
          <a:lstStyle/>
          <a:p>
            <a:r>
              <a:rPr lang="en-GB" dirty="0"/>
              <a:t>How Are They Feeling?</a:t>
            </a:r>
          </a:p>
        </p:txBody>
      </p:sp>
      <p:sp>
        <p:nvSpPr>
          <p:cNvPr id="37" name="arrow"/>
          <p:cNvSpPr/>
          <p:nvPr/>
        </p:nvSpPr>
        <p:spPr>
          <a:xfrm rot="10800000">
            <a:off x="4494115" y="2252764"/>
            <a:ext cx="384232" cy="151974"/>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STEP 3"/>
          <p:cNvGrpSpPr/>
          <p:nvPr/>
        </p:nvGrpSpPr>
        <p:grpSpPr>
          <a:xfrm>
            <a:off x="755651" y="4777677"/>
            <a:ext cx="7632700" cy="899612"/>
            <a:chOff x="755651" y="4777677"/>
            <a:chExt cx="7632700" cy="899612"/>
          </a:xfrm>
        </p:grpSpPr>
        <p:sp>
          <p:nvSpPr>
            <p:cNvPr id="33" name="Rectangle 32"/>
            <p:cNvSpPr/>
            <p:nvPr/>
          </p:nvSpPr>
          <p:spPr>
            <a:xfrm>
              <a:off x="755651" y="4905182"/>
              <a:ext cx="7632700" cy="77210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180000"/>
              <a:r>
                <a:rPr lang="en-GB" b="1" dirty="0">
                  <a:latin typeface="Twinkl" pitchFamily="2" charset="0"/>
                </a:rPr>
                <a:t>Inference Iggy asks…</a:t>
              </a:r>
            </a:p>
            <a:p>
              <a:pPr marL="180000"/>
              <a:r>
                <a:rPr lang="en-GB" dirty="0">
                  <a:latin typeface="Twinkl" pitchFamily="2" charset="0"/>
                </a:rPr>
                <a:t>Could they be feeling another emotion but still look the same?</a:t>
              </a:r>
            </a:p>
          </p:txBody>
        </p:sp>
        <p:grpSp>
          <p:nvGrpSpPr>
            <p:cNvPr id="32" name="Group 31"/>
            <p:cNvGrpSpPr/>
            <p:nvPr/>
          </p:nvGrpSpPr>
          <p:grpSpPr>
            <a:xfrm>
              <a:off x="7353321" y="4777677"/>
              <a:ext cx="870365" cy="857475"/>
              <a:chOff x="6593314" y="4273210"/>
              <a:chExt cx="1292859" cy="1273712"/>
            </a:xfrm>
          </p:grpSpPr>
          <p:sp>
            <p:nvSpPr>
              <p:cNvPr id="28" name="Oval 27"/>
              <p:cNvSpPr/>
              <p:nvPr/>
            </p:nvSpPr>
            <p:spPr>
              <a:xfrm>
                <a:off x="6862291" y="4523040"/>
                <a:ext cx="1023881" cy="1023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775" b="72094"/>
              <a:stretch/>
            </p:blipFill>
            <p:spPr>
              <a:xfrm>
                <a:off x="6639719" y="4273210"/>
                <a:ext cx="1246454" cy="1003466"/>
              </a:xfrm>
              <a:prstGeom prst="rect">
                <a:avLst/>
              </a:prstGeom>
            </p:spPr>
          </p:pic>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13075" t="6948" r="26775" b="64579"/>
              <a:stretch/>
            </p:blipFill>
            <p:spPr>
              <a:xfrm>
                <a:off x="6862291" y="4523040"/>
                <a:ext cx="1023882"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2154" t="6948" r="65166" b="64579"/>
              <a:stretch/>
            </p:blipFill>
            <p:spPr>
              <a:xfrm>
                <a:off x="6593314" y="4523039"/>
                <a:ext cx="629607"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grpSp>
      </p:grpSp>
      <p:sp>
        <p:nvSpPr>
          <p:cNvPr id="36" name="STEP 2"/>
          <p:cNvSpPr/>
          <p:nvPr/>
        </p:nvSpPr>
        <p:spPr>
          <a:xfrm>
            <a:off x="5134061" y="2272056"/>
            <a:ext cx="3254289" cy="3607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What makes you think that?</a:t>
            </a:r>
          </a:p>
        </p:txBody>
      </p:sp>
      <p:sp>
        <p:nvSpPr>
          <p:cNvPr id="3" name="STEP 1"/>
          <p:cNvSpPr/>
          <p:nvPr/>
        </p:nvSpPr>
        <p:spPr>
          <a:xfrm>
            <a:off x="755651" y="1505126"/>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Look at this photograph.</a:t>
            </a:r>
            <a:br>
              <a:rPr lang="en-GB" dirty="0">
                <a:latin typeface="Twinkl" pitchFamily="2" charset="0"/>
              </a:rPr>
            </a:br>
            <a:r>
              <a:rPr lang="en-GB" dirty="0">
                <a:latin typeface="Twinkl" pitchFamily="2" charset="0"/>
              </a:rPr>
              <a:t>How do you think that this person is feeling?</a:t>
            </a:r>
          </a:p>
        </p:txBody>
      </p:sp>
      <p:grpSp>
        <p:nvGrpSpPr>
          <p:cNvPr id="38" name="NEXT 1"/>
          <p:cNvGrpSpPr/>
          <p:nvPr/>
        </p:nvGrpSpPr>
        <p:grpSpPr>
          <a:xfrm>
            <a:off x="7213462" y="5101504"/>
            <a:ext cx="1010223" cy="472958"/>
            <a:chOff x="1094499" y="2469427"/>
            <a:chExt cx="1010223" cy="472958"/>
          </a:xfrm>
        </p:grpSpPr>
        <p:sp>
          <p:nvSpPr>
            <p:cNvPr id="39" name="Rectangle 38"/>
            <p:cNvSpPr/>
            <p:nvPr/>
          </p:nvSpPr>
          <p:spPr>
            <a:xfrm>
              <a:off x="1140904" y="2509222"/>
              <a:ext cx="917414" cy="393369"/>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Next</a:t>
              </a:r>
            </a:p>
          </p:txBody>
        </p:sp>
        <p:sp>
          <p:nvSpPr>
            <p:cNvPr id="40" name="Rectangle 39"/>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NEXT SLIDE"/>
          <p:cNvGrpSpPr/>
          <p:nvPr/>
        </p:nvGrpSpPr>
        <p:grpSpPr>
          <a:xfrm>
            <a:off x="7378128" y="5766486"/>
            <a:ext cx="1010223" cy="472958"/>
            <a:chOff x="1094499" y="2469427"/>
            <a:chExt cx="1010223" cy="472958"/>
          </a:xfrm>
        </p:grpSpPr>
        <p:sp>
          <p:nvSpPr>
            <p:cNvPr id="25" name="Rectangle 24">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26" name="Rectangle 25">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Rectangle 23">
            <a:hlinkClick r:id="rId4"/>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0726299"/>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1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down)">
                                      <p:cBhvr>
                                        <p:cTn id="8" dur="500"/>
                                        <p:tgtEl>
                                          <p:spTgt spid="37"/>
                                        </p:tgtEl>
                                      </p:cBhvr>
                                    </p:animEffect>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2500"/>
                            </p:stCondLst>
                            <p:childTnLst>
                              <p:par>
                                <p:cTn id="14" presetID="12" presetClass="entr" presetSubtype="1" fill="hold" grpId="0" nodeType="afterEffect">
                                  <p:stCondLst>
                                    <p:cond delay="200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p:tgtEl>
                                          <p:spTgt spid="36"/>
                                        </p:tgtEl>
                                        <p:attrNameLst>
                                          <p:attrName>ppt_y</p:attrName>
                                        </p:attrNameLst>
                                      </p:cBhvr>
                                      <p:tavLst>
                                        <p:tav tm="0">
                                          <p:val>
                                            <p:strVal val="#ppt_y-#ppt_h*1.125000"/>
                                          </p:val>
                                        </p:tav>
                                        <p:tav tm="100000">
                                          <p:val>
                                            <p:strVal val="#ppt_y"/>
                                          </p:val>
                                        </p:tav>
                                      </p:tavLst>
                                    </p:anim>
                                    <p:animEffect transition="in" filter="wipe(down)">
                                      <p:cBhvr>
                                        <p:cTn id="17" dur="500"/>
                                        <p:tgtEl>
                                          <p:spTgt spid="36"/>
                                        </p:tgtEl>
                                      </p:cBhvr>
                                    </p:animEffect>
                                  </p:childTnLst>
                                </p:cTn>
                              </p:par>
                            </p:childTnLst>
                          </p:cTn>
                        </p:par>
                        <p:par>
                          <p:cTn id="18" fill="hold">
                            <p:stCondLst>
                              <p:cond delay="5000"/>
                            </p:stCondLst>
                            <p:childTnLst>
                              <p:par>
                                <p:cTn id="19" presetID="10" presetClass="entr" presetSubtype="0" fill="hold" nodeType="afterEffect">
                                  <p:stCondLst>
                                    <p:cond delay="200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8"/>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withEffect">
                                  <p:stCondLst>
                                    <p:cond delay="0"/>
                                  </p:stCondLst>
                                  <p:childTnLst>
                                    <p:animEffect transition="out" filter="fade">
                                      <p:cBhvr>
                                        <p:cTn id="26" dur="500"/>
                                        <p:tgtEl>
                                          <p:spTgt spid="38"/>
                                        </p:tgtEl>
                                      </p:cBhvr>
                                    </p:animEffect>
                                    <p:set>
                                      <p:cBhvr>
                                        <p:cTn id="27" dur="1" fill="hold">
                                          <p:stCondLst>
                                            <p:cond delay="499"/>
                                          </p:stCondLst>
                                        </p:cTn>
                                        <p:tgtEl>
                                          <p:spTgt spid="38"/>
                                        </p:tgtEl>
                                        <p:attrNameLst>
                                          <p:attrName>style.visibility</p:attrName>
                                        </p:attrNameLst>
                                      </p:cBhvr>
                                      <p:to>
                                        <p:strVal val="hidden"/>
                                      </p:to>
                                    </p:set>
                                  </p:childTnLst>
                                </p:cTn>
                              </p:par>
                            </p:childTnLst>
                          </p:cTn>
                        </p:par>
                        <p:par>
                          <p:cTn id="28" fill="hold">
                            <p:stCondLst>
                              <p:cond delay="500"/>
                            </p:stCondLst>
                            <p:childTnLst>
                              <p:par>
                                <p:cTn id="29" presetID="2" presetClass="entr" presetSubtype="4" accel="22000" decel="7800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10" presetClass="entr" presetSubtype="0" fill="hold" nodeType="afterEffect">
                                  <p:stCondLst>
                                    <p:cond delay="200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nextCondLst>
                <p:cond evt="onClick" delay="0">
                  <p:tgtEl>
                    <p:spTgt spid="38"/>
                  </p:tgtEl>
                </p:cond>
              </p:nextCondLst>
            </p:seq>
          </p:childTnLst>
        </p:cTn>
      </p:par>
    </p:tnLst>
    <p:bldLst>
      <p:bldP spid="37"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image"/>
          <p:cNvGrpSpPr/>
          <p:nvPr/>
        </p:nvGrpSpPr>
        <p:grpSpPr>
          <a:xfrm>
            <a:off x="755651" y="1891179"/>
            <a:ext cx="7632700" cy="3771390"/>
            <a:chOff x="755651" y="1891179"/>
            <a:chExt cx="7632700" cy="3771390"/>
          </a:xfrm>
        </p:grpSpPr>
        <p:sp>
          <p:nvSpPr>
            <p:cNvPr id="22" name="Rectangle 21"/>
            <p:cNvSpPr/>
            <p:nvPr/>
          </p:nvSpPr>
          <p:spPr>
            <a:xfrm>
              <a:off x="755651" y="1891179"/>
              <a:ext cx="7632700" cy="3771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63" y="2279001"/>
              <a:ext cx="5060744" cy="3376622"/>
            </a:xfrm>
            <a:prstGeom prst="rect">
              <a:avLst/>
            </a:prstGeom>
          </p:spPr>
        </p:pic>
      </p:grpSp>
      <p:sp>
        <p:nvSpPr>
          <p:cNvPr id="2" name="Title 1"/>
          <p:cNvSpPr>
            <a:spLocks noGrp="1"/>
          </p:cNvSpPr>
          <p:nvPr>
            <p:ph type="title"/>
          </p:nvPr>
        </p:nvSpPr>
        <p:spPr/>
        <p:txBody>
          <a:bodyPr/>
          <a:lstStyle/>
          <a:p>
            <a:r>
              <a:rPr lang="en-GB" dirty="0"/>
              <a:t>How Are They Feeling?</a:t>
            </a:r>
          </a:p>
        </p:txBody>
      </p:sp>
      <p:sp>
        <p:nvSpPr>
          <p:cNvPr id="37" name="arrow"/>
          <p:cNvSpPr/>
          <p:nvPr/>
        </p:nvSpPr>
        <p:spPr>
          <a:xfrm rot="10800000">
            <a:off x="4494115" y="2252764"/>
            <a:ext cx="384232" cy="151974"/>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STEP 3"/>
          <p:cNvGrpSpPr/>
          <p:nvPr/>
        </p:nvGrpSpPr>
        <p:grpSpPr>
          <a:xfrm>
            <a:off x="755651" y="4777677"/>
            <a:ext cx="7632700" cy="899612"/>
            <a:chOff x="755651" y="4777677"/>
            <a:chExt cx="7632700" cy="899612"/>
          </a:xfrm>
        </p:grpSpPr>
        <p:sp>
          <p:nvSpPr>
            <p:cNvPr id="33" name="Rectangle 32"/>
            <p:cNvSpPr/>
            <p:nvPr/>
          </p:nvSpPr>
          <p:spPr>
            <a:xfrm>
              <a:off x="755651" y="4905182"/>
              <a:ext cx="7632700" cy="77210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180000"/>
              <a:r>
                <a:rPr lang="en-GB" b="1" dirty="0">
                  <a:latin typeface="Twinkl" pitchFamily="2" charset="0"/>
                </a:rPr>
                <a:t>Inference Iggy asks…</a:t>
              </a:r>
            </a:p>
            <a:p>
              <a:pPr marL="180000"/>
              <a:r>
                <a:rPr lang="en-GB" dirty="0">
                  <a:latin typeface="Twinkl" pitchFamily="2" charset="0"/>
                </a:rPr>
                <a:t>How do you know that their mood has changed?</a:t>
              </a:r>
            </a:p>
          </p:txBody>
        </p:sp>
        <p:grpSp>
          <p:nvGrpSpPr>
            <p:cNvPr id="32" name="Group 31"/>
            <p:cNvGrpSpPr/>
            <p:nvPr/>
          </p:nvGrpSpPr>
          <p:grpSpPr>
            <a:xfrm>
              <a:off x="7353321" y="4777677"/>
              <a:ext cx="870365" cy="857475"/>
              <a:chOff x="6593314" y="4273210"/>
              <a:chExt cx="1292859" cy="1273712"/>
            </a:xfrm>
          </p:grpSpPr>
          <p:sp>
            <p:nvSpPr>
              <p:cNvPr id="28" name="Oval 27"/>
              <p:cNvSpPr/>
              <p:nvPr/>
            </p:nvSpPr>
            <p:spPr>
              <a:xfrm>
                <a:off x="6862291" y="4523040"/>
                <a:ext cx="1023881" cy="1023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775" b="72094"/>
              <a:stretch/>
            </p:blipFill>
            <p:spPr>
              <a:xfrm>
                <a:off x="6639719" y="4273210"/>
                <a:ext cx="1246454" cy="1003466"/>
              </a:xfrm>
              <a:prstGeom prst="rect">
                <a:avLst/>
              </a:prstGeom>
            </p:spPr>
          </p:pic>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13075" t="6948" r="26775" b="64579"/>
              <a:stretch/>
            </p:blipFill>
            <p:spPr>
              <a:xfrm>
                <a:off x="6862291" y="4523040"/>
                <a:ext cx="1023882"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2154" t="6948" r="65166" b="64579"/>
              <a:stretch/>
            </p:blipFill>
            <p:spPr>
              <a:xfrm>
                <a:off x="6593314" y="4523039"/>
                <a:ext cx="629607"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grpSp>
      </p:grpSp>
      <p:sp>
        <p:nvSpPr>
          <p:cNvPr id="36" name="STEP 2"/>
          <p:cNvSpPr/>
          <p:nvPr/>
        </p:nvSpPr>
        <p:spPr>
          <a:xfrm>
            <a:off x="5134061" y="2272056"/>
            <a:ext cx="3254289" cy="3607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What makes you think that?</a:t>
            </a:r>
          </a:p>
        </p:txBody>
      </p:sp>
      <p:sp>
        <p:nvSpPr>
          <p:cNvPr id="3" name="STEP 1"/>
          <p:cNvSpPr/>
          <p:nvPr/>
        </p:nvSpPr>
        <p:spPr>
          <a:xfrm>
            <a:off x="755651" y="1505126"/>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Now, look at another photograph of the same person.</a:t>
            </a:r>
          </a:p>
          <a:p>
            <a:pPr algn="ctr"/>
            <a:r>
              <a:rPr lang="en-GB" dirty="0">
                <a:latin typeface="Twinkl" pitchFamily="2" charset="0"/>
              </a:rPr>
              <a:t>How do you think that they are feeling now?</a:t>
            </a:r>
          </a:p>
        </p:txBody>
      </p:sp>
      <p:grpSp>
        <p:nvGrpSpPr>
          <p:cNvPr id="38" name="NEXT 1"/>
          <p:cNvGrpSpPr/>
          <p:nvPr/>
        </p:nvGrpSpPr>
        <p:grpSpPr>
          <a:xfrm>
            <a:off x="7213462" y="5101504"/>
            <a:ext cx="1010223" cy="472958"/>
            <a:chOff x="1094499" y="2469427"/>
            <a:chExt cx="1010223" cy="472958"/>
          </a:xfrm>
        </p:grpSpPr>
        <p:sp>
          <p:nvSpPr>
            <p:cNvPr id="39" name="Rectangle 38"/>
            <p:cNvSpPr/>
            <p:nvPr/>
          </p:nvSpPr>
          <p:spPr>
            <a:xfrm>
              <a:off x="1140904" y="2509222"/>
              <a:ext cx="917414" cy="393369"/>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Next</a:t>
              </a:r>
            </a:p>
          </p:txBody>
        </p:sp>
        <p:sp>
          <p:nvSpPr>
            <p:cNvPr id="40" name="Rectangle 39"/>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NEXT SLIDE"/>
          <p:cNvGrpSpPr/>
          <p:nvPr/>
        </p:nvGrpSpPr>
        <p:grpSpPr>
          <a:xfrm>
            <a:off x="7378128" y="5766486"/>
            <a:ext cx="1010223" cy="472958"/>
            <a:chOff x="1094499" y="2469427"/>
            <a:chExt cx="1010223" cy="472958"/>
          </a:xfrm>
        </p:grpSpPr>
        <p:sp>
          <p:nvSpPr>
            <p:cNvPr id="25" name="Rectangle 24">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26" name="Rectangle 25">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Rectangle 23">
            <a:hlinkClick r:id="rId4"/>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3230180"/>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1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down)">
                                      <p:cBhvr>
                                        <p:cTn id="8" dur="500"/>
                                        <p:tgtEl>
                                          <p:spTgt spid="37"/>
                                        </p:tgtEl>
                                      </p:cBhvr>
                                    </p:animEffect>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2500"/>
                            </p:stCondLst>
                            <p:childTnLst>
                              <p:par>
                                <p:cTn id="14" presetID="12" presetClass="entr" presetSubtype="1" fill="hold" grpId="0" nodeType="afterEffect">
                                  <p:stCondLst>
                                    <p:cond delay="200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p:tgtEl>
                                          <p:spTgt spid="36"/>
                                        </p:tgtEl>
                                        <p:attrNameLst>
                                          <p:attrName>ppt_y</p:attrName>
                                        </p:attrNameLst>
                                      </p:cBhvr>
                                      <p:tavLst>
                                        <p:tav tm="0">
                                          <p:val>
                                            <p:strVal val="#ppt_y-#ppt_h*1.125000"/>
                                          </p:val>
                                        </p:tav>
                                        <p:tav tm="100000">
                                          <p:val>
                                            <p:strVal val="#ppt_y"/>
                                          </p:val>
                                        </p:tav>
                                      </p:tavLst>
                                    </p:anim>
                                    <p:animEffect transition="in" filter="wipe(down)">
                                      <p:cBhvr>
                                        <p:cTn id="17" dur="500"/>
                                        <p:tgtEl>
                                          <p:spTgt spid="36"/>
                                        </p:tgtEl>
                                      </p:cBhvr>
                                    </p:animEffect>
                                  </p:childTnLst>
                                </p:cTn>
                              </p:par>
                            </p:childTnLst>
                          </p:cTn>
                        </p:par>
                        <p:par>
                          <p:cTn id="18" fill="hold">
                            <p:stCondLst>
                              <p:cond delay="5000"/>
                            </p:stCondLst>
                            <p:childTnLst>
                              <p:par>
                                <p:cTn id="19" presetID="10" presetClass="entr" presetSubtype="0" fill="hold" nodeType="afterEffect">
                                  <p:stCondLst>
                                    <p:cond delay="200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8"/>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withEffect">
                                  <p:stCondLst>
                                    <p:cond delay="0"/>
                                  </p:stCondLst>
                                  <p:childTnLst>
                                    <p:animEffect transition="out" filter="fade">
                                      <p:cBhvr>
                                        <p:cTn id="26" dur="500"/>
                                        <p:tgtEl>
                                          <p:spTgt spid="38"/>
                                        </p:tgtEl>
                                      </p:cBhvr>
                                    </p:animEffect>
                                    <p:set>
                                      <p:cBhvr>
                                        <p:cTn id="27" dur="1" fill="hold">
                                          <p:stCondLst>
                                            <p:cond delay="499"/>
                                          </p:stCondLst>
                                        </p:cTn>
                                        <p:tgtEl>
                                          <p:spTgt spid="38"/>
                                        </p:tgtEl>
                                        <p:attrNameLst>
                                          <p:attrName>style.visibility</p:attrName>
                                        </p:attrNameLst>
                                      </p:cBhvr>
                                      <p:to>
                                        <p:strVal val="hidden"/>
                                      </p:to>
                                    </p:set>
                                  </p:childTnLst>
                                </p:cTn>
                              </p:par>
                            </p:childTnLst>
                          </p:cTn>
                        </p:par>
                        <p:par>
                          <p:cTn id="28" fill="hold">
                            <p:stCondLst>
                              <p:cond delay="500"/>
                            </p:stCondLst>
                            <p:childTnLst>
                              <p:par>
                                <p:cTn id="29" presetID="2" presetClass="entr" presetSubtype="4" accel="22000" decel="7800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10" presetClass="entr" presetSubtype="0" fill="hold" nodeType="afterEffect">
                                  <p:stCondLst>
                                    <p:cond delay="200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nextCondLst>
                <p:cond evt="onClick" delay="0">
                  <p:tgtEl>
                    <p:spTgt spid="38"/>
                  </p:tgtEl>
                </p:cond>
              </p:nextCondLst>
            </p:seq>
          </p:childTnLst>
        </p:cTn>
      </p:par>
    </p:tnLst>
    <p:bldLst>
      <p:bldP spid="37"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image"/>
          <p:cNvGrpSpPr/>
          <p:nvPr/>
        </p:nvGrpSpPr>
        <p:grpSpPr>
          <a:xfrm>
            <a:off x="755651" y="1891179"/>
            <a:ext cx="7632700" cy="3771390"/>
            <a:chOff x="755651" y="1891179"/>
            <a:chExt cx="7632700" cy="3771390"/>
          </a:xfrm>
        </p:grpSpPr>
        <p:sp>
          <p:nvSpPr>
            <p:cNvPr id="22" name="Rectangle 21"/>
            <p:cNvSpPr/>
            <p:nvPr/>
          </p:nvSpPr>
          <p:spPr>
            <a:xfrm>
              <a:off x="755651" y="1891179"/>
              <a:ext cx="7632700" cy="3771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63" y="2283204"/>
              <a:ext cx="5060744" cy="3368215"/>
            </a:xfrm>
            <a:prstGeom prst="rect">
              <a:avLst/>
            </a:prstGeom>
          </p:spPr>
        </p:pic>
      </p:grpSp>
      <p:sp>
        <p:nvSpPr>
          <p:cNvPr id="2" name="Title 1"/>
          <p:cNvSpPr>
            <a:spLocks noGrp="1"/>
          </p:cNvSpPr>
          <p:nvPr>
            <p:ph type="title"/>
          </p:nvPr>
        </p:nvSpPr>
        <p:spPr/>
        <p:txBody>
          <a:bodyPr/>
          <a:lstStyle/>
          <a:p>
            <a:r>
              <a:rPr lang="en-GB" dirty="0"/>
              <a:t>How Are They Feeling?</a:t>
            </a:r>
          </a:p>
        </p:txBody>
      </p:sp>
      <p:sp>
        <p:nvSpPr>
          <p:cNvPr id="37" name="arrow"/>
          <p:cNvSpPr/>
          <p:nvPr/>
        </p:nvSpPr>
        <p:spPr>
          <a:xfrm rot="10800000">
            <a:off x="4494115" y="2252764"/>
            <a:ext cx="384232" cy="151974"/>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STEP 3"/>
          <p:cNvGrpSpPr/>
          <p:nvPr/>
        </p:nvGrpSpPr>
        <p:grpSpPr>
          <a:xfrm>
            <a:off x="755651" y="4671903"/>
            <a:ext cx="7632700" cy="1049106"/>
            <a:chOff x="755651" y="4766683"/>
            <a:chExt cx="7632700" cy="1049106"/>
          </a:xfrm>
        </p:grpSpPr>
        <p:sp>
          <p:nvSpPr>
            <p:cNvPr id="33" name="Rectangle 32"/>
            <p:cNvSpPr/>
            <p:nvPr/>
          </p:nvSpPr>
          <p:spPr>
            <a:xfrm>
              <a:off x="755651" y="4766683"/>
              <a:ext cx="7632700" cy="1049106"/>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180000"/>
              <a:r>
                <a:rPr lang="en-GB" b="1" dirty="0">
                  <a:latin typeface="Twinkl" pitchFamily="2" charset="0"/>
                </a:rPr>
                <a:t>Inference Iggy asks…</a:t>
              </a:r>
            </a:p>
            <a:p>
              <a:pPr marL="180000"/>
              <a:r>
                <a:rPr lang="en-GB" dirty="0">
                  <a:latin typeface="Twinkl" pitchFamily="2" charset="0"/>
                </a:rPr>
                <a:t>What are they doing with their face and their body</a:t>
              </a:r>
              <a:br>
                <a:rPr lang="en-GB" dirty="0">
                  <a:latin typeface="Twinkl" pitchFamily="2" charset="0"/>
                </a:rPr>
              </a:br>
              <a:r>
                <a:rPr lang="en-GB" dirty="0">
                  <a:latin typeface="Twinkl" pitchFamily="2" charset="0"/>
                </a:rPr>
                <a:t>to make you think that?</a:t>
              </a:r>
            </a:p>
          </p:txBody>
        </p:sp>
        <p:grpSp>
          <p:nvGrpSpPr>
            <p:cNvPr id="32" name="Group 31"/>
            <p:cNvGrpSpPr/>
            <p:nvPr/>
          </p:nvGrpSpPr>
          <p:grpSpPr>
            <a:xfrm>
              <a:off x="7353321" y="4777677"/>
              <a:ext cx="870365" cy="857475"/>
              <a:chOff x="6593314" y="4273210"/>
              <a:chExt cx="1292859" cy="1273712"/>
            </a:xfrm>
          </p:grpSpPr>
          <p:sp>
            <p:nvSpPr>
              <p:cNvPr id="28" name="Oval 27"/>
              <p:cNvSpPr/>
              <p:nvPr/>
            </p:nvSpPr>
            <p:spPr>
              <a:xfrm>
                <a:off x="6862291" y="4523040"/>
                <a:ext cx="1023881" cy="1023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775" b="72094"/>
              <a:stretch/>
            </p:blipFill>
            <p:spPr>
              <a:xfrm>
                <a:off x="6639719" y="4273210"/>
                <a:ext cx="1246454" cy="1003466"/>
              </a:xfrm>
              <a:prstGeom prst="rect">
                <a:avLst/>
              </a:prstGeom>
            </p:spPr>
          </p:pic>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13075" t="6948" r="26775" b="64579"/>
              <a:stretch/>
            </p:blipFill>
            <p:spPr>
              <a:xfrm>
                <a:off x="6862291" y="4523040"/>
                <a:ext cx="1023882"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2154" t="6948" r="65166" b="64579"/>
              <a:stretch/>
            </p:blipFill>
            <p:spPr>
              <a:xfrm>
                <a:off x="6593314" y="4523039"/>
                <a:ext cx="629607"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grpSp>
      </p:grpSp>
      <p:sp>
        <p:nvSpPr>
          <p:cNvPr id="3" name="STEP 1"/>
          <p:cNvSpPr/>
          <p:nvPr/>
        </p:nvSpPr>
        <p:spPr>
          <a:xfrm>
            <a:off x="755651" y="1505125"/>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Finally, look at this photograph.</a:t>
            </a:r>
          </a:p>
          <a:p>
            <a:pPr algn="ctr"/>
            <a:r>
              <a:rPr lang="en-GB" dirty="0">
                <a:latin typeface="Twinkl" pitchFamily="2" charset="0"/>
              </a:rPr>
              <a:t>How do you think that they are feeling now?</a:t>
            </a:r>
          </a:p>
        </p:txBody>
      </p:sp>
      <p:grpSp>
        <p:nvGrpSpPr>
          <p:cNvPr id="38" name="NEXT 1"/>
          <p:cNvGrpSpPr/>
          <p:nvPr/>
        </p:nvGrpSpPr>
        <p:grpSpPr>
          <a:xfrm>
            <a:off x="7213462" y="5101504"/>
            <a:ext cx="1010223" cy="472958"/>
            <a:chOff x="1094499" y="2469427"/>
            <a:chExt cx="1010223" cy="472958"/>
          </a:xfrm>
        </p:grpSpPr>
        <p:sp>
          <p:nvSpPr>
            <p:cNvPr id="39" name="Rectangle 38"/>
            <p:cNvSpPr/>
            <p:nvPr/>
          </p:nvSpPr>
          <p:spPr>
            <a:xfrm>
              <a:off x="1140904" y="2509222"/>
              <a:ext cx="917414" cy="393369"/>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Next</a:t>
              </a:r>
            </a:p>
          </p:txBody>
        </p:sp>
        <p:sp>
          <p:nvSpPr>
            <p:cNvPr id="40" name="Rectangle 39"/>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NEXT SLIDE"/>
          <p:cNvGrpSpPr/>
          <p:nvPr/>
        </p:nvGrpSpPr>
        <p:grpSpPr>
          <a:xfrm>
            <a:off x="7378128" y="5766486"/>
            <a:ext cx="1010223" cy="472958"/>
            <a:chOff x="1094499" y="2469427"/>
            <a:chExt cx="1010223" cy="472958"/>
          </a:xfrm>
        </p:grpSpPr>
        <p:sp>
          <p:nvSpPr>
            <p:cNvPr id="25" name="Rectangle 24">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26" name="Rectangle 25">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Rectangle 23">
            <a:hlinkClick r:id="rId4"/>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8289412"/>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1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down)">
                                      <p:cBhvr>
                                        <p:cTn id="8" dur="500"/>
                                        <p:tgtEl>
                                          <p:spTgt spid="37"/>
                                        </p:tgtEl>
                                      </p:cBhvr>
                                    </p:animEffect>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2500"/>
                            </p:stCondLst>
                            <p:childTnLst>
                              <p:par>
                                <p:cTn id="14" presetID="10" presetClass="entr" presetSubtype="0" fill="hold" nodeType="afterEffect">
                                  <p:stCondLst>
                                    <p:cond delay="200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par>
                          <p:cTn id="23" fill="hold">
                            <p:stCondLst>
                              <p:cond delay="500"/>
                            </p:stCondLst>
                            <p:childTnLst>
                              <p:par>
                                <p:cTn id="24" presetID="2" presetClass="entr" presetSubtype="4" accel="22000" decel="78000"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par>
                                <p:cTn id="28" presetID="42" presetClass="path" presetSubtype="0" accel="20000" decel="80000" fill="hold" nodeType="withEffect">
                                  <p:stCondLst>
                                    <p:cond delay="0"/>
                                  </p:stCondLst>
                                  <p:childTnLst>
                                    <p:animMotion origin="layout" path="M 0 -4.44444E-6 L 0 -0.05648 " pathEditMode="relative" rAng="0" ptsTypes="AA">
                                      <p:cBhvr>
                                        <p:cTn id="29" dur="500" fill="hold"/>
                                        <p:tgtEl>
                                          <p:spTgt spid="23"/>
                                        </p:tgtEl>
                                        <p:attrNameLst>
                                          <p:attrName>ppt_x</p:attrName>
                                          <p:attrName>ppt_y</p:attrName>
                                        </p:attrNameLst>
                                      </p:cBhvr>
                                      <p:rCtr x="0" y="-2824"/>
                                    </p:animMotion>
                                  </p:childTnLst>
                                </p:cTn>
                              </p:par>
                            </p:childTnLst>
                          </p:cTn>
                        </p:par>
                        <p:par>
                          <p:cTn id="30" fill="hold">
                            <p:stCondLst>
                              <p:cond delay="1000"/>
                            </p:stCondLst>
                            <p:childTnLst>
                              <p:par>
                                <p:cTn id="31" presetID="10" presetClass="entr" presetSubtype="0" fill="hold" nodeType="afterEffect">
                                  <p:stCondLst>
                                    <p:cond delay="20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childTnLst>
              </p:cTn>
              <p:nextCondLst>
                <p:cond evt="onClick" delay="0">
                  <p:tgtEl>
                    <p:spTgt spid="38"/>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7462"/>
          <a:stretch/>
        </p:blipFill>
        <p:spPr>
          <a:xfrm>
            <a:off x="358748" y="1946060"/>
            <a:ext cx="8416061" cy="4911940"/>
          </a:xfrm>
          <a:prstGeom prst="rect">
            <a:avLst/>
          </a:prstGeom>
        </p:spPr>
      </p:pic>
      <p:pic>
        <p:nvPicPr>
          <p:cNvPr id="162" name="Picture 161"/>
          <p:cNvPicPr>
            <a:picLocks noChangeAspect="1"/>
          </p:cNvPicPr>
          <p:nvPr/>
        </p:nvPicPr>
        <p:blipFill rotWithShape="1">
          <a:blip r:embed="rId3">
            <a:extLst>
              <a:ext uri="{28A0092B-C50C-407E-A947-70E740481C1C}">
                <a14:useLocalDpi xmlns:a14="http://schemas.microsoft.com/office/drawing/2010/main" val="0"/>
              </a:ext>
            </a:extLst>
          </a:blip>
          <a:srcRect t="28376"/>
          <a:stretch/>
        </p:blipFill>
        <p:spPr>
          <a:xfrm>
            <a:off x="0" y="1946060"/>
            <a:ext cx="9144000" cy="4911940"/>
          </a:xfrm>
          <a:prstGeom prst="rect">
            <a:avLst/>
          </a:prstGeom>
        </p:spPr>
      </p:pic>
      <p:sp>
        <p:nvSpPr>
          <p:cNvPr id="161" name="Rectangle 160"/>
          <p:cNvSpPr/>
          <p:nvPr/>
        </p:nvSpPr>
        <p:spPr>
          <a:xfrm>
            <a:off x="2011680" y="2107341"/>
            <a:ext cx="6236211" cy="840413"/>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en-GB" dirty="0"/>
              <a:t>Click on each key point to learn more about how we </a:t>
            </a:r>
            <a:r>
              <a:rPr lang="en-GB" b="1" dirty="0"/>
              <a:t>show</a:t>
            </a:r>
            <a:r>
              <a:rPr lang="en-GB" dirty="0"/>
              <a:t> our feelings.</a:t>
            </a:r>
          </a:p>
        </p:txBody>
      </p:sp>
      <p:sp>
        <p:nvSpPr>
          <p:cNvPr id="2" name="Title 1"/>
          <p:cNvSpPr>
            <a:spLocks noGrp="1"/>
          </p:cNvSpPr>
          <p:nvPr>
            <p:ph type="title"/>
          </p:nvPr>
        </p:nvSpPr>
        <p:spPr/>
        <p:txBody>
          <a:bodyPr/>
          <a:lstStyle/>
          <a:p>
            <a:r>
              <a:rPr lang="en-GB" dirty="0"/>
              <a:t>Showing Their Feelings</a:t>
            </a:r>
          </a:p>
        </p:txBody>
      </p:sp>
      <p:sp>
        <p:nvSpPr>
          <p:cNvPr id="3" name="STEP 1"/>
          <p:cNvSpPr/>
          <p:nvPr/>
        </p:nvSpPr>
        <p:spPr>
          <a:xfrm>
            <a:off x="755651" y="1450952"/>
            <a:ext cx="7632700"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People rarely </a:t>
            </a:r>
            <a:r>
              <a:rPr lang="en-GB" b="1" dirty="0">
                <a:latin typeface="Twinkl" pitchFamily="2" charset="0"/>
              </a:rPr>
              <a:t>tell</a:t>
            </a:r>
            <a:r>
              <a:rPr lang="en-GB" dirty="0">
                <a:latin typeface="Twinkl" pitchFamily="2" charset="0"/>
              </a:rPr>
              <a:t> you how they are feeling using words.</a:t>
            </a:r>
          </a:p>
        </p:txBody>
      </p:sp>
      <p:grpSp>
        <p:nvGrpSpPr>
          <p:cNvPr id="163" name="Group 162"/>
          <p:cNvGrpSpPr/>
          <p:nvPr/>
        </p:nvGrpSpPr>
        <p:grpSpPr>
          <a:xfrm>
            <a:off x="999491" y="2007570"/>
            <a:ext cx="2941161" cy="4344462"/>
            <a:chOff x="999491" y="2007570"/>
            <a:chExt cx="2941161" cy="4344462"/>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491" y="2007570"/>
              <a:ext cx="2941161" cy="4344462"/>
            </a:xfrm>
            <a:prstGeom prst="rect">
              <a:avLst/>
            </a:prstGeom>
          </p:spPr>
        </p:pic>
        <p:sp>
          <p:nvSpPr>
            <p:cNvPr id="8" name="TextBox 7"/>
            <p:cNvSpPr txBox="1"/>
            <p:nvPr/>
          </p:nvSpPr>
          <p:spPr>
            <a:xfrm>
              <a:off x="1295939" y="2560202"/>
              <a:ext cx="2284669" cy="1477328"/>
            </a:xfrm>
            <a:prstGeom prst="rect">
              <a:avLst/>
            </a:prstGeom>
            <a:noFill/>
          </p:spPr>
          <p:txBody>
            <a:bodyPr wrap="square" rtlCol="0">
              <a:spAutoFit/>
            </a:bodyPr>
            <a:lstStyle/>
            <a:p>
              <a:r>
                <a:rPr lang="en-GB" dirty="0">
                  <a:latin typeface="Twinkl" pitchFamily="2" charset="0"/>
                </a:rPr>
                <a:t>More commonly, they </a:t>
              </a:r>
              <a:r>
                <a:rPr lang="en-GB" b="1" dirty="0">
                  <a:latin typeface="Twinkl" pitchFamily="2" charset="0"/>
                </a:rPr>
                <a:t>show</a:t>
              </a:r>
              <a:r>
                <a:rPr lang="en-GB" dirty="0">
                  <a:latin typeface="Twinkl" pitchFamily="2" charset="0"/>
                </a:rPr>
                <a:t> how they are feeling using </a:t>
              </a:r>
              <a:br>
                <a:rPr lang="en-GB" dirty="0">
                  <a:latin typeface="Twinkl" pitchFamily="2" charset="0"/>
                </a:rPr>
              </a:br>
              <a:r>
                <a:rPr lang="en-GB" dirty="0">
                  <a:latin typeface="Twinkl" pitchFamily="2" charset="0"/>
                </a:rPr>
                <a:t>three key things:</a:t>
              </a:r>
            </a:p>
            <a:p>
              <a:endParaRPr lang="en-GB" dirty="0"/>
            </a:p>
          </p:txBody>
        </p:sp>
      </p:grpSp>
      <p:sp>
        <p:nvSpPr>
          <p:cNvPr id="9" name="FE"/>
          <p:cNvSpPr/>
          <p:nvPr/>
        </p:nvSpPr>
        <p:spPr>
          <a:xfrm>
            <a:off x="1434226" y="3769786"/>
            <a:ext cx="2008093" cy="712933"/>
          </a:xfrm>
          <a:prstGeom prst="roundRect">
            <a:avLst>
              <a:gd name="adj" fmla="val 44928"/>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their </a:t>
            </a:r>
            <a:r>
              <a:rPr lang="en-GB" b="1" dirty="0"/>
              <a:t>facial expression</a:t>
            </a:r>
            <a:r>
              <a:rPr lang="en-GB" dirty="0"/>
              <a:t>;</a:t>
            </a:r>
          </a:p>
        </p:txBody>
      </p:sp>
      <p:sp>
        <p:nvSpPr>
          <p:cNvPr id="29" name="BL"/>
          <p:cNvSpPr/>
          <p:nvPr/>
        </p:nvSpPr>
        <p:spPr>
          <a:xfrm>
            <a:off x="1434225" y="4545961"/>
            <a:ext cx="2008093" cy="712933"/>
          </a:xfrm>
          <a:prstGeom prst="roundRect">
            <a:avLst>
              <a:gd name="adj" fmla="val 44928"/>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their </a:t>
            </a:r>
            <a:r>
              <a:rPr lang="en-GB" b="1" dirty="0"/>
              <a:t>body language</a:t>
            </a:r>
            <a:r>
              <a:rPr lang="en-GB" dirty="0"/>
              <a:t>;</a:t>
            </a:r>
          </a:p>
        </p:txBody>
      </p:sp>
      <p:sp>
        <p:nvSpPr>
          <p:cNvPr id="34" name="A"/>
          <p:cNvSpPr/>
          <p:nvPr/>
        </p:nvSpPr>
        <p:spPr>
          <a:xfrm>
            <a:off x="1434224" y="5322136"/>
            <a:ext cx="2008093" cy="484145"/>
          </a:xfrm>
          <a:prstGeom prst="roundRect">
            <a:avLst>
              <a:gd name="adj" fmla="val 44928"/>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their </a:t>
            </a:r>
            <a:r>
              <a:rPr lang="en-GB" b="1" dirty="0"/>
              <a:t>actions</a:t>
            </a:r>
            <a:r>
              <a:rPr lang="en-GB" dirty="0"/>
              <a:t>.</a:t>
            </a:r>
          </a:p>
        </p:txBody>
      </p:sp>
      <p:grpSp>
        <p:nvGrpSpPr>
          <p:cNvPr id="92" name="FACIAL EXPRESSION"/>
          <p:cNvGrpSpPr/>
          <p:nvPr/>
        </p:nvGrpSpPr>
        <p:grpSpPr>
          <a:xfrm>
            <a:off x="1194766" y="1997837"/>
            <a:ext cx="6875960" cy="4137655"/>
            <a:chOff x="1194766" y="2022221"/>
            <a:chExt cx="6875960" cy="4137655"/>
          </a:xfrm>
        </p:grpSpPr>
        <p:grpSp>
          <p:nvGrpSpPr>
            <p:cNvPr id="81" name="Group 80"/>
            <p:cNvGrpSpPr/>
            <p:nvPr/>
          </p:nvGrpSpPr>
          <p:grpSpPr>
            <a:xfrm rot="18900000">
              <a:off x="4155149" y="2023274"/>
              <a:ext cx="720243" cy="843969"/>
              <a:chOff x="6019401" y="2341417"/>
              <a:chExt cx="878865" cy="1029840"/>
            </a:xfrm>
          </p:grpSpPr>
          <p:sp>
            <p:nvSpPr>
              <p:cNvPr id="82" name="Oval 81"/>
              <p:cNvSpPr/>
              <p:nvPr/>
            </p:nvSpPr>
            <p:spPr>
              <a:xfrm>
                <a:off x="6019401" y="2341417"/>
                <a:ext cx="878865" cy="842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Isosceles Triangle 82"/>
              <p:cNvSpPr/>
              <p:nvPr/>
            </p:nvSpPr>
            <p:spPr>
              <a:xfrm rot="10800000">
                <a:off x="6325987" y="2864892"/>
                <a:ext cx="265692" cy="5063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Group 86"/>
            <p:cNvGrpSpPr/>
            <p:nvPr/>
          </p:nvGrpSpPr>
          <p:grpSpPr>
            <a:xfrm rot="18900000">
              <a:off x="6624805" y="2022221"/>
              <a:ext cx="720243" cy="843969"/>
              <a:chOff x="6019401" y="2341417"/>
              <a:chExt cx="878865" cy="1029840"/>
            </a:xfrm>
          </p:grpSpPr>
          <p:sp>
            <p:nvSpPr>
              <p:cNvPr id="88" name="Oval 87"/>
              <p:cNvSpPr/>
              <p:nvPr/>
            </p:nvSpPr>
            <p:spPr>
              <a:xfrm>
                <a:off x="6019401" y="2341417"/>
                <a:ext cx="878865" cy="842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Isosceles Triangle 88"/>
              <p:cNvSpPr/>
              <p:nvPr/>
            </p:nvSpPr>
            <p:spPr>
              <a:xfrm rot="10800000">
                <a:off x="6325987" y="2864892"/>
                <a:ext cx="265692" cy="5063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oup 90"/>
            <p:cNvGrpSpPr/>
            <p:nvPr/>
          </p:nvGrpSpPr>
          <p:grpSpPr>
            <a:xfrm>
              <a:off x="1194766" y="2192671"/>
              <a:ext cx="6875960" cy="3967205"/>
              <a:chOff x="1194766" y="2192671"/>
              <a:chExt cx="6875960" cy="3967205"/>
            </a:xfrm>
          </p:grpSpPr>
          <p:grpSp>
            <p:nvGrpSpPr>
              <p:cNvPr id="52" name="BODY LANGUAGE"/>
              <p:cNvGrpSpPr/>
              <p:nvPr/>
            </p:nvGrpSpPr>
            <p:grpSpPr>
              <a:xfrm>
                <a:off x="1194766" y="2593221"/>
                <a:ext cx="6864146" cy="3566655"/>
                <a:chOff x="1190439" y="2560202"/>
                <a:chExt cx="6864146" cy="3566655"/>
              </a:xfrm>
            </p:grpSpPr>
            <p:sp>
              <p:nvSpPr>
                <p:cNvPr id="66" name="Oval 65"/>
                <p:cNvSpPr/>
                <p:nvPr/>
              </p:nvSpPr>
              <p:spPr>
                <a:xfrm>
                  <a:off x="4484373" y="5579470"/>
                  <a:ext cx="3570212" cy="547387"/>
                </a:xfrm>
                <a:prstGeom prst="ellipse">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oup 53"/>
                <p:cNvGrpSpPr/>
                <p:nvPr/>
              </p:nvGrpSpPr>
              <p:grpSpPr>
                <a:xfrm>
                  <a:off x="1190439" y="2560202"/>
                  <a:ext cx="2596693" cy="3312092"/>
                  <a:chOff x="4718038" y="2560202"/>
                  <a:chExt cx="2596693" cy="3312092"/>
                </a:xfrm>
              </p:grpSpPr>
              <p:grpSp>
                <p:nvGrpSpPr>
                  <p:cNvPr id="55" name="Group 54"/>
                  <p:cNvGrpSpPr/>
                  <p:nvPr/>
                </p:nvGrpSpPr>
                <p:grpSpPr>
                  <a:xfrm>
                    <a:off x="4718038" y="2560202"/>
                    <a:ext cx="2596693" cy="3312092"/>
                    <a:chOff x="1207180" y="2560202"/>
                    <a:chExt cx="2596693" cy="3312092"/>
                  </a:xfrm>
                </p:grpSpPr>
                <p:grpSp>
                  <p:nvGrpSpPr>
                    <p:cNvPr id="57" name="Group 56"/>
                    <p:cNvGrpSpPr/>
                    <p:nvPr/>
                  </p:nvGrpSpPr>
                  <p:grpSpPr>
                    <a:xfrm>
                      <a:off x="1207180" y="2560202"/>
                      <a:ext cx="2596693" cy="3312092"/>
                      <a:chOff x="4184492" y="2560202"/>
                      <a:chExt cx="2596693" cy="3312092"/>
                    </a:xfrm>
                  </p:grpSpPr>
                  <p:sp>
                    <p:nvSpPr>
                      <p:cNvPr id="61" name="Rectangle 60"/>
                      <p:cNvSpPr/>
                      <p:nvPr/>
                    </p:nvSpPr>
                    <p:spPr>
                      <a:xfrm>
                        <a:off x="4184492" y="2560202"/>
                        <a:ext cx="2495661" cy="331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2" name="Group 61"/>
                      <p:cNvGrpSpPr/>
                      <p:nvPr/>
                    </p:nvGrpSpPr>
                    <p:grpSpPr>
                      <a:xfrm>
                        <a:off x="4428275" y="2645270"/>
                        <a:ext cx="2176179" cy="712933"/>
                        <a:chOff x="4428275" y="2645270"/>
                        <a:chExt cx="2176179" cy="712933"/>
                      </a:xfrm>
                    </p:grpSpPr>
                    <p:sp>
                      <p:nvSpPr>
                        <p:cNvPr id="64" name="Rounded Rectangle 63"/>
                        <p:cNvSpPr/>
                        <p:nvPr/>
                      </p:nvSpPr>
                      <p:spPr>
                        <a:xfrm>
                          <a:off x="4428275" y="2645270"/>
                          <a:ext cx="2008093" cy="712933"/>
                        </a:xfrm>
                        <a:prstGeom prst="roundRect">
                          <a:avLst>
                            <a:gd name="adj" fmla="val 44928"/>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their </a:t>
                          </a:r>
                          <a:r>
                            <a:rPr lang="en-GB" b="1" dirty="0"/>
                            <a:t>facial expression</a:t>
                          </a:r>
                          <a:r>
                            <a:rPr lang="en-GB" dirty="0"/>
                            <a:t>;</a:t>
                          </a:r>
                        </a:p>
                      </p:txBody>
                    </p:sp>
                    <p:sp>
                      <p:nvSpPr>
                        <p:cNvPr id="65" name="Isosceles Triangle 64"/>
                        <p:cNvSpPr/>
                        <p:nvPr/>
                      </p:nvSpPr>
                      <p:spPr>
                        <a:xfrm rot="5400000">
                          <a:off x="6272170" y="2833650"/>
                          <a:ext cx="328396" cy="336172"/>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3" name="TextBox 62"/>
                      <p:cNvSpPr txBox="1"/>
                      <p:nvPr/>
                    </p:nvSpPr>
                    <p:spPr>
                      <a:xfrm>
                        <a:off x="4229026" y="3611900"/>
                        <a:ext cx="2552159" cy="1477328"/>
                      </a:xfrm>
                      <a:prstGeom prst="rect">
                        <a:avLst/>
                      </a:prstGeom>
                      <a:noFill/>
                    </p:spPr>
                    <p:txBody>
                      <a:bodyPr wrap="square" rtlCol="0">
                        <a:spAutoFit/>
                      </a:bodyPr>
                      <a:lstStyle/>
                      <a:p>
                        <a:r>
                          <a:rPr lang="en-GB" dirty="0">
                            <a:latin typeface="Twinkl" pitchFamily="2" charset="0"/>
                          </a:rPr>
                          <a:t>The way that you move your face to show how you are feeling or how you are reacting to a situation.</a:t>
                        </a:r>
                        <a:endParaRPr lang="en-GB" dirty="0"/>
                      </a:p>
                    </p:txBody>
                  </p:sp>
                </p:grpSp>
                <p:grpSp>
                  <p:nvGrpSpPr>
                    <p:cNvPr id="58" name="Group 57"/>
                    <p:cNvGrpSpPr/>
                    <p:nvPr/>
                  </p:nvGrpSpPr>
                  <p:grpSpPr>
                    <a:xfrm>
                      <a:off x="1376574" y="5192785"/>
                      <a:ext cx="1072974" cy="503340"/>
                      <a:chOff x="4353886" y="5192785"/>
                      <a:chExt cx="1072974" cy="503340"/>
                    </a:xfrm>
                  </p:grpSpPr>
                  <p:sp>
                    <p:nvSpPr>
                      <p:cNvPr id="59" name="Rounded Rectangle 58"/>
                      <p:cNvSpPr/>
                      <p:nvPr/>
                    </p:nvSpPr>
                    <p:spPr>
                      <a:xfrm>
                        <a:off x="4353886" y="5192785"/>
                        <a:ext cx="1072974" cy="503340"/>
                      </a:xfrm>
                      <a:prstGeom prst="roundRect">
                        <a:avLst>
                          <a:gd name="adj" fmla="val 31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t>Back</a:t>
                        </a:r>
                      </a:p>
                    </p:txBody>
                  </p:sp>
                  <p:sp>
                    <p:nvSpPr>
                      <p:cNvPr id="60" name="Right Arrow 59"/>
                      <p:cNvSpPr/>
                      <p:nvPr/>
                    </p:nvSpPr>
                    <p:spPr>
                      <a:xfrm rot="10800000">
                        <a:off x="4388623" y="5325737"/>
                        <a:ext cx="382227" cy="253733"/>
                      </a:xfrm>
                      <a:prstGeom prst="rightArrow">
                        <a:avLst>
                          <a:gd name="adj1" fmla="val 50000"/>
                          <a:gd name="adj2" fmla="val 962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cxnSp>
                <p:nvCxnSpPr>
                  <p:cNvPr id="56" name="Straight Connector 55"/>
                  <p:cNvCxnSpPr/>
                  <p:nvPr/>
                </p:nvCxnSpPr>
                <p:spPr>
                  <a:xfrm>
                    <a:off x="4962736" y="3473042"/>
                    <a:ext cx="2007178" cy="0"/>
                  </a:xfrm>
                  <a:prstGeom prst="line">
                    <a:avLst/>
                  </a:prstGeom>
                  <a:ln w="38100">
                    <a:solidFill>
                      <a:srgbClr val="85BC33"/>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32" y="2693349"/>
                <a:ext cx="995294" cy="3330322"/>
              </a:xfrm>
              <a:prstGeom prst="rect">
                <a:avLst/>
              </a:prstGeom>
            </p:spPr>
          </p:pic>
          <p:pic>
            <p:nvPicPr>
              <p:cNvPr id="73" name="Picture 72"/>
              <p:cNvPicPr>
                <a:picLocks noChangeAspect="1"/>
              </p:cNvPicPr>
              <p:nvPr/>
            </p:nvPicPr>
            <p:blipFill rotWithShape="1">
              <a:blip r:embed="rId6" cstate="print">
                <a:extLst>
                  <a:ext uri="{28A0092B-C50C-407E-A947-70E740481C1C}">
                    <a14:useLocalDpi xmlns:a14="http://schemas.microsoft.com/office/drawing/2010/main" val="0"/>
                  </a:ext>
                </a:extLst>
              </a:blip>
              <a:srcRect l="47819"/>
              <a:stretch/>
            </p:blipFill>
            <p:spPr>
              <a:xfrm flipH="1">
                <a:off x="5837373" y="2996256"/>
                <a:ext cx="1410238" cy="3073725"/>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4449" y="2600899"/>
                <a:ext cx="1434060" cy="3430048"/>
              </a:xfrm>
              <a:prstGeom prst="rect">
                <a:avLst/>
              </a:prstGeom>
            </p:spPr>
          </p:pic>
          <p:grpSp>
            <p:nvGrpSpPr>
              <p:cNvPr id="84" name="Group 83"/>
              <p:cNvGrpSpPr/>
              <p:nvPr/>
            </p:nvGrpSpPr>
            <p:grpSpPr>
              <a:xfrm rot="18900000">
                <a:off x="5582930" y="2637173"/>
                <a:ext cx="720243" cy="843969"/>
                <a:chOff x="6019401" y="2341417"/>
                <a:chExt cx="878865" cy="1029840"/>
              </a:xfrm>
            </p:grpSpPr>
            <p:sp>
              <p:nvSpPr>
                <p:cNvPr id="85" name="Oval 84"/>
                <p:cNvSpPr/>
                <p:nvPr/>
              </p:nvSpPr>
              <p:spPr>
                <a:xfrm>
                  <a:off x="6019401" y="2341417"/>
                  <a:ext cx="878865" cy="842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Isosceles Triangle 85"/>
                <p:cNvSpPr/>
                <p:nvPr/>
              </p:nvSpPr>
              <p:spPr>
                <a:xfrm rot="10800000">
                  <a:off x="6325987" y="2864892"/>
                  <a:ext cx="265692" cy="5063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0832" y="2826429"/>
                <a:ext cx="384519" cy="384402"/>
              </a:xfrm>
              <a:prstGeom prst="rect">
                <a:avLst/>
              </a:prstGeom>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1463" y="2202593"/>
                <a:ext cx="398428" cy="398306"/>
              </a:xfrm>
              <a:prstGeom prst="rect">
                <a:avLst/>
              </a:prstGeom>
            </p:spPr>
          </p:pic>
          <p:pic>
            <p:nvPicPr>
              <p:cNvPr id="90" name="Picture 8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5623" y="2192671"/>
                <a:ext cx="408352" cy="408228"/>
              </a:xfrm>
              <a:prstGeom prst="rect">
                <a:avLst/>
              </a:prstGeom>
            </p:spPr>
          </p:pic>
        </p:grpSp>
      </p:grpSp>
      <p:grpSp>
        <p:nvGrpSpPr>
          <p:cNvPr id="143" name="ACTIONS"/>
          <p:cNvGrpSpPr/>
          <p:nvPr/>
        </p:nvGrpSpPr>
        <p:grpSpPr>
          <a:xfrm>
            <a:off x="1194766" y="2418919"/>
            <a:ext cx="6385741" cy="3623478"/>
            <a:chOff x="1194766" y="2418919"/>
            <a:chExt cx="6385741" cy="3623478"/>
          </a:xfrm>
        </p:grpSpPr>
        <p:grpSp>
          <p:nvGrpSpPr>
            <p:cNvPr id="108" name="Group 107"/>
            <p:cNvGrpSpPr/>
            <p:nvPr/>
          </p:nvGrpSpPr>
          <p:grpSpPr>
            <a:xfrm>
              <a:off x="1194766" y="2593221"/>
              <a:ext cx="2767287" cy="3312092"/>
              <a:chOff x="4718038" y="2560202"/>
              <a:chExt cx="2767287" cy="3312092"/>
            </a:xfrm>
          </p:grpSpPr>
          <p:grpSp>
            <p:nvGrpSpPr>
              <p:cNvPr id="109" name="Group 108"/>
              <p:cNvGrpSpPr/>
              <p:nvPr/>
            </p:nvGrpSpPr>
            <p:grpSpPr>
              <a:xfrm>
                <a:off x="4718038" y="2560202"/>
                <a:ext cx="2767287" cy="3312092"/>
                <a:chOff x="1207180" y="2560202"/>
                <a:chExt cx="2767287" cy="3312092"/>
              </a:xfrm>
            </p:grpSpPr>
            <p:grpSp>
              <p:nvGrpSpPr>
                <p:cNvPr id="111" name="Group 110"/>
                <p:cNvGrpSpPr/>
                <p:nvPr/>
              </p:nvGrpSpPr>
              <p:grpSpPr>
                <a:xfrm>
                  <a:off x="1207180" y="2560202"/>
                  <a:ext cx="2767287" cy="3312092"/>
                  <a:chOff x="4184492" y="2560202"/>
                  <a:chExt cx="2767287" cy="3312092"/>
                </a:xfrm>
              </p:grpSpPr>
              <p:sp>
                <p:nvSpPr>
                  <p:cNvPr id="115" name="Rectangle 114"/>
                  <p:cNvSpPr/>
                  <p:nvPr/>
                </p:nvSpPr>
                <p:spPr>
                  <a:xfrm>
                    <a:off x="4184492" y="2560202"/>
                    <a:ext cx="2495661" cy="331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6" name="Group 115"/>
                  <p:cNvGrpSpPr/>
                  <p:nvPr/>
                </p:nvGrpSpPr>
                <p:grpSpPr>
                  <a:xfrm>
                    <a:off x="4428275" y="2645270"/>
                    <a:ext cx="2176179" cy="451969"/>
                    <a:chOff x="4428275" y="2645270"/>
                    <a:chExt cx="2176179" cy="451969"/>
                  </a:xfrm>
                </p:grpSpPr>
                <p:sp>
                  <p:nvSpPr>
                    <p:cNvPr id="118" name="Rounded Rectangle 117"/>
                    <p:cNvSpPr/>
                    <p:nvPr/>
                  </p:nvSpPr>
                  <p:spPr>
                    <a:xfrm>
                      <a:off x="4428275" y="2645270"/>
                      <a:ext cx="2008093" cy="451969"/>
                    </a:xfrm>
                    <a:prstGeom prst="roundRect">
                      <a:avLst>
                        <a:gd name="adj" fmla="val 44928"/>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their </a:t>
                      </a:r>
                      <a:r>
                        <a:rPr lang="en-GB" b="1" dirty="0"/>
                        <a:t>actions</a:t>
                      </a:r>
                      <a:r>
                        <a:rPr lang="en-GB" dirty="0"/>
                        <a:t>.</a:t>
                      </a:r>
                    </a:p>
                  </p:txBody>
                </p:sp>
                <p:sp>
                  <p:nvSpPr>
                    <p:cNvPr id="119" name="Isosceles Triangle 118"/>
                    <p:cNvSpPr/>
                    <p:nvPr/>
                  </p:nvSpPr>
                  <p:spPr>
                    <a:xfrm rot="5400000">
                      <a:off x="6272170" y="2719230"/>
                      <a:ext cx="328396" cy="336172"/>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7" name="TextBox 116"/>
                  <p:cNvSpPr txBox="1"/>
                  <p:nvPr/>
                </p:nvSpPr>
                <p:spPr>
                  <a:xfrm>
                    <a:off x="4190163" y="3379136"/>
                    <a:ext cx="2761616" cy="1754326"/>
                  </a:xfrm>
                  <a:prstGeom prst="rect">
                    <a:avLst/>
                  </a:prstGeom>
                  <a:noFill/>
                </p:spPr>
                <p:txBody>
                  <a:bodyPr wrap="square" rtlCol="0">
                    <a:spAutoFit/>
                  </a:bodyPr>
                  <a:lstStyle/>
                  <a:p>
                    <a:r>
                      <a:rPr lang="en-GB" dirty="0"/>
                      <a:t>The things that you do and the way that you interact with your surroundings to show your attitudes, feelings </a:t>
                    </a:r>
                    <a:r>
                      <a:rPr lang="en-GB" spc="-120" dirty="0"/>
                      <a:t>and reactions to a situation.</a:t>
                    </a:r>
                  </a:p>
                </p:txBody>
              </p:sp>
            </p:grpSp>
            <p:grpSp>
              <p:nvGrpSpPr>
                <p:cNvPr id="112" name="Group 111"/>
                <p:cNvGrpSpPr/>
                <p:nvPr/>
              </p:nvGrpSpPr>
              <p:grpSpPr>
                <a:xfrm>
                  <a:off x="1376574" y="5192785"/>
                  <a:ext cx="1072974" cy="503340"/>
                  <a:chOff x="4353886" y="5192785"/>
                  <a:chExt cx="1072974" cy="503340"/>
                </a:xfrm>
              </p:grpSpPr>
              <p:sp>
                <p:nvSpPr>
                  <p:cNvPr id="113" name="Rounded Rectangle 112"/>
                  <p:cNvSpPr/>
                  <p:nvPr/>
                </p:nvSpPr>
                <p:spPr>
                  <a:xfrm>
                    <a:off x="4353886" y="5192785"/>
                    <a:ext cx="1072974" cy="503340"/>
                  </a:xfrm>
                  <a:prstGeom prst="roundRect">
                    <a:avLst>
                      <a:gd name="adj" fmla="val 31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t>Back</a:t>
                    </a:r>
                  </a:p>
                </p:txBody>
              </p:sp>
              <p:sp>
                <p:nvSpPr>
                  <p:cNvPr id="114" name="Right Arrow 113"/>
                  <p:cNvSpPr/>
                  <p:nvPr/>
                </p:nvSpPr>
                <p:spPr>
                  <a:xfrm rot="10800000">
                    <a:off x="4388623" y="5325737"/>
                    <a:ext cx="382227" cy="253733"/>
                  </a:xfrm>
                  <a:prstGeom prst="rightArrow">
                    <a:avLst>
                      <a:gd name="adj1" fmla="val 50000"/>
                      <a:gd name="adj2" fmla="val 962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cxnSp>
            <p:nvCxnSpPr>
              <p:cNvPr id="110" name="Straight Connector 109"/>
              <p:cNvCxnSpPr/>
              <p:nvPr/>
            </p:nvCxnSpPr>
            <p:spPr>
              <a:xfrm>
                <a:off x="4962736" y="3265847"/>
                <a:ext cx="2007178" cy="0"/>
              </a:xfrm>
              <a:prstGeom prst="line">
                <a:avLst/>
              </a:prstGeom>
              <a:ln w="38100">
                <a:solidFill>
                  <a:srgbClr val="85BC33"/>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4711525" y="2418919"/>
              <a:ext cx="2868982" cy="3623478"/>
              <a:chOff x="4567235" y="2182803"/>
              <a:chExt cx="2868982" cy="3623478"/>
            </a:xfrm>
          </p:grpSpPr>
          <p:sp>
            <p:nvSpPr>
              <p:cNvPr id="138" name="Oval 137"/>
              <p:cNvSpPr/>
              <p:nvPr/>
            </p:nvSpPr>
            <p:spPr>
              <a:xfrm>
                <a:off x="4684272" y="5258894"/>
                <a:ext cx="2646205" cy="547387"/>
              </a:xfrm>
              <a:prstGeom prst="ellipse">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9" name="Group 138"/>
              <p:cNvGrpSpPr/>
              <p:nvPr/>
            </p:nvGrpSpPr>
            <p:grpSpPr>
              <a:xfrm>
                <a:off x="4567235" y="2182803"/>
                <a:ext cx="2868982" cy="3444240"/>
                <a:chOff x="4164286" y="2007570"/>
                <a:chExt cx="2868982" cy="3444240"/>
              </a:xfrm>
            </p:grpSpPr>
            <p:sp>
              <p:nvSpPr>
                <p:cNvPr id="140" name="Explosion 1 139"/>
                <p:cNvSpPr/>
                <p:nvPr/>
              </p:nvSpPr>
              <p:spPr>
                <a:xfrm>
                  <a:off x="5791200" y="4037530"/>
                  <a:ext cx="1239842" cy="1239842"/>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1" name="Picture 1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64286" y="2007570"/>
                  <a:ext cx="2381585" cy="3444240"/>
                </a:xfrm>
                <a:prstGeom prst="rect">
                  <a:avLst/>
                </a:prstGeom>
              </p:spPr>
            </p:pic>
            <p:pic>
              <p:nvPicPr>
                <p:cNvPr id="142" name="Picture 1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128902">
                  <a:off x="6710162" y="4319029"/>
                  <a:ext cx="323106" cy="511076"/>
                </a:xfrm>
                <a:prstGeom prst="rect">
                  <a:avLst/>
                </a:prstGeom>
              </p:spPr>
            </p:pic>
          </p:grpSp>
        </p:grpSp>
      </p:grpSp>
      <p:grpSp>
        <p:nvGrpSpPr>
          <p:cNvPr id="160" name="BODY LANGUAGE"/>
          <p:cNvGrpSpPr/>
          <p:nvPr/>
        </p:nvGrpSpPr>
        <p:grpSpPr>
          <a:xfrm>
            <a:off x="1182574" y="2241274"/>
            <a:ext cx="6489410" cy="3904192"/>
            <a:chOff x="1182574" y="2241274"/>
            <a:chExt cx="6489410" cy="3904192"/>
          </a:xfrm>
        </p:grpSpPr>
        <p:grpSp>
          <p:nvGrpSpPr>
            <p:cNvPr id="51" name="BODY LANGUAGE"/>
            <p:cNvGrpSpPr/>
            <p:nvPr/>
          </p:nvGrpSpPr>
          <p:grpSpPr>
            <a:xfrm>
              <a:off x="1182574" y="2560202"/>
              <a:ext cx="6489410" cy="3585264"/>
              <a:chOff x="1190439" y="2560202"/>
              <a:chExt cx="6489410" cy="3585264"/>
            </a:xfrm>
          </p:grpSpPr>
          <p:sp>
            <p:nvSpPr>
              <p:cNvPr id="14" name="Oval 13"/>
              <p:cNvSpPr/>
              <p:nvPr/>
            </p:nvSpPr>
            <p:spPr>
              <a:xfrm>
                <a:off x="4660011" y="5598079"/>
                <a:ext cx="3019838" cy="547387"/>
              </a:xfrm>
              <a:prstGeom prst="ellipse">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1190439" y="2560202"/>
                <a:ext cx="2495661" cy="3312092"/>
                <a:chOff x="4718038" y="2560202"/>
                <a:chExt cx="2495661" cy="3312092"/>
              </a:xfrm>
            </p:grpSpPr>
            <p:grpSp>
              <p:nvGrpSpPr>
                <p:cNvPr id="45" name="Group 44"/>
                <p:cNvGrpSpPr/>
                <p:nvPr/>
              </p:nvGrpSpPr>
              <p:grpSpPr>
                <a:xfrm>
                  <a:off x="4718038" y="2560202"/>
                  <a:ext cx="2495661" cy="3312092"/>
                  <a:chOff x="1207180" y="2560202"/>
                  <a:chExt cx="2495661" cy="3312092"/>
                </a:xfrm>
              </p:grpSpPr>
              <p:grpSp>
                <p:nvGrpSpPr>
                  <p:cNvPr id="44" name="Group 43"/>
                  <p:cNvGrpSpPr/>
                  <p:nvPr/>
                </p:nvGrpSpPr>
                <p:grpSpPr>
                  <a:xfrm>
                    <a:off x="1207180" y="2560202"/>
                    <a:ext cx="2495661" cy="3312092"/>
                    <a:chOff x="4184492" y="2560202"/>
                    <a:chExt cx="2495661" cy="3312092"/>
                  </a:xfrm>
                </p:grpSpPr>
                <p:sp>
                  <p:nvSpPr>
                    <p:cNvPr id="16" name="Rectangle 15"/>
                    <p:cNvSpPr/>
                    <p:nvPr/>
                  </p:nvSpPr>
                  <p:spPr>
                    <a:xfrm>
                      <a:off x="4184492" y="2560202"/>
                      <a:ext cx="2495661" cy="331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4428275" y="2645270"/>
                      <a:ext cx="2176179" cy="712933"/>
                      <a:chOff x="4428275" y="2645270"/>
                      <a:chExt cx="2176179" cy="712933"/>
                    </a:xfrm>
                  </p:grpSpPr>
                  <p:sp>
                    <p:nvSpPr>
                      <p:cNvPr id="36" name="Rounded Rectangle 35"/>
                      <p:cNvSpPr/>
                      <p:nvPr/>
                    </p:nvSpPr>
                    <p:spPr>
                      <a:xfrm>
                        <a:off x="4428275" y="2645270"/>
                        <a:ext cx="2008093" cy="712933"/>
                      </a:xfrm>
                      <a:prstGeom prst="roundRect">
                        <a:avLst>
                          <a:gd name="adj" fmla="val 44928"/>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their </a:t>
                        </a:r>
                        <a:r>
                          <a:rPr lang="en-GB" b="1" dirty="0"/>
                          <a:t>body language</a:t>
                        </a:r>
                        <a:r>
                          <a:rPr lang="en-GB" dirty="0"/>
                          <a:t>;</a:t>
                        </a:r>
                      </a:p>
                    </p:txBody>
                  </p:sp>
                  <p:sp>
                    <p:nvSpPr>
                      <p:cNvPr id="17" name="Isosceles Triangle 16"/>
                      <p:cNvSpPr/>
                      <p:nvPr/>
                    </p:nvSpPr>
                    <p:spPr>
                      <a:xfrm rot="5400000">
                        <a:off x="6272170" y="2833650"/>
                        <a:ext cx="328396" cy="336172"/>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p:cNvSpPr txBox="1"/>
                    <p:nvPr/>
                  </p:nvSpPr>
                  <p:spPr>
                    <a:xfrm>
                      <a:off x="4289986" y="3611900"/>
                      <a:ext cx="2284669" cy="1200329"/>
                    </a:xfrm>
                    <a:prstGeom prst="rect">
                      <a:avLst/>
                    </a:prstGeom>
                    <a:noFill/>
                  </p:spPr>
                  <p:txBody>
                    <a:bodyPr wrap="square" rtlCol="0">
                      <a:spAutoFit/>
                    </a:bodyPr>
                    <a:lstStyle/>
                    <a:p>
                      <a:r>
                        <a:rPr lang="en-GB" dirty="0">
                          <a:latin typeface="Twinkl" pitchFamily="2" charset="0"/>
                        </a:rPr>
                        <a:t>The way that you move your body and pose to show your attitudes or feelings.</a:t>
                      </a:r>
                      <a:endParaRPr lang="en-GB" dirty="0"/>
                    </a:p>
                  </p:txBody>
                </p:sp>
              </p:grpSp>
              <p:grpSp>
                <p:nvGrpSpPr>
                  <p:cNvPr id="42" name="Group 41"/>
                  <p:cNvGrpSpPr/>
                  <p:nvPr/>
                </p:nvGrpSpPr>
                <p:grpSpPr>
                  <a:xfrm>
                    <a:off x="1376574" y="5192785"/>
                    <a:ext cx="1072974" cy="503340"/>
                    <a:chOff x="4353886" y="5192785"/>
                    <a:chExt cx="1072974" cy="503340"/>
                  </a:xfrm>
                </p:grpSpPr>
                <p:sp>
                  <p:nvSpPr>
                    <p:cNvPr id="19" name="Rounded Rectangle 18"/>
                    <p:cNvSpPr/>
                    <p:nvPr/>
                  </p:nvSpPr>
                  <p:spPr>
                    <a:xfrm>
                      <a:off x="4353886" y="5192785"/>
                      <a:ext cx="1072974" cy="503340"/>
                    </a:xfrm>
                    <a:prstGeom prst="roundRect">
                      <a:avLst>
                        <a:gd name="adj" fmla="val 31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t>Back</a:t>
                      </a:r>
                    </a:p>
                  </p:txBody>
                </p:sp>
                <p:sp>
                  <p:nvSpPr>
                    <p:cNvPr id="20" name="Right Arrow 19"/>
                    <p:cNvSpPr/>
                    <p:nvPr/>
                  </p:nvSpPr>
                  <p:spPr>
                    <a:xfrm rot="10800000">
                      <a:off x="4388623" y="5325737"/>
                      <a:ext cx="382227" cy="253733"/>
                    </a:xfrm>
                    <a:prstGeom prst="rightArrow">
                      <a:avLst>
                        <a:gd name="adj1" fmla="val 50000"/>
                        <a:gd name="adj2" fmla="val 962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cxnSp>
              <p:nvCxnSpPr>
                <p:cNvPr id="47" name="Straight Connector 46"/>
                <p:cNvCxnSpPr/>
                <p:nvPr/>
              </p:nvCxnSpPr>
              <p:spPr>
                <a:xfrm>
                  <a:off x="4962736" y="3473042"/>
                  <a:ext cx="2007178" cy="0"/>
                </a:xfrm>
                <a:prstGeom prst="line">
                  <a:avLst/>
                </a:prstGeom>
                <a:ln w="38100">
                  <a:solidFill>
                    <a:srgbClr val="85BC33"/>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144" name="Picture 1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91703" y="2241274"/>
              <a:ext cx="1092320" cy="3773467"/>
            </a:xfrm>
            <a:prstGeom prst="rect">
              <a:avLst/>
            </a:prstGeom>
          </p:spPr>
        </p:pic>
        <p:pic>
          <p:nvPicPr>
            <p:cNvPr id="155" name="Picture 154"/>
            <p:cNvPicPr>
              <a:picLocks noChangeAspect="1"/>
            </p:cNvPicPr>
            <p:nvPr/>
          </p:nvPicPr>
          <p:blipFill rotWithShape="1">
            <a:blip r:embed="rId14" cstate="print">
              <a:extLst>
                <a:ext uri="{28A0092B-C50C-407E-A947-70E740481C1C}">
                  <a14:useLocalDpi xmlns:a14="http://schemas.microsoft.com/office/drawing/2010/main" val="0"/>
                </a:ext>
              </a:extLst>
            </a:blip>
            <a:srcRect r="58768" b="14471"/>
            <a:stretch/>
          </p:blipFill>
          <p:spPr>
            <a:xfrm flipH="1">
              <a:off x="5987026" y="4163906"/>
              <a:ext cx="1557900" cy="1719150"/>
            </a:xfrm>
            <a:custGeom>
              <a:avLst/>
              <a:gdLst>
                <a:gd name="connsiteX0" fmla="*/ 0 w 3770224"/>
                <a:gd name="connsiteY0" fmla="*/ 0 h 4160459"/>
                <a:gd name="connsiteX1" fmla="*/ 3770224 w 3770224"/>
                <a:gd name="connsiteY1" fmla="*/ 0 h 4160459"/>
                <a:gd name="connsiteX2" fmla="*/ 3770224 w 3770224"/>
                <a:gd name="connsiteY2" fmla="*/ 3331876 h 4160459"/>
                <a:gd name="connsiteX3" fmla="*/ 3709399 w 3770224"/>
                <a:gd name="connsiteY3" fmla="*/ 3338008 h 4160459"/>
                <a:gd name="connsiteX4" fmla="*/ 3269013 w 3770224"/>
                <a:gd name="connsiteY4" fmla="*/ 3878343 h 4160459"/>
                <a:gd name="connsiteX5" fmla="*/ 3312356 w 3770224"/>
                <a:gd name="connsiteY5" fmla="*/ 4093028 h 4160459"/>
                <a:gd name="connsiteX6" fmla="*/ 3348956 w 3770224"/>
                <a:gd name="connsiteY6" fmla="*/ 4160459 h 4160459"/>
                <a:gd name="connsiteX7" fmla="*/ 0 w 3770224"/>
                <a:gd name="connsiteY7" fmla="*/ 4160459 h 416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0224" h="4160459">
                  <a:moveTo>
                    <a:pt x="0" y="0"/>
                  </a:moveTo>
                  <a:lnTo>
                    <a:pt x="3770224" y="0"/>
                  </a:lnTo>
                  <a:lnTo>
                    <a:pt x="3770224" y="3331876"/>
                  </a:lnTo>
                  <a:lnTo>
                    <a:pt x="3709399" y="3338008"/>
                  </a:lnTo>
                  <a:cubicBezTo>
                    <a:pt x="3458071" y="3389437"/>
                    <a:pt x="3269013" y="3611811"/>
                    <a:pt x="3269013" y="3878343"/>
                  </a:cubicBezTo>
                  <a:cubicBezTo>
                    <a:pt x="3269013" y="3954495"/>
                    <a:pt x="3284447" y="4027043"/>
                    <a:pt x="3312356" y="4093028"/>
                  </a:cubicBezTo>
                  <a:lnTo>
                    <a:pt x="3348956" y="4160459"/>
                  </a:lnTo>
                  <a:lnTo>
                    <a:pt x="0" y="4160459"/>
                  </a:lnTo>
                  <a:close/>
                </a:path>
              </a:pathLst>
            </a:custGeom>
          </p:spPr>
        </p:pic>
        <p:sp>
          <p:nvSpPr>
            <p:cNvPr id="157" name="Lightning Bolt 156"/>
            <p:cNvSpPr/>
            <p:nvPr/>
          </p:nvSpPr>
          <p:spPr>
            <a:xfrm rot="4353726">
              <a:off x="6491919" y="3182458"/>
              <a:ext cx="697998" cy="807037"/>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Lightning Bolt 157"/>
            <p:cNvSpPr/>
            <p:nvPr/>
          </p:nvSpPr>
          <p:spPr>
            <a:xfrm rot="6814984">
              <a:off x="6761056" y="3637263"/>
              <a:ext cx="595149" cy="688121"/>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Lightning Bolt 158"/>
            <p:cNvSpPr/>
            <p:nvPr/>
          </p:nvSpPr>
          <p:spPr>
            <a:xfrm rot="2700000">
              <a:off x="6156472" y="3191331"/>
              <a:ext cx="595149" cy="688121"/>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NEXT SLIDE"/>
          <p:cNvGrpSpPr/>
          <p:nvPr/>
        </p:nvGrpSpPr>
        <p:grpSpPr>
          <a:xfrm>
            <a:off x="7284072" y="5766486"/>
            <a:ext cx="1010223" cy="472958"/>
            <a:chOff x="1094499" y="2469427"/>
            <a:chExt cx="1010223" cy="472958"/>
          </a:xfrm>
        </p:grpSpPr>
        <p:sp>
          <p:nvSpPr>
            <p:cNvPr id="25" name="Rectangle 24">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26" name="Rectangle 25">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64" name="Picture 163"/>
          <p:cNvPicPr>
            <a:picLocks noChangeAspect="1"/>
          </p:cNvPicPr>
          <p:nvPr/>
        </p:nvPicPr>
        <p:blipFill rotWithShape="1">
          <a:blip r:embed="rId3">
            <a:extLst>
              <a:ext uri="{28A0092B-C50C-407E-A947-70E740481C1C}">
                <a14:useLocalDpi xmlns:a14="http://schemas.microsoft.com/office/drawing/2010/main" val="0"/>
              </a:ext>
            </a:extLst>
          </a:blip>
          <a:srcRect t="91285"/>
          <a:stretch/>
        </p:blipFill>
        <p:spPr>
          <a:xfrm>
            <a:off x="-5222" y="6254638"/>
            <a:ext cx="9144000" cy="597684"/>
          </a:xfrm>
          <a:prstGeom prst="rect">
            <a:avLst/>
          </a:prstGeom>
        </p:spPr>
      </p:pic>
      <p:sp>
        <p:nvSpPr>
          <p:cNvPr id="93" name="Rectangle 92">
            <a:hlinkClick r:id="rId15"/>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1149131"/>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2500"/>
                            </p:stCondLst>
                            <p:childTnLst>
                              <p:par>
                                <p:cTn id="9" presetID="2" presetClass="entr" presetSubtype="4" accel="32000" decel="68000" fill="hold" nodeType="afterEffect">
                                  <p:stCondLst>
                                    <p:cond delay="100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1000" fill="hold"/>
                                        <p:tgtEl>
                                          <p:spTgt spid="163"/>
                                        </p:tgtEl>
                                        <p:attrNameLst>
                                          <p:attrName>ppt_x</p:attrName>
                                        </p:attrNameLst>
                                      </p:cBhvr>
                                      <p:tavLst>
                                        <p:tav tm="0">
                                          <p:val>
                                            <p:strVal val="#ppt_x"/>
                                          </p:val>
                                        </p:tav>
                                        <p:tav tm="100000">
                                          <p:val>
                                            <p:strVal val="#ppt_x"/>
                                          </p:val>
                                        </p:tav>
                                      </p:tavLst>
                                    </p:anim>
                                    <p:anim calcmode="lin" valueType="num">
                                      <p:cBhvr additive="base">
                                        <p:cTn id="12" dur="1000" fill="hold"/>
                                        <p:tgtEl>
                                          <p:spTgt spid="163"/>
                                        </p:tgtEl>
                                        <p:attrNameLst>
                                          <p:attrName>ppt_y</p:attrName>
                                        </p:attrNameLst>
                                      </p:cBhvr>
                                      <p:tavLst>
                                        <p:tav tm="0">
                                          <p:val>
                                            <p:strVal val="1+#ppt_h/2"/>
                                          </p:val>
                                        </p:tav>
                                        <p:tav tm="100000">
                                          <p:val>
                                            <p:strVal val="#ppt_y"/>
                                          </p:val>
                                        </p:tav>
                                      </p:tavLst>
                                    </p:anim>
                                  </p:childTnLst>
                                </p:cTn>
                              </p:par>
                            </p:childTnLst>
                          </p:cTn>
                        </p:par>
                        <p:par>
                          <p:cTn id="13" fill="hold">
                            <p:stCondLst>
                              <p:cond delay="4500"/>
                            </p:stCondLst>
                            <p:childTnLst>
                              <p:par>
                                <p:cTn id="14" presetID="10" presetClass="entr" presetSubtype="0" fill="hold" grpId="0" nodeType="after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6500"/>
                            </p:stCondLst>
                            <p:childTnLst>
                              <p:par>
                                <p:cTn id="18" presetID="10" presetClass="entr" presetSubtype="0" fill="hold" grpId="0" nodeType="after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childTnLst>
                                </p:cTn>
                              </p:par>
                            </p:childTnLst>
                          </p:cTn>
                        </p:par>
                        <p:par>
                          <p:cTn id="21" fill="hold">
                            <p:stCondLst>
                              <p:cond delay="8500"/>
                            </p:stCondLst>
                            <p:childTnLst>
                              <p:par>
                                <p:cTn id="22" presetID="10" presetClass="entr" presetSubtype="0" fill="hold" grpId="0" nodeType="afterEffect">
                                  <p:stCondLst>
                                    <p:cond delay="10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childTnLst>
                                </p:cTn>
                              </p:par>
                            </p:childTnLst>
                          </p:cTn>
                        </p:par>
                        <p:par>
                          <p:cTn id="25" fill="hold">
                            <p:stCondLst>
                              <p:cond delay="10500"/>
                            </p:stCondLst>
                            <p:childTnLst>
                              <p:par>
                                <p:cTn id="26" presetID="12" presetClass="entr" presetSubtype="8" fill="hold" grpId="3" nodeType="afterEffect">
                                  <p:stCondLst>
                                    <p:cond delay="2000"/>
                                  </p:stCondLst>
                                  <p:childTnLst>
                                    <p:set>
                                      <p:cBhvr>
                                        <p:cTn id="27" dur="1" fill="hold">
                                          <p:stCondLst>
                                            <p:cond delay="0"/>
                                          </p:stCondLst>
                                        </p:cTn>
                                        <p:tgtEl>
                                          <p:spTgt spid="161"/>
                                        </p:tgtEl>
                                        <p:attrNameLst>
                                          <p:attrName>style.visibility</p:attrName>
                                        </p:attrNameLst>
                                      </p:cBhvr>
                                      <p:to>
                                        <p:strVal val="visible"/>
                                      </p:to>
                                    </p:set>
                                    <p:anim calcmode="lin" valueType="num">
                                      <p:cBhvr additive="base">
                                        <p:cTn id="28" dur="500"/>
                                        <p:tgtEl>
                                          <p:spTgt spid="161"/>
                                        </p:tgtEl>
                                        <p:attrNameLst>
                                          <p:attrName>ppt_x</p:attrName>
                                        </p:attrNameLst>
                                      </p:cBhvr>
                                      <p:tavLst>
                                        <p:tav tm="0">
                                          <p:val>
                                            <p:strVal val="#ppt_x-#ppt_w*1.125000"/>
                                          </p:val>
                                        </p:tav>
                                        <p:tav tm="100000">
                                          <p:val>
                                            <p:strVal val="#ppt_x"/>
                                          </p:val>
                                        </p:tav>
                                      </p:tavLst>
                                    </p:anim>
                                    <p:animEffect transition="in" filter="wipe(right)">
                                      <p:cBhvr>
                                        <p:cTn id="29" dur="500"/>
                                        <p:tgtEl>
                                          <p:spTgt spid="161"/>
                                        </p:tgtEl>
                                      </p:cBhvr>
                                    </p:animEffect>
                                  </p:childTnLst>
                                </p:cTn>
                              </p:par>
                            </p:childTnLst>
                          </p:cTn>
                        </p:par>
                        <p:par>
                          <p:cTn id="30" fill="hold">
                            <p:stCondLst>
                              <p:cond delay="13000"/>
                            </p:stCondLst>
                            <p:childTnLst>
                              <p:par>
                                <p:cTn id="31" presetID="10" presetClass="entr" presetSubtype="0" fill="hold" nodeType="afterEffect">
                                  <p:stCondLst>
                                    <p:cond delay="50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0"/>
                                  </p:stCondLst>
                                  <p:childTnLst>
                                    <p:set>
                                      <p:cBhvr>
                                        <p:cTn id="38" dur="1" fill="hold">
                                          <p:stCondLst>
                                            <p:cond delay="0"/>
                                          </p:stCondLst>
                                        </p:cTn>
                                        <p:tgtEl>
                                          <p:spTgt spid="160"/>
                                        </p:tgtEl>
                                        <p:attrNameLst>
                                          <p:attrName>style.visibility</p:attrName>
                                        </p:attrNameLst>
                                      </p:cBhvr>
                                      <p:to>
                                        <p:strVal val="visible"/>
                                      </p:to>
                                    </p:set>
                                    <p:animEffect transition="in" filter="fade">
                                      <p:cBhvr>
                                        <p:cTn id="39" dur="500"/>
                                        <p:tgtEl>
                                          <p:spTgt spid="160"/>
                                        </p:tgtEl>
                                      </p:cBhvr>
                                    </p:animEffect>
                                  </p:childTnLst>
                                </p:cTn>
                              </p:par>
                              <p:par>
                                <p:cTn id="40" presetID="1" presetClass="exit" presetSubtype="0" fill="hold" grpId="0" nodeType="withEffect">
                                  <p:stCondLst>
                                    <p:cond delay="0"/>
                                  </p:stCondLst>
                                  <p:childTnLst>
                                    <p:set>
                                      <p:cBhvr>
                                        <p:cTn id="41" dur="1" fill="hold">
                                          <p:stCondLst>
                                            <p:cond delay="0"/>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160"/>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afterEffect">
                                  <p:stCondLst>
                                    <p:cond delay="0"/>
                                  </p:stCondLst>
                                  <p:childTnLst>
                                    <p:animEffect transition="out" filter="fade">
                                      <p:cBhvr>
                                        <p:cTn id="46" dur="500"/>
                                        <p:tgtEl>
                                          <p:spTgt spid="160"/>
                                        </p:tgtEl>
                                      </p:cBhvr>
                                    </p:animEffect>
                                    <p:set>
                                      <p:cBhvr>
                                        <p:cTn id="47" dur="1" fill="hold">
                                          <p:stCondLst>
                                            <p:cond delay="4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grpId="1" nodeType="withEffect">
                                  <p:stCondLst>
                                    <p:cond delay="0"/>
                                  </p:stCondLst>
                                  <p:childTnLst>
                                    <p:set>
                                      <p:cBhvr>
                                        <p:cTn id="52" dur="1" fill="hold">
                                          <p:stCondLst>
                                            <p:cond delay="0"/>
                                          </p:stCondLst>
                                        </p:cTn>
                                        <p:tgtEl>
                                          <p:spTgt spid="161"/>
                                        </p:tgtEl>
                                        <p:attrNameLst>
                                          <p:attrName>style.visibility</p:attrName>
                                        </p:attrNameLst>
                                      </p:cBhvr>
                                      <p:to>
                                        <p:strVal val="hidden"/>
                                      </p:to>
                                    </p:set>
                                  </p:childTnLst>
                                </p:cTn>
                              </p:par>
                            </p:childTnLst>
                          </p:cTn>
                        </p:par>
                        <p:par>
                          <p:cTn id="53" fill="hold">
                            <p:stCondLst>
                              <p:cond delay="0"/>
                            </p:stCondLst>
                            <p:childTnLst>
                              <p:par>
                                <p:cTn id="54" presetID="10" presetClass="entr" presetSubtype="0" fill="hold" nodeType="afterEffect">
                                  <p:stCondLst>
                                    <p:cond delay="0"/>
                                  </p:stCondLst>
                                  <p:childTnLst>
                                    <p:set>
                                      <p:cBhvr>
                                        <p:cTn id="55" dur="1" fill="hold">
                                          <p:stCondLst>
                                            <p:cond delay="0"/>
                                          </p:stCondLst>
                                        </p:cTn>
                                        <p:tgtEl>
                                          <p:spTgt spid="143"/>
                                        </p:tgtEl>
                                        <p:attrNameLst>
                                          <p:attrName>style.visibility</p:attrName>
                                        </p:attrNameLst>
                                      </p:cBhvr>
                                      <p:to>
                                        <p:strVal val="visible"/>
                                      </p:to>
                                    </p:set>
                                    <p:animEffect transition="in" filter="fade">
                                      <p:cBhvr>
                                        <p:cTn id="56" dur="500"/>
                                        <p:tgtEl>
                                          <p:spTgt spid="143"/>
                                        </p:tgtEl>
                                      </p:cBhvr>
                                    </p:animEffect>
                                  </p:childTnLst>
                                </p:cTn>
                              </p:par>
                            </p:childTnLst>
                          </p:cTn>
                        </p:par>
                      </p:childTnLst>
                    </p:cTn>
                  </p:par>
                </p:childTnLst>
              </p:cTn>
              <p:nextCondLst>
                <p:cond evt="onClick" delay="0">
                  <p:tgtEl>
                    <p:spTgt spid="34"/>
                  </p:tgtEl>
                </p:cond>
              </p:nextCondLst>
            </p:seq>
            <p:seq concurrent="1" nextAc="seek">
              <p:cTn id="57" restart="whenNotActive" fill="hold" evtFilter="cancelBubble" nodeType="interactiveSeq">
                <p:stCondLst>
                  <p:cond evt="onClick" delay="0">
                    <p:tgtEl>
                      <p:spTgt spid="14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afterEffect">
                                  <p:stCondLst>
                                    <p:cond delay="0"/>
                                  </p:stCondLst>
                                  <p:childTnLst>
                                    <p:animEffect transition="out" filter="fade">
                                      <p:cBhvr>
                                        <p:cTn id="61" dur="500"/>
                                        <p:tgtEl>
                                          <p:spTgt spid="143"/>
                                        </p:tgtEl>
                                      </p:cBhvr>
                                    </p:animEffect>
                                    <p:set>
                                      <p:cBhvr>
                                        <p:cTn id="62"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after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500"/>
                                        <p:tgtEl>
                                          <p:spTgt spid="92"/>
                                        </p:tgtEl>
                                      </p:cBhvr>
                                    </p:animEffect>
                                  </p:childTnLst>
                                </p:cTn>
                              </p:par>
                              <p:par>
                                <p:cTn id="69" presetID="1" presetClass="exit" presetSubtype="0" fill="hold" grpId="2" nodeType="withEffect">
                                  <p:stCondLst>
                                    <p:cond delay="0"/>
                                  </p:stCondLst>
                                  <p:childTnLst>
                                    <p:set>
                                      <p:cBhvr>
                                        <p:cTn id="70" dur="1" fill="hold">
                                          <p:stCondLst>
                                            <p:cond delay="0"/>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1" restart="whenNotActive" fill="hold" evtFilter="cancelBubble" nodeType="interactiveSeq">
                <p:stCondLst>
                  <p:cond evt="onClick" delay="0">
                    <p:tgtEl>
                      <p:spTgt spid="9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withEffect">
                                  <p:stCondLst>
                                    <p:cond delay="0"/>
                                  </p:stCondLst>
                                  <p:childTnLst>
                                    <p:animEffect transition="out" filter="fade">
                                      <p:cBhvr>
                                        <p:cTn id="75" dur="500"/>
                                        <p:tgtEl>
                                          <p:spTgt spid="92"/>
                                        </p:tgtEl>
                                      </p:cBhvr>
                                    </p:animEffect>
                                    <p:set>
                                      <p:cBhvr>
                                        <p:cTn id="76"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childTnLst>
        </p:cTn>
      </p:par>
    </p:tnLst>
    <p:bldLst>
      <p:bldP spid="161" grpId="0" animBg="1"/>
      <p:bldP spid="161" grpId="1" animBg="1"/>
      <p:bldP spid="161" grpId="2" animBg="1"/>
      <p:bldP spid="161" grpId="3" animBg="1"/>
      <p:bldP spid="9" grpId="0" animBg="1"/>
      <p:bldP spid="29"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BG"/>
          <p:cNvGrpSpPr/>
          <p:nvPr/>
        </p:nvGrpSpPr>
        <p:grpSpPr>
          <a:xfrm>
            <a:off x="0" y="1946060"/>
            <a:ext cx="9144000" cy="4911940"/>
            <a:chOff x="0" y="1946060"/>
            <a:chExt cx="9144000" cy="491194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7462"/>
            <a:stretch/>
          </p:blipFill>
          <p:spPr>
            <a:xfrm>
              <a:off x="358748" y="1946060"/>
              <a:ext cx="8416061" cy="491194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376"/>
            <a:stretch/>
          </p:blipFill>
          <p:spPr>
            <a:xfrm>
              <a:off x="0" y="1946060"/>
              <a:ext cx="9144000" cy="4911940"/>
            </a:xfrm>
            <a:prstGeom prst="rect">
              <a:avLst/>
            </a:prstGeom>
          </p:spPr>
        </p:pic>
      </p:grpSp>
      <p:sp>
        <p:nvSpPr>
          <p:cNvPr id="6" name="Title 1"/>
          <p:cNvSpPr>
            <a:spLocks noGrp="1"/>
          </p:cNvSpPr>
          <p:nvPr>
            <p:ph type="title"/>
          </p:nvPr>
        </p:nvSpPr>
        <p:spPr>
          <a:xfrm>
            <a:off x="457198" y="478895"/>
            <a:ext cx="8220075" cy="994306"/>
          </a:xfrm>
        </p:spPr>
        <p:txBody>
          <a:bodyPr/>
          <a:lstStyle/>
          <a:p>
            <a:r>
              <a:rPr lang="en-GB" dirty="0"/>
              <a:t>Show Me Charades</a:t>
            </a:r>
          </a:p>
        </p:txBody>
      </p:sp>
      <p:sp>
        <p:nvSpPr>
          <p:cNvPr id="7" name="STEP 1"/>
          <p:cNvSpPr/>
          <p:nvPr/>
        </p:nvSpPr>
        <p:spPr>
          <a:xfrm>
            <a:off x="755651" y="1450952"/>
            <a:ext cx="7632700"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Use the spinner to choose an emotion.</a:t>
            </a:r>
          </a:p>
        </p:txBody>
      </p:sp>
      <p:grpSp>
        <p:nvGrpSpPr>
          <p:cNvPr id="8" name="STEP 3"/>
          <p:cNvGrpSpPr/>
          <p:nvPr/>
        </p:nvGrpSpPr>
        <p:grpSpPr>
          <a:xfrm>
            <a:off x="4059935" y="4645888"/>
            <a:ext cx="4328415" cy="1049106"/>
            <a:chOff x="4059935" y="4766683"/>
            <a:chExt cx="4328415" cy="1049106"/>
          </a:xfrm>
        </p:grpSpPr>
        <p:sp>
          <p:nvSpPr>
            <p:cNvPr id="9" name="Rectangle 8"/>
            <p:cNvSpPr/>
            <p:nvPr/>
          </p:nvSpPr>
          <p:spPr>
            <a:xfrm>
              <a:off x="4059935" y="4766683"/>
              <a:ext cx="4328415" cy="1049106"/>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80000"/>
              <a:r>
                <a:rPr lang="en-GB" dirty="0">
                  <a:latin typeface="Twinkl" pitchFamily="2" charset="0"/>
                </a:rPr>
                <a:t>Show that emotion using</a:t>
              </a:r>
              <a:br>
                <a:rPr lang="en-GB" dirty="0">
                  <a:latin typeface="Twinkl" pitchFamily="2" charset="0"/>
                </a:rPr>
              </a:br>
              <a:r>
                <a:rPr lang="en-GB" dirty="0">
                  <a:latin typeface="Twinkl" pitchFamily="2" charset="0"/>
                </a:rPr>
                <a:t>your facial expression and</a:t>
              </a:r>
              <a:br>
                <a:rPr lang="en-GB" dirty="0">
                  <a:latin typeface="Twinkl" pitchFamily="2" charset="0"/>
                </a:rPr>
              </a:br>
              <a:r>
                <a:rPr lang="en-GB" dirty="0">
                  <a:latin typeface="Twinkl" pitchFamily="2" charset="0"/>
                </a:rPr>
                <a:t>body language.</a:t>
              </a:r>
            </a:p>
          </p:txBody>
        </p:sp>
        <p:grpSp>
          <p:nvGrpSpPr>
            <p:cNvPr id="10" name="Group 9"/>
            <p:cNvGrpSpPr/>
            <p:nvPr/>
          </p:nvGrpSpPr>
          <p:grpSpPr>
            <a:xfrm>
              <a:off x="7353321" y="4777677"/>
              <a:ext cx="870365" cy="857475"/>
              <a:chOff x="6593314" y="4273210"/>
              <a:chExt cx="1292859" cy="1273712"/>
            </a:xfrm>
          </p:grpSpPr>
          <p:sp>
            <p:nvSpPr>
              <p:cNvPr id="11" name="Oval 10"/>
              <p:cNvSpPr/>
              <p:nvPr/>
            </p:nvSpPr>
            <p:spPr>
              <a:xfrm>
                <a:off x="6862291" y="4523040"/>
                <a:ext cx="1023881" cy="1023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26775" b="72094"/>
              <a:stretch/>
            </p:blipFill>
            <p:spPr>
              <a:xfrm>
                <a:off x="6639719" y="4273210"/>
                <a:ext cx="1246454" cy="1003466"/>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3075" t="6948" r="26775" b="64579"/>
              <a:stretch/>
            </p:blipFill>
            <p:spPr>
              <a:xfrm>
                <a:off x="6862291" y="4523040"/>
                <a:ext cx="1023882"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154" t="6948" r="65166" b="64579"/>
              <a:stretch/>
            </p:blipFill>
            <p:spPr>
              <a:xfrm>
                <a:off x="6593314" y="4523039"/>
                <a:ext cx="629607" cy="1023882"/>
              </a:xfrm>
              <a:custGeom>
                <a:avLst/>
                <a:gdLst>
                  <a:gd name="connsiteX0" fmla="*/ 511941 w 1023882"/>
                  <a:gd name="connsiteY0" fmla="*/ 0 h 1023882"/>
                  <a:gd name="connsiteX1" fmla="*/ 1023882 w 1023882"/>
                  <a:gd name="connsiteY1" fmla="*/ 511941 h 1023882"/>
                  <a:gd name="connsiteX2" fmla="*/ 511941 w 1023882"/>
                  <a:gd name="connsiteY2" fmla="*/ 1023882 h 1023882"/>
                  <a:gd name="connsiteX3" fmla="*/ 0 w 1023882"/>
                  <a:gd name="connsiteY3" fmla="*/ 511941 h 1023882"/>
                  <a:gd name="connsiteX4" fmla="*/ 511941 w 1023882"/>
                  <a:gd name="connsiteY4" fmla="*/ 0 h 102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882" h="1023882">
                    <a:moveTo>
                      <a:pt x="511941" y="0"/>
                    </a:moveTo>
                    <a:cubicBezTo>
                      <a:pt x="794678" y="0"/>
                      <a:pt x="1023882" y="229204"/>
                      <a:pt x="1023882" y="511941"/>
                    </a:cubicBezTo>
                    <a:cubicBezTo>
                      <a:pt x="1023882" y="794678"/>
                      <a:pt x="794678" y="1023882"/>
                      <a:pt x="511941" y="1023882"/>
                    </a:cubicBezTo>
                    <a:cubicBezTo>
                      <a:pt x="229204" y="1023882"/>
                      <a:pt x="0" y="794678"/>
                      <a:pt x="0" y="511941"/>
                    </a:cubicBezTo>
                    <a:cubicBezTo>
                      <a:pt x="0" y="229204"/>
                      <a:pt x="229204" y="0"/>
                      <a:pt x="511941" y="0"/>
                    </a:cubicBezTo>
                    <a:close/>
                  </a:path>
                </a:pathLst>
              </a:custGeom>
            </p:spPr>
          </p:pic>
        </p:grpSp>
      </p:grpSp>
      <p:grpSp>
        <p:nvGrpSpPr>
          <p:cNvPr id="74" name="PHONE"/>
          <p:cNvGrpSpPr/>
          <p:nvPr/>
        </p:nvGrpSpPr>
        <p:grpSpPr>
          <a:xfrm>
            <a:off x="999491" y="2007570"/>
            <a:ext cx="2941161" cy="4344462"/>
            <a:chOff x="999491" y="2007570"/>
            <a:chExt cx="2941161" cy="4344462"/>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491" y="2007570"/>
              <a:ext cx="2941161" cy="4344462"/>
            </a:xfrm>
            <a:prstGeom prst="rect">
              <a:avLst/>
            </a:prstGeom>
          </p:spPr>
        </p:pic>
        <p:sp>
          <p:nvSpPr>
            <p:cNvPr id="73" name="Rounded Rectangle 72"/>
            <p:cNvSpPr/>
            <p:nvPr/>
          </p:nvSpPr>
          <p:spPr>
            <a:xfrm>
              <a:off x="1233296" y="2743200"/>
              <a:ext cx="2457448" cy="25582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Pentagon 71"/>
            <p:cNvSpPr/>
            <p:nvPr/>
          </p:nvSpPr>
          <p:spPr>
            <a:xfrm rot="5400000">
              <a:off x="2296723" y="2456938"/>
              <a:ext cx="340261" cy="343691"/>
            </a:xfrm>
            <a:prstGeom prst="homePlate">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NEXT SLIDE"/>
          <p:cNvGrpSpPr/>
          <p:nvPr/>
        </p:nvGrpSpPr>
        <p:grpSpPr>
          <a:xfrm>
            <a:off x="7353321" y="5766486"/>
            <a:ext cx="1010223" cy="472958"/>
            <a:chOff x="1094499" y="2469427"/>
            <a:chExt cx="1010223" cy="472958"/>
          </a:xfrm>
        </p:grpSpPr>
        <p:sp>
          <p:nvSpPr>
            <p:cNvPr id="16" name="Rectangle 15">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17" name="Rectangle 16">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SPIN BUTTON"/>
          <p:cNvSpPr/>
          <p:nvPr/>
        </p:nvSpPr>
        <p:spPr>
          <a:xfrm>
            <a:off x="1756839" y="5381192"/>
            <a:ext cx="1426464" cy="434061"/>
          </a:xfrm>
          <a:prstGeom prst="roundRect">
            <a:avLst>
              <a:gd name="adj" fmla="val 50000"/>
            </a:avLst>
          </a:prstGeom>
          <a:solidFill>
            <a:srgbClr val="85B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Spin</a:t>
            </a:r>
          </a:p>
        </p:txBody>
      </p:sp>
      <p:sp>
        <p:nvSpPr>
          <p:cNvPr id="75" name="UNWELL"/>
          <p:cNvSpPr/>
          <p:nvPr/>
        </p:nvSpPr>
        <p:spPr>
          <a:xfrm>
            <a:off x="3425848" y="5301456"/>
            <a:ext cx="585216" cy="585216"/>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SCARED"/>
          <p:cNvSpPr/>
          <p:nvPr/>
        </p:nvSpPr>
        <p:spPr>
          <a:xfrm>
            <a:off x="3425848" y="5301456"/>
            <a:ext cx="585216" cy="585216"/>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FURIOUS"/>
          <p:cNvSpPr/>
          <p:nvPr/>
        </p:nvSpPr>
        <p:spPr>
          <a:xfrm>
            <a:off x="3425848" y="5301456"/>
            <a:ext cx="585216" cy="585216"/>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UPSET"/>
          <p:cNvSpPr/>
          <p:nvPr/>
        </p:nvSpPr>
        <p:spPr>
          <a:xfrm>
            <a:off x="3425848" y="5301456"/>
            <a:ext cx="585216" cy="585216"/>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EXCITED"/>
          <p:cNvSpPr/>
          <p:nvPr/>
        </p:nvSpPr>
        <p:spPr>
          <a:xfrm>
            <a:off x="3425848" y="5301456"/>
            <a:ext cx="585216" cy="585216"/>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EMBARASSED"/>
          <p:cNvSpPr/>
          <p:nvPr/>
        </p:nvSpPr>
        <p:spPr>
          <a:xfrm>
            <a:off x="3425848" y="5301456"/>
            <a:ext cx="585216" cy="585216"/>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3" name="unwell window"/>
          <p:cNvGrpSpPr/>
          <p:nvPr/>
        </p:nvGrpSpPr>
        <p:grpSpPr>
          <a:xfrm>
            <a:off x="4124427" y="2743200"/>
            <a:ext cx="4194302" cy="1618549"/>
            <a:chOff x="4122838" y="2624201"/>
            <a:chExt cx="4194302" cy="1618549"/>
          </a:xfrm>
        </p:grpSpPr>
        <p:sp>
          <p:nvSpPr>
            <p:cNvPr id="81" name="Rectangle 80"/>
            <p:cNvSpPr/>
            <p:nvPr/>
          </p:nvSpPr>
          <p:spPr>
            <a:xfrm>
              <a:off x="4122838" y="2624201"/>
              <a:ext cx="4194302" cy="161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lumMod val="90000"/>
                      <a:lumOff val="10000"/>
                    </a:schemeClr>
                  </a:solidFill>
                </a:rPr>
                <a:t>unwell</a:t>
              </a:r>
            </a:p>
          </p:txBody>
        </p:sp>
        <p:sp>
          <p:nvSpPr>
            <p:cNvPr id="82" name="Rectangle 81"/>
            <p:cNvSpPr/>
            <p:nvPr/>
          </p:nvSpPr>
          <p:spPr>
            <a:xfrm>
              <a:off x="4207589" y="2697036"/>
              <a:ext cx="4016096" cy="1436601"/>
            </a:xfrm>
            <a:prstGeom prst="rect">
              <a:avLst/>
            </a:prstGeom>
            <a:no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scared window"/>
          <p:cNvGrpSpPr/>
          <p:nvPr/>
        </p:nvGrpSpPr>
        <p:grpSpPr>
          <a:xfrm>
            <a:off x="4124427" y="2743200"/>
            <a:ext cx="4194302" cy="1618549"/>
            <a:chOff x="4122838" y="2624201"/>
            <a:chExt cx="4194302" cy="1618549"/>
          </a:xfrm>
        </p:grpSpPr>
        <p:sp>
          <p:nvSpPr>
            <p:cNvPr id="85" name="Rectangle 84"/>
            <p:cNvSpPr/>
            <p:nvPr/>
          </p:nvSpPr>
          <p:spPr>
            <a:xfrm>
              <a:off x="4122838" y="2624201"/>
              <a:ext cx="4194302" cy="161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lumMod val="90000"/>
                      <a:lumOff val="10000"/>
                    </a:schemeClr>
                  </a:solidFill>
                </a:rPr>
                <a:t>scared</a:t>
              </a:r>
            </a:p>
          </p:txBody>
        </p:sp>
        <p:sp>
          <p:nvSpPr>
            <p:cNvPr id="86" name="Rectangle 85"/>
            <p:cNvSpPr/>
            <p:nvPr/>
          </p:nvSpPr>
          <p:spPr>
            <a:xfrm>
              <a:off x="4207589" y="2697036"/>
              <a:ext cx="4016096" cy="1436601"/>
            </a:xfrm>
            <a:prstGeom prst="rect">
              <a:avLst/>
            </a:prstGeom>
            <a:no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furious window"/>
          <p:cNvGrpSpPr/>
          <p:nvPr/>
        </p:nvGrpSpPr>
        <p:grpSpPr>
          <a:xfrm>
            <a:off x="4124427" y="2743200"/>
            <a:ext cx="4194302" cy="1618549"/>
            <a:chOff x="4122838" y="2624201"/>
            <a:chExt cx="4194302" cy="1618549"/>
          </a:xfrm>
        </p:grpSpPr>
        <p:sp>
          <p:nvSpPr>
            <p:cNvPr id="88" name="Rectangle 87"/>
            <p:cNvSpPr/>
            <p:nvPr/>
          </p:nvSpPr>
          <p:spPr>
            <a:xfrm>
              <a:off x="4122838" y="2624201"/>
              <a:ext cx="4194302" cy="161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lumMod val="90000"/>
                      <a:lumOff val="10000"/>
                    </a:schemeClr>
                  </a:solidFill>
                </a:rPr>
                <a:t>furious</a:t>
              </a:r>
            </a:p>
          </p:txBody>
        </p:sp>
        <p:sp>
          <p:nvSpPr>
            <p:cNvPr id="89" name="Rectangle 88"/>
            <p:cNvSpPr/>
            <p:nvPr/>
          </p:nvSpPr>
          <p:spPr>
            <a:xfrm>
              <a:off x="4207589" y="2697036"/>
              <a:ext cx="4016096" cy="1436601"/>
            </a:xfrm>
            <a:prstGeom prst="rect">
              <a:avLst/>
            </a:prstGeom>
            <a:no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 name="upset window"/>
          <p:cNvGrpSpPr/>
          <p:nvPr/>
        </p:nvGrpSpPr>
        <p:grpSpPr>
          <a:xfrm>
            <a:off x="4124427" y="2743200"/>
            <a:ext cx="4194302" cy="1618549"/>
            <a:chOff x="4122838" y="2624201"/>
            <a:chExt cx="4194302" cy="1618549"/>
          </a:xfrm>
        </p:grpSpPr>
        <p:sp>
          <p:nvSpPr>
            <p:cNvPr id="91" name="Rectangle 90"/>
            <p:cNvSpPr/>
            <p:nvPr/>
          </p:nvSpPr>
          <p:spPr>
            <a:xfrm>
              <a:off x="4122838" y="2624201"/>
              <a:ext cx="4194302" cy="161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lumMod val="90000"/>
                      <a:lumOff val="10000"/>
                    </a:schemeClr>
                  </a:solidFill>
                </a:rPr>
                <a:t>upset</a:t>
              </a:r>
            </a:p>
          </p:txBody>
        </p:sp>
        <p:sp>
          <p:nvSpPr>
            <p:cNvPr id="92" name="Rectangle 91"/>
            <p:cNvSpPr/>
            <p:nvPr/>
          </p:nvSpPr>
          <p:spPr>
            <a:xfrm>
              <a:off x="4207589" y="2697036"/>
              <a:ext cx="4016096" cy="1436601"/>
            </a:xfrm>
            <a:prstGeom prst="rect">
              <a:avLst/>
            </a:prstGeom>
            <a:no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excited window"/>
          <p:cNvGrpSpPr/>
          <p:nvPr/>
        </p:nvGrpSpPr>
        <p:grpSpPr>
          <a:xfrm>
            <a:off x="4124427" y="2743200"/>
            <a:ext cx="4194302" cy="1618549"/>
            <a:chOff x="4122838" y="2624201"/>
            <a:chExt cx="4194302" cy="1618549"/>
          </a:xfrm>
        </p:grpSpPr>
        <p:sp>
          <p:nvSpPr>
            <p:cNvPr id="94" name="Rectangle 93"/>
            <p:cNvSpPr/>
            <p:nvPr/>
          </p:nvSpPr>
          <p:spPr>
            <a:xfrm>
              <a:off x="4122838" y="2624201"/>
              <a:ext cx="4194302" cy="161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lumMod val="90000"/>
                      <a:lumOff val="10000"/>
                    </a:schemeClr>
                  </a:solidFill>
                </a:rPr>
                <a:t>excited</a:t>
              </a:r>
            </a:p>
          </p:txBody>
        </p:sp>
        <p:sp>
          <p:nvSpPr>
            <p:cNvPr id="95" name="Rectangle 94"/>
            <p:cNvSpPr/>
            <p:nvPr/>
          </p:nvSpPr>
          <p:spPr>
            <a:xfrm>
              <a:off x="4207589" y="2697036"/>
              <a:ext cx="4016096" cy="1436601"/>
            </a:xfrm>
            <a:prstGeom prst="rect">
              <a:avLst/>
            </a:prstGeom>
            <a:no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embarassed window"/>
          <p:cNvGrpSpPr/>
          <p:nvPr/>
        </p:nvGrpSpPr>
        <p:grpSpPr>
          <a:xfrm>
            <a:off x="4124427" y="2743200"/>
            <a:ext cx="4194302" cy="1618549"/>
            <a:chOff x="4122838" y="2624201"/>
            <a:chExt cx="4194302" cy="1618549"/>
          </a:xfrm>
        </p:grpSpPr>
        <p:sp>
          <p:nvSpPr>
            <p:cNvPr id="97" name="Rectangle 96"/>
            <p:cNvSpPr/>
            <p:nvPr/>
          </p:nvSpPr>
          <p:spPr>
            <a:xfrm>
              <a:off x="4122838" y="2624201"/>
              <a:ext cx="4194302" cy="161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lumMod val="90000"/>
                      <a:lumOff val="10000"/>
                    </a:schemeClr>
                  </a:solidFill>
                </a:rPr>
                <a:t>embarrassed</a:t>
              </a:r>
            </a:p>
          </p:txBody>
        </p:sp>
        <p:sp>
          <p:nvSpPr>
            <p:cNvPr id="98" name="Rectangle 97"/>
            <p:cNvSpPr/>
            <p:nvPr/>
          </p:nvSpPr>
          <p:spPr>
            <a:xfrm>
              <a:off x="4207589" y="2697036"/>
              <a:ext cx="4016096" cy="1436601"/>
            </a:xfrm>
            <a:prstGeom prst="rect">
              <a:avLst/>
            </a:prstGeom>
            <a:no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up 99"/>
          <p:cNvGrpSpPr/>
          <p:nvPr/>
        </p:nvGrpSpPr>
        <p:grpSpPr>
          <a:xfrm>
            <a:off x="1073686" y="2667629"/>
            <a:ext cx="2772136" cy="2772136"/>
            <a:chOff x="1085878" y="2679821"/>
            <a:chExt cx="2772136" cy="2772136"/>
          </a:xfrm>
        </p:grpSpPr>
        <p:grpSp>
          <p:nvGrpSpPr>
            <p:cNvPr id="71" name="SPINNER"/>
            <p:cNvGrpSpPr/>
            <p:nvPr/>
          </p:nvGrpSpPr>
          <p:grpSpPr>
            <a:xfrm>
              <a:off x="1330791" y="2798338"/>
              <a:ext cx="2361359" cy="2534086"/>
              <a:chOff x="4711452" y="1173029"/>
              <a:chExt cx="3456494" cy="3709327"/>
            </a:xfrm>
          </p:grpSpPr>
          <p:sp>
            <p:nvSpPr>
              <p:cNvPr id="38" name="Freeform 37"/>
              <p:cNvSpPr/>
              <p:nvPr/>
            </p:nvSpPr>
            <p:spPr>
              <a:xfrm rot="12431469">
                <a:off x="5939136" y="1468470"/>
                <a:ext cx="1624021" cy="1702410"/>
              </a:xfrm>
              <a:custGeom>
                <a:avLst/>
                <a:gdLst>
                  <a:gd name="connsiteX0" fmla="*/ 1597956 w 1624021"/>
                  <a:gd name="connsiteY0" fmla="*/ 1520129 h 1702410"/>
                  <a:gd name="connsiteX1" fmla="*/ 52024 w 1624021"/>
                  <a:gd name="connsiteY1" fmla="*/ 1498320 h 1702410"/>
                  <a:gd name="connsiteX2" fmla="*/ 0 w 1624021"/>
                  <a:gd name="connsiteY2" fmla="*/ 1466403 h 1702410"/>
                  <a:gd name="connsiteX3" fmla="*/ 801455 w 1624021"/>
                  <a:gd name="connsiteY3" fmla="*/ 0 h 1702410"/>
                  <a:gd name="connsiteX4" fmla="*/ 1624021 w 1624021"/>
                  <a:gd name="connsiteY4" fmla="*/ 1505030 h 170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021" h="1702410">
                    <a:moveTo>
                      <a:pt x="1597956" y="1520129"/>
                    </a:moveTo>
                    <a:cubicBezTo>
                      <a:pt x="1092496" y="1779801"/>
                      <a:pt x="515286" y="1752647"/>
                      <a:pt x="52024" y="1498320"/>
                    </a:cubicBezTo>
                    <a:lnTo>
                      <a:pt x="0" y="1466403"/>
                    </a:lnTo>
                    <a:lnTo>
                      <a:pt x="801455" y="0"/>
                    </a:lnTo>
                    <a:lnTo>
                      <a:pt x="1624021" y="1505030"/>
                    </a:lnTo>
                    <a:close/>
                  </a:path>
                </a:pathLst>
              </a:cu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2" name="Freeform 51"/>
              <p:cNvSpPr/>
              <p:nvPr/>
            </p:nvSpPr>
            <p:spPr>
              <a:xfrm rot="15995839">
                <a:off x="6341779" y="2173175"/>
                <a:ext cx="1655852" cy="1671214"/>
              </a:xfrm>
              <a:custGeom>
                <a:avLst/>
                <a:gdLst>
                  <a:gd name="connsiteX0" fmla="*/ 1655852 w 1655852"/>
                  <a:gd name="connsiteY0" fmla="*/ 1471347 h 1671214"/>
                  <a:gd name="connsiteX1" fmla="*/ 1570510 w 1655852"/>
                  <a:gd name="connsiteY1" fmla="*/ 1516490 h 1671214"/>
                  <a:gd name="connsiteX2" fmla="*/ 775385 w 1655852"/>
                  <a:gd name="connsiteY2" fmla="*/ 1668261 h 1671214"/>
                  <a:gd name="connsiteX3" fmla="*/ 3847 w 1655852"/>
                  <a:gd name="connsiteY3" fmla="*/ 1423339 h 1671214"/>
                  <a:gd name="connsiteX4" fmla="*/ 0 w 1655852"/>
                  <a:gd name="connsiteY4" fmla="*/ 1420677 h 1671214"/>
                  <a:gd name="connsiteX5" fmla="*/ 813420 w 1655852"/>
                  <a:gd name="connsiteY5" fmla="*/ 0 h 167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852" h="1671214">
                    <a:moveTo>
                      <a:pt x="1655852" y="1471347"/>
                    </a:moveTo>
                    <a:lnTo>
                      <a:pt x="1570510" y="1516490"/>
                    </a:lnTo>
                    <a:cubicBezTo>
                      <a:pt x="1330133" y="1629139"/>
                      <a:pt x="1059014" y="1685125"/>
                      <a:pt x="775385" y="1668261"/>
                    </a:cubicBezTo>
                    <a:cubicBezTo>
                      <a:pt x="491756" y="1651397"/>
                      <a:pt x="229182" y="1563679"/>
                      <a:pt x="3847" y="1423339"/>
                    </a:cubicBezTo>
                    <a:lnTo>
                      <a:pt x="0" y="1420677"/>
                    </a:lnTo>
                    <a:lnTo>
                      <a:pt x="813420" y="0"/>
                    </a:lnTo>
                    <a:close/>
                  </a:path>
                </a:pathLst>
              </a:custGeom>
              <a:solidFill>
                <a:srgbClr val="E5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4" name="Freeform 53"/>
              <p:cNvSpPr/>
              <p:nvPr/>
            </p:nvSpPr>
            <p:spPr>
              <a:xfrm>
                <a:off x="6359007" y="3062608"/>
                <a:ext cx="1442092" cy="1593357"/>
              </a:xfrm>
              <a:custGeom>
                <a:avLst/>
                <a:gdLst>
                  <a:gd name="connsiteX0" fmla="*/ 0 w 1442092"/>
                  <a:gd name="connsiteY0" fmla="*/ 0 h 1593357"/>
                  <a:gd name="connsiteX1" fmla="*/ 1442092 w 1442092"/>
                  <a:gd name="connsiteY1" fmla="*/ 740853 h 1593357"/>
                  <a:gd name="connsiteX2" fmla="*/ 1363844 w 1442092"/>
                  <a:gd name="connsiteY2" fmla="*/ 869653 h 1593357"/>
                  <a:gd name="connsiteX3" fmla="*/ 167046 w 1442092"/>
                  <a:gd name="connsiteY3" fmla="*/ 1586983 h 1593357"/>
                  <a:gd name="connsiteX4" fmla="*/ 40817 w 1442092"/>
                  <a:gd name="connsiteY4" fmla="*/ 1593357 h 159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092" h="1593357">
                    <a:moveTo>
                      <a:pt x="0" y="0"/>
                    </a:moveTo>
                    <a:lnTo>
                      <a:pt x="1442092" y="740853"/>
                    </a:lnTo>
                    <a:lnTo>
                      <a:pt x="1363844" y="869653"/>
                    </a:lnTo>
                    <a:cubicBezTo>
                      <a:pt x="1097580" y="1263775"/>
                      <a:pt x="665134" y="1536399"/>
                      <a:pt x="167046" y="1586983"/>
                    </a:cubicBezTo>
                    <a:lnTo>
                      <a:pt x="40817" y="1593357"/>
                    </a:lnTo>
                    <a:close/>
                  </a:path>
                </a:pathLst>
              </a:cu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6" name="Freeform 55"/>
              <p:cNvSpPr/>
              <p:nvPr/>
            </p:nvSpPr>
            <p:spPr>
              <a:xfrm>
                <a:off x="4959476" y="3062609"/>
                <a:ext cx="1449111" cy="1595480"/>
              </a:xfrm>
              <a:custGeom>
                <a:avLst/>
                <a:gdLst>
                  <a:gd name="connsiteX0" fmla="*/ 1411811 w 1449111"/>
                  <a:gd name="connsiteY0" fmla="*/ 0 h 1595480"/>
                  <a:gd name="connsiteX1" fmla="*/ 1449111 w 1449111"/>
                  <a:gd name="connsiteY1" fmla="*/ 1592912 h 1595480"/>
                  <a:gd name="connsiteX2" fmla="*/ 1398255 w 1449111"/>
                  <a:gd name="connsiteY2" fmla="*/ 1595480 h 1595480"/>
                  <a:gd name="connsiteX3" fmla="*/ 33135 w 1449111"/>
                  <a:gd name="connsiteY3" fmla="*/ 869651 h 1595480"/>
                  <a:gd name="connsiteX4" fmla="*/ 0 w 1449111"/>
                  <a:gd name="connsiteY4" fmla="*/ 815109 h 1595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11" h="1595480">
                    <a:moveTo>
                      <a:pt x="1411811" y="0"/>
                    </a:moveTo>
                    <a:lnTo>
                      <a:pt x="1449111" y="1592912"/>
                    </a:lnTo>
                    <a:lnTo>
                      <a:pt x="1398255" y="1595480"/>
                    </a:lnTo>
                    <a:cubicBezTo>
                      <a:pt x="829996" y="1595480"/>
                      <a:pt x="328983" y="1307565"/>
                      <a:pt x="33135" y="869651"/>
                    </a:cubicBezTo>
                    <a:lnTo>
                      <a:pt x="0" y="815109"/>
                    </a:lnTo>
                    <a:close/>
                  </a:path>
                </a:pathLst>
              </a:cu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8" name="Freeform 57"/>
              <p:cNvSpPr/>
              <p:nvPr/>
            </p:nvSpPr>
            <p:spPr>
              <a:xfrm>
                <a:off x="4711452" y="2178470"/>
                <a:ext cx="1722845" cy="1699933"/>
              </a:xfrm>
              <a:custGeom>
                <a:avLst/>
                <a:gdLst>
                  <a:gd name="connsiteX0" fmla="*/ 228238 w 1722845"/>
                  <a:gd name="connsiteY0" fmla="*/ 0 h 1699933"/>
                  <a:gd name="connsiteX1" fmla="*/ 1722845 w 1722845"/>
                  <a:gd name="connsiteY1" fmla="*/ 855750 h 1699933"/>
                  <a:gd name="connsiteX2" fmla="*/ 248439 w 1722845"/>
                  <a:gd name="connsiteY2" fmla="*/ 1699933 h 1699933"/>
                  <a:gd name="connsiteX3" fmla="*/ 198697 w 1722845"/>
                  <a:gd name="connsiteY3" fmla="*/ 1618056 h 1699933"/>
                  <a:gd name="connsiteX4" fmla="*/ 0 w 1722845"/>
                  <a:gd name="connsiteY4" fmla="*/ 833341 h 1699933"/>
                  <a:gd name="connsiteX5" fmla="*/ 198697 w 1722845"/>
                  <a:gd name="connsiteY5" fmla="*/ 48627 h 169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845" h="1699933">
                    <a:moveTo>
                      <a:pt x="228238" y="0"/>
                    </a:moveTo>
                    <a:lnTo>
                      <a:pt x="1722845" y="855750"/>
                    </a:lnTo>
                    <a:lnTo>
                      <a:pt x="248439" y="1699933"/>
                    </a:lnTo>
                    <a:lnTo>
                      <a:pt x="198697" y="1618056"/>
                    </a:lnTo>
                    <a:cubicBezTo>
                      <a:pt x="71979" y="1384789"/>
                      <a:pt x="0" y="1117471"/>
                      <a:pt x="0" y="833341"/>
                    </a:cubicBezTo>
                    <a:cubicBezTo>
                      <a:pt x="0" y="549211"/>
                      <a:pt x="71979" y="281893"/>
                      <a:pt x="198697" y="48627"/>
                    </a:cubicBezTo>
                    <a:close/>
                  </a:path>
                </a:pathLst>
              </a:cu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0" name="Freeform 59"/>
              <p:cNvSpPr/>
              <p:nvPr/>
            </p:nvSpPr>
            <p:spPr>
              <a:xfrm>
                <a:off x="4927752" y="1366499"/>
                <a:ext cx="1450971" cy="1715264"/>
              </a:xfrm>
              <a:custGeom>
                <a:avLst/>
                <a:gdLst>
                  <a:gd name="connsiteX0" fmla="*/ 1410806 w 1450971"/>
                  <a:gd name="connsiteY0" fmla="*/ 0 h 1715264"/>
                  <a:gd name="connsiteX1" fmla="*/ 1450971 w 1450971"/>
                  <a:gd name="connsiteY1" fmla="*/ 1715264 h 1715264"/>
                  <a:gd name="connsiteX2" fmla="*/ 0 w 1450971"/>
                  <a:gd name="connsiteY2" fmla="*/ 831622 h 1715264"/>
                  <a:gd name="connsiteX3" fmla="*/ 64859 w 1450971"/>
                  <a:gd name="connsiteY3" fmla="*/ 724861 h 1715264"/>
                  <a:gd name="connsiteX4" fmla="*/ 1261657 w 1450971"/>
                  <a:gd name="connsiteY4" fmla="*/ 7532 h 1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971" h="1715264">
                    <a:moveTo>
                      <a:pt x="1410806" y="0"/>
                    </a:moveTo>
                    <a:lnTo>
                      <a:pt x="1450971" y="1715264"/>
                    </a:lnTo>
                    <a:lnTo>
                      <a:pt x="0" y="831622"/>
                    </a:lnTo>
                    <a:lnTo>
                      <a:pt x="64859" y="724861"/>
                    </a:lnTo>
                    <a:cubicBezTo>
                      <a:pt x="331122" y="330739"/>
                      <a:pt x="763569" y="58115"/>
                      <a:pt x="1261657" y="7532"/>
                    </a:cubicBezTo>
                    <a:close/>
                  </a:path>
                </a:pathLst>
              </a:cu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2" name="TextBox 61"/>
              <p:cNvSpPr txBox="1"/>
              <p:nvPr/>
            </p:nvSpPr>
            <p:spPr>
              <a:xfrm>
                <a:off x="4711452" y="2859601"/>
                <a:ext cx="1647555" cy="358526"/>
              </a:xfrm>
              <a:prstGeom prst="rect">
                <a:avLst/>
              </a:prstGeom>
              <a:noFill/>
            </p:spPr>
            <p:txBody>
              <a:bodyPr wrap="square" rtlCol="0">
                <a:spAutoFit/>
              </a:bodyPr>
              <a:lstStyle/>
              <a:p>
                <a:pPr algn="ctr"/>
                <a:r>
                  <a:rPr lang="en-GB" sz="1200" b="1" dirty="0"/>
                  <a:t>furious</a:t>
                </a:r>
              </a:p>
            </p:txBody>
          </p:sp>
          <p:sp>
            <p:nvSpPr>
              <p:cNvPr id="63" name="TextBox 62"/>
              <p:cNvSpPr txBox="1"/>
              <p:nvPr/>
            </p:nvSpPr>
            <p:spPr>
              <a:xfrm>
                <a:off x="6520392" y="2853160"/>
                <a:ext cx="1647554" cy="382938"/>
              </a:xfrm>
              <a:prstGeom prst="rect">
                <a:avLst/>
              </a:prstGeom>
              <a:noFill/>
            </p:spPr>
            <p:txBody>
              <a:bodyPr wrap="square" rtlCol="0">
                <a:spAutoFit/>
              </a:bodyPr>
              <a:lstStyle/>
              <a:p>
                <a:pPr algn="ctr"/>
                <a:r>
                  <a:rPr lang="en-GB" sz="1100" b="1" spc="-50" dirty="0"/>
                  <a:t>embarrassed</a:t>
                </a:r>
              </a:p>
            </p:txBody>
          </p:sp>
          <p:grpSp>
            <p:nvGrpSpPr>
              <p:cNvPr id="67" name="Group 66"/>
              <p:cNvGrpSpPr/>
              <p:nvPr/>
            </p:nvGrpSpPr>
            <p:grpSpPr>
              <a:xfrm rot="3600000">
                <a:off x="4522278" y="2815933"/>
                <a:ext cx="3676174" cy="390366"/>
                <a:chOff x="4650584" y="3041923"/>
                <a:chExt cx="3676174" cy="390366"/>
              </a:xfrm>
            </p:grpSpPr>
            <p:sp>
              <p:nvSpPr>
                <p:cNvPr id="65" name="TextBox 64"/>
                <p:cNvSpPr txBox="1"/>
                <p:nvPr/>
              </p:nvSpPr>
              <p:spPr>
                <a:xfrm>
                  <a:off x="4650584" y="3073763"/>
                  <a:ext cx="1647555" cy="358526"/>
                </a:xfrm>
                <a:prstGeom prst="rect">
                  <a:avLst/>
                </a:prstGeom>
                <a:noFill/>
              </p:spPr>
              <p:txBody>
                <a:bodyPr wrap="square" rtlCol="0">
                  <a:spAutoFit/>
                </a:bodyPr>
                <a:lstStyle/>
                <a:p>
                  <a:pPr algn="ctr"/>
                  <a:r>
                    <a:rPr lang="en-GB" sz="1200" b="1" dirty="0"/>
                    <a:t>scared</a:t>
                  </a:r>
                </a:p>
              </p:txBody>
            </p:sp>
            <p:sp>
              <p:nvSpPr>
                <p:cNvPr id="66" name="TextBox 65"/>
                <p:cNvSpPr txBox="1"/>
                <p:nvPr/>
              </p:nvSpPr>
              <p:spPr>
                <a:xfrm>
                  <a:off x="6679203" y="3041923"/>
                  <a:ext cx="1647555" cy="358526"/>
                </a:xfrm>
                <a:prstGeom prst="rect">
                  <a:avLst/>
                </a:prstGeom>
                <a:noFill/>
              </p:spPr>
              <p:txBody>
                <a:bodyPr wrap="square" rtlCol="0">
                  <a:spAutoFit/>
                </a:bodyPr>
                <a:lstStyle/>
                <a:p>
                  <a:pPr algn="ctr"/>
                  <a:r>
                    <a:rPr lang="en-GB" sz="1200" b="1" dirty="0"/>
                    <a:t>upset</a:t>
                  </a:r>
                </a:p>
              </p:txBody>
            </p:sp>
          </p:grpSp>
          <p:grpSp>
            <p:nvGrpSpPr>
              <p:cNvPr id="68" name="Group 67"/>
              <p:cNvGrpSpPr/>
              <p:nvPr/>
            </p:nvGrpSpPr>
            <p:grpSpPr>
              <a:xfrm rot="18000000">
                <a:off x="4503232" y="2849084"/>
                <a:ext cx="3676177" cy="390367"/>
                <a:chOff x="4650583" y="3041922"/>
                <a:chExt cx="3676177" cy="390367"/>
              </a:xfrm>
            </p:grpSpPr>
            <p:sp>
              <p:nvSpPr>
                <p:cNvPr id="69" name="TextBox 68"/>
                <p:cNvSpPr txBox="1"/>
                <p:nvPr/>
              </p:nvSpPr>
              <p:spPr>
                <a:xfrm>
                  <a:off x="4650583" y="3073764"/>
                  <a:ext cx="1647555" cy="358525"/>
                </a:xfrm>
                <a:prstGeom prst="rect">
                  <a:avLst/>
                </a:prstGeom>
                <a:noFill/>
              </p:spPr>
              <p:txBody>
                <a:bodyPr wrap="square" rtlCol="0">
                  <a:spAutoFit/>
                </a:bodyPr>
                <a:lstStyle/>
                <a:p>
                  <a:pPr algn="ctr"/>
                  <a:r>
                    <a:rPr lang="en-GB" sz="1200" b="1" dirty="0"/>
                    <a:t>excited</a:t>
                  </a:r>
                </a:p>
              </p:txBody>
            </p:sp>
            <p:sp>
              <p:nvSpPr>
                <p:cNvPr id="70" name="TextBox 69"/>
                <p:cNvSpPr txBox="1"/>
                <p:nvPr/>
              </p:nvSpPr>
              <p:spPr>
                <a:xfrm>
                  <a:off x="6679204" y="3041922"/>
                  <a:ext cx="1647556" cy="358524"/>
                </a:xfrm>
                <a:prstGeom prst="rect">
                  <a:avLst/>
                </a:prstGeom>
                <a:noFill/>
              </p:spPr>
              <p:txBody>
                <a:bodyPr wrap="square" rtlCol="0">
                  <a:spAutoFit/>
                </a:bodyPr>
                <a:lstStyle/>
                <a:p>
                  <a:pPr algn="ctr"/>
                  <a:r>
                    <a:rPr lang="en-GB" sz="1200" b="1" dirty="0"/>
                    <a:t>unwell</a:t>
                  </a:r>
                </a:p>
              </p:txBody>
            </p:sp>
          </p:grpSp>
        </p:grpSp>
        <p:sp>
          <p:nvSpPr>
            <p:cNvPr id="99" name="Rectangle 98"/>
            <p:cNvSpPr/>
            <p:nvPr/>
          </p:nvSpPr>
          <p:spPr>
            <a:xfrm>
              <a:off x="1085878" y="2679821"/>
              <a:ext cx="2772136" cy="2772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 name="Picture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1824" y="3833720"/>
            <a:ext cx="467645" cy="467503"/>
          </a:xfrm>
          <a:prstGeom prst="rect">
            <a:avLst/>
          </a:prstGeom>
        </p:spPr>
      </p:pic>
      <p:grpSp>
        <p:nvGrpSpPr>
          <p:cNvPr id="105" name="BUFFER"/>
          <p:cNvGrpSpPr/>
          <p:nvPr/>
        </p:nvGrpSpPr>
        <p:grpSpPr>
          <a:xfrm>
            <a:off x="-27712" y="4863694"/>
            <a:ext cx="6248037" cy="1994306"/>
            <a:chOff x="-27712" y="4863694"/>
            <a:chExt cx="6248037" cy="1994306"/>
          </a:xfrm>
        </p:grpSpPr>
        <p:sp>
          <p:nvSpPr>
            <p:cNvPr id="103" name="Rectangle 102"/>
            <p:cNvSpPr/>
            <p:nvPr/>
          </p:nvSpPr>
          <p:spPr>
            <a:xfrm>
              <a:off x="-27712" y="4863694"/>
              <a:ext cx="6248037" cy="1994306"/>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SPIN BUTTON"/>
            <p:cNvSpPr/>
            <p:nvPr/>
          </p:nvSpPr>
          <p:spPr>
            <a:xfrm>
              <a:off x="1520022" y="5377027"/>
              <a:ext cx="1914807" cy="434061"/>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Please wait…</a:t>
              </a:r>
            </a:p>
          </p:txBody>
        </p:sp>
      </p:grpSp>
      <p:pic>
        <p:nvPicPr>
          <p:cNvPr id="110" name="CENSOR"/>
          <p:cNvPicPr>
            <a:picLocks noChangeAspect="1"/>
          </p:cNvPicPr>
          <p:nvPr/>
        </p:nvPicPr>
        <p:blipFill rotWithShape="1">
          <a:blip r:embed="rId2" cstate="print">
            <a:extLst>
              <a:ext uri="{28A0092B-C50C-407E-A947-70E740481C1C}">
                <a14:useLocalDpi xmlns:a14="http://schemas.microsoft.com/office/drawing/2010/main" val="0"/>
              </a:ext>
            </a:extLst>
          </a:blip>
          <a:srcRect l="44207" t="8802" r="2951" b="57025"/>
          <a:stretch/>
        </p:blipFill>
        <p:spPr>
          <a:xfrm>
            <a:off x="4078894" y="2466023"/>
            <a:ext cx="4447268" cy="2033718"/>
          </a:xfrm>
          <a:prstGeom prst="rect">
            <a:avLst/>
          </a:prstGeom>
        </p:spPr>
      </p:pic>
      <p:sp>
        <p:nvSpPr>
          <p:cNvPr id="101" name="Rectangle 100">
            <a:hlinkClick r:id="rId7"/>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7559322"/>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0"/>
                                        </p:tgtEl>
                                        <p:attrNameLst>
                                          <p:attrName>style.visibility</p:attrName>
                                        </p:attrNameLst>
                                      </p:cBhvr>
                                      <p:to>
                                        <p:strVal val="hidden"/>
                                      </p:to>
                                    </p:set>
                                  </p:childTnLst>
                                </p:cTn>
                              </p:par>
                            </p:childTnLst>
                          </p:cTn>
                        </p:par>
                        <p:par>
                          <p:cTn id="19" fill="hold">
                            <p:stCondLst>
                              <p:cond delay="0"/>
                            </p:stCondLst>
                            <p:childTnLst>
                              <p:par>
                                <p:cTn id="20" presetID="35" presetClass="path" presetSubtype="0" repeatCount="indefinite" fill="remove" grpId="0" nodeType="afterEffect">
                                  <p:stCondLst>
                                    <p:cond delay="0"/>
                                  </p:stCondLst>
                                  <p:childTnLst>
                                    <p:animMotion origin="layout" path="M 2.77778E-6 7.40741E-7 L -0.33577 7.40741E-7 " pathEditMode="relative" rAng="0" ptsTypes="AA">
                                      <p:cBhvr>
                                        <p:cTn id="21" dur="3000" fill="hold"/>
                                        <p:tgtEl>
                                          <p:spTgt spid="75"/>
                                        </p:tgtEl>
                                        <p:attrNameLst>
                                          <p:attrName>ppt_x</p:attrName>
                                          <p:attrName>ppt_y</p:attrName>
                                        </p:attrNameLst>
                                      </p:cBhvr>
                                      <p:rCtr x="-16788" y="0"/>
                                    </p:animMotion>
                                  </p:childTnLst>
                                </p:cTn>
                              </p:par>
                              <p:par>
                                <p:cTn id="22" presetID="35" presetClass="path" presetSubtype="0" repeatCount="indefinite" fill="remove" grpId="0" nodeType="withEffect">
                                  <p:stCondLst>
                                    <p:cond delay="0"/>
                                  </p:stCondLst>
                                  <p:childTnLst>
                                    <p:animMotion origin="layout" path="M 2.77778E-6 7.40741E-7 L -0.33577 7.40741E-7 " pathEditMode="relative" rAng="0" ptsTypes="AA">
                                      <p:cBhvr>
                                        <p:cTn id="23" dur="3000" fill="hold"/>
                                        <p:tgtEl>
                                          <p:spTgt spid="76"/>
                                        </p:tgtEl>
                                        <p:attrNameLst>
                                          <p:attrName>ppt_x</p:attrName>
                                          <p:attrName>ppt_y</p:attrName>
                                        </p:attrNameLst>
                                      </p:cBhvr>
                                      <p:rCtr x="-16788" y="0"/>
                                    </p:animMotion>
                                  </p:childTnLst>
                                </p:cTn>
                              </p:par>
                              <p:par>
                                <p:cTn id="24" presetID="35" presetClass="path" presetSubtype="0" repeatCount="indefinite" fill="remove" grpId="0" nodeType="withEffect">
                                  <p:stCondLst>
                                    <p:cond delay="1000"/>
                                  </p:stCondLst>
                                  <p:childTnLst>
                                    <p:animMotion origin="layout" path="M 2.77778E-6 7.40741E-7 L -0.33577 7.40741E-7 " pathEditMode="relative" rAng="0" ptsTypes="AA">
                                      <p:cBhvr>
                                        <p:cTn id="25" dur="3000" fill="hold"/>
                                        <p:tgtEl>
                                          <p:spTgt spid="77"/>
                                        </p:tgtEl>
                                        <p:attrNameLst>
                                          <p:attrName>ppt_x</p:attrName>
                                          <p:attrName>ppt_y</p:attrName>
                                        </p:attrNameLst>
                                      </p:cBhvr>
                                      <p:rCtr x="-16788" y="0"/>
                                    </p:animMotion>
                                  </p:childTnLst>
                                </p:cTn>
                              </p:par>
                              <p:par>
                                <p:cTn id="26" presetID="35" presetClass="path" presetSubtype="0" repeatCount="indefinite" fill="remove" grpId="0" nodeType="withEffect">
                                  <p:stCondLst>
                                    <p:cond delay="1500"/>
                                  </p:stCondLst>
                                  <p:childTnLst>
                                    <p:animMotion origin="layout" path="M 2.77778E-6 7.40741E-7 L -0.33577 7.40741E-7 " pathEditMode="relative" rAng="0" ptsTypes="AA">
                                      <p:cBhvr>
                                        <p:cTn id="27" dur="3000" fill="hold"/>
                                        <p:tgtEl>
                                          <p:spTgt spid="78"/>
                                        </p:tgtEl>
                                        <p:attrNameLst>
                                          <p:attrName>ppt_x</p:attrName>
                                          <p:attrName>ppt_y</p:attrName>
                                        </p:attrNameLst>
                                      </p:cBhvr>
                                      <p:rCtr x="-16788" y="0"/>
                                    </p:animMotion>
                                  </p:childTnLst>
                                </p:cTn>
                              </p:par>
                              <p:par>
                                <p:cTn id="28" presetID="35" presetClass="path" presetSubtype="0" repeatCount="indefinite" fill="remove" grpId="0" nodeType="withEffect">
                                  <p:stCondLst>
                                    <p:cond delay="2000"/>
                                  </p:stCondLst>
                                  <p:childTnLst>
                                    <p:animMotion origin="layout" path="M 2.77778E-6 7.40741E-7 L -0.33577 7.40741E-7 " pathEditMode="relative" rAng="0" ptsTypes="AA">
                                      <p:cBhvr>
                                        <p:cTn id="29" dur="3000" fill="hold"/>
                                        <p:tgtEl>
                                          <p:spTgt spid="79"/>
                                        </p:tgtEl>
                                        <p:attrNameLst>
                                          <p:attrName>ppt_x</p:attrName>
                                          <p:attrName>ppt_y</p:attrName>
                                        </p:attrNameLst>
                                      </p:cBhvr>
                                      <p:rCtr x="-16788" y="0"/>
                                    </p:animMotion>
                                  </p:childTnLst>
                                </p:cTn>
                              </p:par>
                              <p:par>
                                <p:cTn id="30" presetID="35" presetClass="path" presetSubtype="0" repeatCount="indefinite" fill="remove" grpId="0" nodeType="withEffect">
                                  <p:stCondLst>
                                    <p:cond delay="2500"/>
                                  </p:stCondLst>
                                  <p:childTnLst>
                                    <p:animMotion origin="layout" path="M 2.77778E-6 7.40741E-7 L -0.33577 7.40741E-7 " pathEditMode="relative" rAng="0" ptsTypes="AA">
                                      <p:cBhvr>
                                        <p:cTn id="31" dur="3000" fill="hold"/>
                                        <p:tgtEl>
                                          <p:spTgt spid="80"/>
                                        </p:tgtEl>
                                        <p:attrNameLst>
                                          <p:attrName>ppt_x</p:attrName>
                                          <p:attrName>ppt_y</p:attrName>
                                        </p:attrNameLst>
                                      </p:cBhvr>
                                      <p:rCtr x="-16788" y="0"/>
                                    </p:animMotion>
                                  </p:childTnLst>
                                </p:cTn>
                              </p:par>
                            </p:childTnLst>
                          </p:cTn>
                        </p:par>
                        <p:par>
                          <p:cTn id="32" fill="hold">
                            <p:stCondLst>
                              <p:cond delay="5500"/>
                            </p:stCondLst>
                            <p:childTnLst>
                              <p:par>
                                <p:cTn id="33" presetID="2" presetClass="entr" presetSubtype="4" accel="22000" decel="78000" fill="hold" nodeType="afterEffect">
                                  <p:stCondLst>
                                    <p:cond delay="20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par>
                          <p:cTn id="37" fill="hold">
                            <p:stCondLst>
                              <p:cond delay="8000"/>
                            </p:stCondLst>
                            <p:childTnLst>
                              <p:par>
                                <p:cTn id="38" presetID="10" presetClass="entr" presetSubtype="0" fill="hold" nodeType="afterEffect">
                                  <p:stCondLst>
                                    <p:cond delay="50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withEffect">
                                  <p:stCondLst>
                                    <p:cond delay="0"/>
                                  </p:stCondLst>
                                  <p:childTnLst>
                                    <p:set>
                                      <p:cBhvr>
                                        <p:cTn id="45" dur="1" fill="hold">
                                          <p:stCondLst>
                                            <p:cond delay="0"/>
                                          </p:stCondLst>
                                        </p:cTn>
                                        <p:tgtEl>
                                          <p:spTgt spid="83"/>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8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8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0"/>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93"/>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9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05"/>
                                        </p:tgtEl>
                                        <p:attrNameLst>
                                          <p:attrName>style.visibility</p:attrName>
                                        </p:attrNameLst>
                                      </p:cBhvr>
                                      <p:to>
                                        <p:strVal val="visible"/>
                                      </p:to>
                                    </p:set>
                                    <p:animEffect transition="in" filter="fade">
                                      <p:cBhvr>
                                        <p:cTn id="58" dur="500"/>
                                        <p:tgtEl>
                                          <p:spTgt spid="105"/>
                                        </p:tgtEl>
                                      </p:cBhvr>
                                    </p:animEffect>
                                  </p:childTnLst>
                                </p:cTn>
                              </p:par>
                            </p:childTnLst>
                          </p:cTn>
                        </p:par>
                        <p:par>
                          <p:cTn id="59" fill="hold">
                            <p:stCondLst>
                              <p:cond delay="500"/>
                            </p:stCondLst>
                            <p:childTnLst>
                              <p:par>
                                <p:cTn id="60" presetID="8" presetClass="emph" presetSubtype="0" accel="24000" decel="76000" fill="hold" nodeType="afterEffect">
                                  <p:stCondLst>
                                    <p:cond delay="0"/>
                                  </p:stCondLst>
                                  <p:childTnLst>
                                    <p:animRot by="42000000">
                                      <p:cBhvr>
                                        <p:cTn id="61" dur="2000" fill="hold"/>
                                        <p:tgtEl>
                                          <p:spTgt spid="100"/>
                                        </p:tgtEl>
                                        <p:attrNameLst>
                                          <p:attrName>r</p:attrName>
                                        </p:attrNameLst>
                                      </p:cBhvr>
                                    </p:animRot>
                                  </p:childTnLst>
                                </p:cTn>
                              </p:par>
                            </p:childTnLst>
                          </p:cTn>
                        </p:par>
                        <p:par>
                          <p:cTn id="62" fill="hold">
                            <p:stCondLst>
                              <p:cond delay="2500"/>
                            </p:stCondLst>
                            <p:childTnLst>
                              <p:par>
                                <p:cTn id="63" presetID="49" presetClass="entr" presetSubtype="0" decel="100000" fill="hold" nodeType="afterEffect">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cBhvr>
                                        <p:cTn id="65" dur="500" fill="hold"/>
                                        <p:tgtEl>
                                          <p:spTgt spid="83"/>
                                        </p:tgtEl>
                                        <p:attrNameLst>
                                          <p:attrName>ppt_w</p:attrName>
                                        </p:attrNameLst>
                                      </p:cBhvr>
                                      <p:tavLst>
                                        <p:tav tm="0">
                                          <p:val>
                                            <p:fltVal val="0"/>
                                          </p:val>
                                        </p:tav>
                                        <p:tav tm="100000">
                                          <p:val>
                                            <p:strVal val="#ppt_w"/>
                                          </p:val>
                                        </p:tav>
                                      </p:tavLst>
                                    </p:anim>
                                    <p:anim calcmode="lin" valueType="num">
                                      <p:cBhvr>
                                        <p:cTn id="66" dur="500" fill="hold"/>
                                        <p:tgtEl>
                                          <p:spTgt spid="83"/>
                                        </p:tgtEl>
                                        <p:attrNameLst>
                                          <p:attrName>ppt_h</p:attrName>
                                        </p:attrNameLst>
                                      </p:cBhvr>
                                      <p:tavLst>
                                        <p:tav tm="0">
                                          <p:val>
                                            <p:fltVal val="0"/>
                                          </p:val>
                                        </p:tav>
                                        <p:tav tm="100000">
                                          <p:val>
                                            <p:strVal val="#ppt_h"/>
                                          </p:val>
                                        </p:tav>
                                      </p:tavLst>
                                    </p:anim>
                                    <p:anim calcmode="lin" valueType="num">
                                      <p:cBhvr>
                                        <p:cTn id="67" dur="500" fill="hold"/>
                                        <p:tgtEl>
                                          <p:spTgt spid="83"/>
                                        </p:tgtEl>
                                        <p:attrNameLst>
                                          <p:attrName>style.rotation</p:attrName>
                                        </p:attrNameLst>
                                      </p:cBhvr>
                                      <p:tavLst>
                                        <p:tav tm="0">
                                          <p:val>
                                            <p:fltVal val="360"/>
                                          </p:val>
                                        </p:tav>
                                        <p:tav tm="100000">
                                          <p:val>
                                            <p:fltVal val="0"/>
                                          </p:val>
                                        </p:tav>
                                      </p:tavLst>
                                    </p:anim>
                                    <p:animEffect transition="in" filter="fade">
                                      <p:cBhvr>
                                        <p:cTn id="68" dur="500"/>
                                        <p:tgtEl>
                                          <p:spTgt spid="83"/>
                                        </p:tgtEl>
                                      </p:cBhvr>
                                    </p:animEffect>
                                  </p:childTnLst>
                                </p:cTn>
                              </p:par>
                            </p:childTnLst>
                          </p:cTn>
                        </p:par>
                        <p:par>
                          <p:cTn id="69" fill="hold">
                            <p:stCondLst>
                              <p:cond delay="3000"/>
                            </p:stCondLst>
                            <p:childTnLst>
                              <p:par>
                                <p:cTn id="70" presetID="8" presetClass="emph" presetSubtype="0" accel="29000" decel="71000" fill="hold" nodeType="afterEffect">
                                  <p:stCondLst>
                                    <p:cond delay="0"/>
                                  </p:stCondLst>
                                  <p:childTnLst>
                                    <p:animRot by="1200000">
                                      <p:cBhvr>
                                        <p:cTn id="71" dur="3000" fill="hold"/>
                                        <p:tgtEl>
                                          <p:spTgt spid="100"/>
                                        </p:tgtEl>
                                        <p:attrNameLst>
                                          <p:attrName>r</p:attrName>
                                        </p:attrNameLst>
                                      </p:cBhvr>
                                    </p:animRot>
                                  </p:childTnLst>
                                </p:cTn>
                              </p:par>
                            </p:childTnLst>
                          </p:cTn>
                        </p:par>
                        <p:par>
                          <p:cTn id="72" fill="hold">
                            <p:stCondLst>
                              <p:cond delay="6000"/>
                            </p:stCondLst>
                            <p:childTnLst>
                              <p:par>
                                <p:cTn id="73" presetID="10" presetClass="exit" presetSubtype="0" fill="hold" nodeType="afterEffect">
                                  <p:stCondLst>
                                    <p:cond delay="0"/>
                                  </p:stCondLst>
                                  <p:childTnLst>
                                    <p:animEffect transition="out" filter="fade">
                                      <p:cBhvr>
                                        <p:cTn id="74" dur="500"/>
                                        <p:tgtEl>
                                          <p:spTgt spid="105"/>
                                        </p:tgtEl>
                                      </p:cBhvr>
                                    </p:animEffect>
                                    <p:set>
                                      <p:cBhvr>
                                        <p:cTn id="75"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76" restart="whenNotActive" fill="hold" evtFilter="cancelBubble" nodeType="interactiveSeq">
                <p:stCondLst>
                  <p:cond evt="onClick" delay="0">
                    <p:tgtEl>
                      <p:spTgt spid="76"/>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withEffect">
                                  <p:stCondLst>
                                    <p:cond delay="0"/>
                                  </p:stCondLst>
                                  <p:childTnLst>
                                    <p:set>
                                      <p:cBhvr>
                                        <p:cTn id="80" dur="1" fill="hold">
                                          <p:stCondLst>
                                            <p:cond delay="0"/>
                                          </p:stCondLst>
                                        </p:cTn>
                                        <p:tgtEl>
                                          <p:spTgt spid="83"/>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84"/>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87"/>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0"/>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3"/>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96"/>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fade">
                                      <p:cBhvr>
                                        <p:cTn id="93" dur="500"/>
                                        <p:tgtEl>
                                          <p:spTgt spid="105"/>
                                        </p:tgtEl>
                                      </p:cBhvr>
                                    </p:animEffect>
                                  </p:childTnLst>
                                </p:cTn>
                              </p:par>
                            </p:childTnLst>
                          </p:cTn>
                        </p:par>
                        <p:par>
                          <p:cTn id="94" fill="hold">
                            <p:stCondLst>
                              <p:cond delay="500"/>
                            </p:stCondLst>
                            <p:childTnLst>
                              <p:par>
                                <p:cTn id="95" presetID="8" presetClass="emph" presetSubtype="0" accel="52000" decel="48000" fill="hold" nodeType="afterEffect">
                                  <p:stCondLst>
                                    <p:cond delay="0"/>
                                  </p:stCondLst>
                                  <p:childTnLst>
                                    <p:animRot by="44100000">
                                      <p:cBhvr>
                                        <p:cTn id="96" dur="2000" fill="hold"/>
                                        <p:tgtEl>
                                          <p:spTgt spid="100"/>
                                        </p:tgtEl>
                                        <p:attrNameLst>
                                          <p:attrName>r</p:attrName>
                                        </p:attrNameLst>
                                      </p:cBhvr>
                                    </p:animRot>
                                  </p:childTnLst>
                                </p:cTn>
                              </p:par>
                            </p:childTnLst>
                          </p:cTn>
                        </p:par>
                        <p:par>
                          <p:cTn id="97" fill="hold">
                            <p:stCondLst>
                              <p:cond delay="2500"/>
                            </p:stCondLst>
                            <p:childTnLst>
                              <p:par>
                                <p:cTn id="98" presetID="49" presetClass="entr" presetSubtype="0" decel="100000" fill="hold" nodeType="afterEffect">
                                  <p:stCondLst>
                                    <p:cond delay="0"/>
                                  </p:stCondLst>
                                  <p:childTnLst>
                                    <p:set>
                                      <p:cBhvr>
                                        <p:cTn id="99" dur="1" fill="hold">
                                          <p:stCondLst>
                                            <p:cond delay="0"/>
                                          </p:stCondLst>
                                        </p:cTn>
                                        <p:tgtEl>
                                          <p:spTgt spid="84"/>
                                        </p:tgtEl>
                                        <p:attrNameLst>
                                          <p:attrName>style.visibility</p:attrName>
                                        </p:attrNameLst>
                                      </p:cBhvr>
                                      <p:to>
                                        <p:strVal val="visible"/>
                                      </p:to>
                                    </p:set>
                                    <p:anim calcmode="lin" valueType="num">
                                      <p:cBhvr>
                                        <p:cTn id="100" dur="500" fill="hold"/>
                                        <p:tgtEl>
                                          <p:spTgt spid="84"/>
                                        </p:tgtEl>
                                        <p:attrNameLst>
                                          <p:attrName>ppt_w</p:attrName>
                                        </p:attrNameLst>
                                      </p:cBhvr>
                                      <p:tavLst>
                                        <p:tav tm="0">
                                          <p:val>
                                            <p:fltVal val="0"/>
                                          </p:val>
                                        </p:tav>
                                        <p:tav tm="100000">
                                          <p:val>
                                            <p:strVal val="#ppt_w"/>
                                          </p:val>
                                        </p:tav>
                                      </p:tavLst>
                                    </p:anim>
                                    <p:anim calcmode="lin" valueType="num">
                                      <p:cBhvr>
                                        <p:cTn id="101" dur="500" fill="hold"/>
                                        <p:tgtEl>
                                          <p:spTgt spid="84"/>
                                        </p:tgtEl>
                                        <p:attrNameLst>
                                          <p:attrName>ppt_h</p:attrName>
                                        </p:attrNameLst>
                                      </p:cBhvr>
                                      <p:tavLst>
                                        <p:tav tm="0">
                                          <p:val>
                                            <p:fltVal val="0"/>
                                          </p:val>
                                        </p:tav>
                                        <p:tav tm="100000">
                                          <p:val>
                                            <p:strVal val="#ppt_h"/>
                                          </p:val>
                                        </p:tav>
                                      </p:tavLst>
                                    </p:anim>
                                    <p:anim calcmode="lin" valueType="num">
                                      <p:cBhvr>
                                        <p:cTn id="102" dur="500" fill="hold"/>
                                        <p:tgtEl>
                                          <p:spTgt spid="84"/>
                                        </p:tgtEl>
                                        <p:attrNameLst>
                                          <p:attrName>style.rotation</p:attrName>
                                        </p:attrNameLst>
                                      </p:cBhvr>
                                      <p:tavLst>
                                        <p:tav tm="0">
                                          <p:val>
                                            <p:fltVal val="360"/>
                                          </p:val>
                                        </p:tav>
                                        <p:tav tm="100000">
                                          <p:val>
                                            <p:fltVal val="0"/>
                                          </p:val>
                                        </p:tav>
                                      </p:tavLst>
                                    </p:anim>
                                    <p:animEffect transition="in" filter="fade">
                                      <p:cBhvr>
                                        <p:cTn id="103" dur="500"/>
                                        <p:tgtEl>
                                          <p:spTgt spid="84"/>
                                        </p:tgtEl>
                                      </p:cBhvr>
                                    </p:animEffect>
                                  </p:childTnLst>
                                </p:cTn>
                              </p:par>
                            </p:childTnLst>
                          </p:cTn>
                        </p:par>
                        <p:par>
                          <p:cTn id="104" fill="hold">
                            <p:stCondLst>
                              <p:cond delay="3000"/>
                            </p:stCondLst>
                            <p:childTnLst>
                              <p:par>
                                <p:cTn id="105" presetID="8" presetClass="emph" presetSubtype="0" accel="36000" decel="55000" fill="hold" nodeType="afterEffect">
                                  <p:stCondLst>
                                    <p:cond delay="0"/>
                                  </p:stCondLst>
                                  <p:childTnLst>
                                    <p:animRot by="-900000">
                                      <p:cBhvr>
                                        <p:cTn id="106" dur="3000" fill="hold"/>
                                        <p:tgtEl>
                                          <p:spTgt spid="100"/>
                                        </p:tgtEl>
                                        <p:attrNameLst>
                                          <p:attrName>r</p:attrName>
                                        </p:attrNameLst>
                                      </p:cBhvr>
                                    </p:animRot>
                                  </p:childTnLst>
                                </p:cTn>
                              </p:par>
                            </p:childTnLst>
                          </p:cTn>
                        </p:par>
                        <p:par>
                          <p:cTn id="107" fill="hold">
                            <p:stCondLst>
                              <p:cond delay="6000"/>
                            </p:stCondLst>
                            <p:childTnLst>
                              <p:par>
                                <p:cTn id="108" presetID="10" presetClass="exit" presetSubtype="0" fill="hold" nodeType="afterEffect">
                                  <p:stCondLst>
                                    <p:cond delay="0"/>
                                  </p:stCondLst>
                                  <p:childTnLst>
                                    <p:animEffect transition="out" filter="fade">
                                      <p:cBhvr>
                                        <p:cTn id="109" dur="500"/>
                                        <p:tgtEl>
                                          <p:spTgt spid="105"/>
                                        </p:tgtEl>
                                      </p:cBhvr>
                                    </p:animEffect>
                                    <p:set>
                                      <p:cBhvr>
                                        <p:cTn id="110"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11" restart="whenNotActive" fill="hold" evtFilter="cancelBubble" nodeType="interactiveSeq">
                <p:stCondLst>
                  <p:cond evt="onClick" delay="0">
                    <p:tgtEl>
                      <p:spTgt spid="77"/>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withEffect">
                                  <p:stCondLst>
                                    <p:cond delay="0"/>
                                  </p:stCondLst>
                                  <p:childTnLst>
                                    <p:set>
                                      <p:cBhvr>
                                        <p:cTn id="115" dur="1" fill="hold">
                                          <p:stCondLst>
                                            <p:cond delay="0"/>
                                          </p:stCondLst>
                                        </p:cTn>
                                        <p:tgtEl>
                                          <p:spTgt spid="83"/>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84"/>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8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90"/>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93"/>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96"/>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105"/>
                                        </p:tgtEl>
                                        <p:attrNameLst>
                                          <p:attrName>style.visibility</p:attrName>
                                        </p:attrNameLst>
                                      </p:cBhvr>
                                      <p:to>
                                        <p:strVal val="visible"/>
                                      </p:to>
                                    </p:set>
                                    <p:animEffect transition="in" filter="fade">
                                      <p:cBhvr>
                                        <p:cTn id="128" dur="500"/>
                                        <p:tgtEl>
                                          <p:spTgt spid="105"/>
                                        </p:tgtEl>
                                      </p:cBhvr>
                                    </p:animEffect>
                                  </p:childTnLst>
                                </p:cTn>
                              </p:par>
                            </p:childTnLst>
                          </p:cTn>
                        </p:par>
                        <p:par>
                          <p:cTn id="129" fill="hold">
                            <p:stCondLst>
                              <p:cond delay="500"/>
                            </p:stCondLst>
                            <p:childTnLst>
                              <p:par>
                                <p:cTn id="130" presetID="8" presetClass="emph" presetSubtype="0" accel="26000" decel="74000" fill="hold" nodeType="afterEffect">
                                  <p:stCondLst>
                                    <p:cond delay="0"/>
                                  </p:stCondLst>
                                  <p:childTnLst>
                                    <p:animRot by="49800000">
                                      <p:cBhvr>
                                        <p:cTn id="131" dur="2000" fill="hold"/>
                                        <p:tgtEl>
                                          <p:spTgt spid="100"/>
                                        </p:tgtEl>
                                        <p:attrNameLst>
                                          <p:attrName>r</p:attrName>
                                        </p:attrNameLst>
                                      </p:cBhvr>
                                    </p:animRot>
                                  </p:childTnLst>
                                </p:cTn>
                              </p:par>
                            </p:childTnLst>
                          </p:cTn>
                        </p:par>
                        <p:par>
                          <p:cTn id="132" fill="hold">
                            <p:stCondLst>
                              <p:cond delay="2500"/>
                            </p:stCondLst>
                            <p:childTnLst>
                              <p:par>
                                <p:cTn id="133" presetID="49" presetClass="entr" presetSubtype="0" decel="100000" fill="hold" nodeType="afterEffect">
                                  <p:stCondLst>
                                    <p:cond delay="0"/>
                                  </p:stCondLst>
                                  <p:childTnLst>
                                    <p:set>
                                      <p:cBhvr>
                                        <p:cTn id="134" dur="1" fill="hold">
                                          <p:stCondLst>
                                            <p:cond delay="0"/>
                                          </p:stCondLst>
                                        </p:cTn>
                                        <p:tgtEl>
                                          <p:spTgt spid="87"/>
                                        </p:tgtEl>
                                        <p:attrNameLst>
                                          <p:attrName>style.visibility</p:attrName>
                                        </p:attrNameLst>
                                      </p:cBhvr>
                                      <p:to>
                                        <p:strVal val="visible"/>
                                      </p:to>
                                    </p:set>
                                    <p:anim calcmode="lin" valueType="num">
                                      <p:cBhvr>
                                        <p:cTn id="135" dur="500" fill="hold"/>
                                        <p:tgtEl>
                                          <p:spTgt spid="87"/>
                                        </p:tgtEl>
                                        <p:attrNameLst>
                                          <p:attrName>ppt_w</p:attrName>
                                        </p:attrNameLst>
                                      </p:cBhvr>
                                      <p:tavLst>
                                        <p:tav tm="0">
                                          <p:val>
                                            <p:fltVal val="0"/>
                                          </p:val>
                                        </p:tav>
                                        <p:tav tm="100000">
                                          <p:val>
                                            <p:strVal val="#ppt_w"/>
                                          </p:val>
                                        </p:tav>
                                      </p:tavLst>
                                    </p:anim>
                                    <p:anim calcmode="lin" valueType="num">
                                      <p:cBhvr>
                                        <p:cTn id="136" dur="500" fill="hold"/>
                                        <p:tgtEl>
                                          <p:spTgt spid="87"/>
                                        </p:tgtEl>
                                        <p:attrNameLst>
                                          <p:attrName>ppt_h</p:attrName>
                                        </p:attrNameLst>
                                      </p:cBhvr>
                                      <p:tavLst>
                                        <p:tav tm="0">
                                          <p:val>
                                            <p:fltVal val="0"/>
                                          </p:val>
                                        </p:tav>
                                        <p:tav tm="100000">
                                          <p:val>
                                            <p:strVal val="#ppt_h"/>
                                          </p:val>
                                        </p:tav>
                                      </p:tavLst>
                                    </p:anim>
                                    <p:anim calcmode="lin" valueType="num">
                                      <p:cBhvr>
                                        <p:cTn id="137" dur="500" fill="hold"/>
                                        <p:tgtEl>
                                          <p:spTgt spid="87"/>
                                        </p:tgtEl>
                                        <p:attrNameLst>
                                          <p:attrName>style.rotation</p:attrName>
                                        </p:attrNameLst>
                                      </p:cBhvr>
                                      <p:tavLst>
                                        <p:tav tm="0">
                                          <p:val>
                                            <p:fltVal val="360"/>
                                          </p:val>
                                        </p:tav>
                                        <p:tav tm="100000">
                                          <p:val>
                                            <p:fltVal val="0"/>
                                          </p:val>
                                        </p:tav>
                                      </p:tavLst>
                                    </p:anim>
                                    <p:animEffect transition="in" filter="fade">
                                      <p:cBhvr>
                                        <p:cTn id="138" dur="500"/>
                                        <p:tgtEl>
                                          <p:spTgt spid="87"/>
                                        </p:tgtEl>
                                      </p:cBhvr>
                                    </p:animEffect>
                                  </p:childTnLst>
                                </p:cTn>
                              </p:par>
                            </p:childTnLst>
                          </p:cTn>
                        </p:par>
                        <p:par>
                          <p:cTn id="139" fill="hold">
                            <p:stCondLst>
                              <p:cond delay="3000"/>
                            </p:stCondLst>
                            <p:childTnLst>
                              <p:par>
                                <p:cTn id="140" presetID="8" presetClass="emph" presetSubtype="0" accel="38000" decel="62000" fill="hold" nodeType="afterEffect">
                                  <p:stCondLst>
                                    <p:cond delay="0"/>
                                  </p:stCondLst>
                                  <p:childTnLst>
                                    <p:animRot by="-6600000">
                                      <p:cBhvr>
                                        <p:cTn id="141" dur="3000" fill="hold"/>
                                        <p:tgtEl>
                                          <p:spTgt spid="100"/>
                                        </p:tgtEl>
                                        <p:attrNameLst>
                                          <p:attrName>r</p:attrName>
                                        </p:attrNameLst>
                                      </p:cBhvr>
                                    </p:animRot>
                                  </p:childTnLst>
                                </p:cTn>
                              </p:par>
                            </p:childTnLst>
                          </p:cTn>
                        </p:par>
                        <p:par>
                          <p:cTn id="142" fill="hold">
                            <p:stCondLst>
                              <p:cond delay="6000"/>
                            </p:stCondLst>
                            <p:childTnLst>
                              <p:par>
                                <p:cTn id="143" presetID="10" presetClass="exit" presetSubtype="0" fill="hold" nodeType="afterEffect">
                                  <p:stCondLst>
                                    <p:cond delay="0"/>
                                  </p:stCondLst>
                                  <p:childTnLst>
                                    <p:animEffect transition="out" filter="fade">
                                      <p:cBhvr>
                                        <p:cTn id="144" dur="500"/>
                                        <p:tgtEl>
                                          <p:spTgt spid="105"/>
                                        </p:tgtEl>
                                      </p:cBhvr>
                                    </p:animEffect>
                                    <p:set>
                                      <p:cBhvr>
                                        <p:cTn id="145"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46" restart="whenNotActive" fill="hold" evtFilter="cancelBubble" nodeType="interactiveSeq">
                <p:stCondLst>
                  <p:cond evt="onClick" delay="0">
                    <p:tgtEl>
                      <p:spTgt spid="78"/>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withEffect">
                                  <p:stCondLst>
                                    <p:cond delay="0"/>
                                  </p:stCondLst>
                                  <p:childTnLst>
                                    <p:set>
                                      <p:cBhvr>
                                        <p:cTn id="150" dur="1" fill="hold">
                                          <p:stCondLst>
                                            <p:cond delay="0"/>
                                          </p:stCondLst>
                                        </p:cTn>
                                        <p:tgtEl>
                                          <p:spTgt spid="83"/>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84"/>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87"/>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90"/>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93"/>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96"/>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105"/>
                                        </p:tgtEl>
                                        <p:attrNameLst>
                                          <p:attrName>style.visibility</p:attrName>
                                        </p:attrNameLst>
                                      </p:cBhvr>
                                      <p:to>
                                        <p:strVal val="visible"/>
                                      </p:to>
                                    </p:set>
                                    <p:animEffect transition="in" filter="fade">
                                      <p:cBhvr>
                                        <p:cTn id="163" dur="500"/>
                                        <p:tgtEl>
                                          <p:spTgt spid="105"/>
                                        </p:tgtEl>
                                      </p:cBhvr>
                                    </p:animEffect>
                                  </p:childTnLst>
                                </p:cTn>
                              </p:par>
                            </p:childTnLst>
                          </p:cTn>
                        </p:par>
                        <p:par>
                          <p:cTn id="164" fill="hold">
                            <p:stCondLst>
                              <p:cond delay="500"/>
                            </p:stCondLst>
                            <p:childTnLst>
                              <p:par>
                                <p:cTn id="165" presetID="8" presetClass="emph" presetSubtype="0" accel="31000" decel="69000" fill="hold" nodeType="afterEffect">
                                  <p:stCondLst>
                                    <p:cond delay="0"/>
                                  </p:stCondLst>
                                  <p:childTnLst>
                                    <p:animRot by="34200000">
                                      <p:cBhvr>
                                        <p:cTn id="166" dur="2000" fill="hold"/>
                                        <p:tgtEl>
                                          <p:spTgt spid="100"/>
                                        </p:tgtEl>
                                        <p:attrNameLst>
                                          <p:attrName>r</p:attrName>
                                        </p:attrNameLst>
                                      </p:cBhvr>
                                    </p:animRot>
                                  </p:childTnLst>
                                </p:cTn>
                              </p:par>
                            </p:childTnLst>
                          </p:cTn>
                        </p:par>
                        <p:par>
                          <p:cTn id="167" fill="hold">
                            <p:stCondLst>
                              <p:cond delay="2500"/>
                            </p:stCondLst>
                            <p:childTnLst>
                              <p:par>
                                <p:cTn id="168" presetID="49" presetClass="entr" presetSubtype="0" decel="100000" fill="hold" nodeType="afterEffect">
                                  <p:stCondLst>
                                    <p:cond delay="0"/>
                                  </p:stCondLst>
                                  <p:childTnLst>
                                    <p:set>
                                      <p:cBhvr>
                                        <p:cTn id="169" dur="1" fill="hold">
                                          <p:stCondLst>
                                            <p:cond delay="0"/>
                                          </p:stCondLst>
                                        </p:cTn>
                                        <p:tgtEl>
                                          <p:spTgt spid="90"/>
                                        </p:tgtEl>
                                        <p:attrNameLst>
                                          <p:attrName>style.visibility</p:attrName>
                                        </p:attrNameLst>
                                      </p:cBhvr>
                                      <p:to>
                                        <p:strVal val="visible"/>
                                      </p:to>
                                    </p:set>
                                    <p:anim calcmode="lin" valueType="num">
                                      <p:cBhvr>
                                        <p:cTn id="170" dur="500" fill="hold"/>
                                        <p:tgtEl>
                                          <p:spTgt spid="90"/>
                                        </p:tgtEl>
                                        <p:attrNameLst>
                                          <p:attrName>ppt_w</p:attrName>
                                        </p:attrNameLst>
                                      </p:cBhvr>
                                      <p:tavLst>
                                        <p:tav tm="0">
                                          <p:val>
                                            <p:fltVal val="0"/>
                                          </p:val>
                                        </p:tav>
                                        <p:tav tm="100000">
                                          <p:val>
                                            <p:strVal val="#ppt_w"/>
                                          </p:val>
                                        </p:tav>
                                      </p:tavLst>
                                    </p:anim>
                                    <p:anim calcmode="lin" valueType="num">
                                      <p:cBhvr>
                                        <p:cTn id="171" dur="500" fill="hold"/>
                                        <p:tgtEl>
                                          <p:spTgt spid="90"/>
                                        </p:tgtEl>
                                        <p:attrNameLst>
                                          <p:attrName>ppt_h</p:attrName>
                                        </p:attrNameLst>
                                      </p:cBhvr>
                                      <p:tavLst>
                                        <p:tav tm="0">
                                          <p:val>
                                            <p:fltVal val="0"/>
                                          </p:val>
                                        </p:tav>
                                        <p:tav tm="100000">
                                          <p:val>
                                            <p:strVal val="#ppt_h"/>
                                          </p:val>
                                        </p:tav>
                                      </p:tavLst>
                                    </p:anim>
                                    <p:anim calcmode="lin" valueType="num">
                                      <p:cBhvr>
                                        <p:cTn id="172" dur="500" fill="hold"/>
                                        <p:tgtEl>
                                          <p:spTgt spid="90"/>
                                        </p:tgtEl>
                                        <p:attrNameLst>
                                          <p:attrName>style.rotation</p:attrName>
                                        </p:attrNameLst>
                                      </p:cBhvr>
                                      <p:tavLst>
                                        <p:tav tm="0">
                                          <p:val>
                                            <p:fltVal val="360"/>
                                          </p:val>
                                        </p:tav>
                                        <p:tav tm="100000">
                                          <p:val>
                                            <p:fltVal val="0"/>
                                          </p:val>
                                        </p:tav>
                                      </p:tavLst>
                                    </p:anim>
                                    <p:animEffect transition="in" filter="fade">
                                      <p:cBhvr>
                                        <p:cTn id="173" dur="500"/>
                                        <p:tgtEl>
                                          <p:spTgt spid="90"/>
                                        </p:tgtEl>
                                      </p:cBhvr>
                                    </p:animEffect>
                                  </p:childTnLst>
                                </p:cTn>
                              </p:par>
                            </p:childTnLst>
                          </p:cTn>
                        </p:par>
                        <p:par>
                          <p:cTn id="174" fill="hold">
                            <p:stCondLst>
                              <p:cond delay="3000"/>
                            </p:stCondLst>
                            <p:childTnLst>
                              <p:par>
                                <p:cTn id="175" presetID="8" presetClass="emph" presetSubtype="0" accel="43000" decel="57000" fill="hold" nodeType="afterEffect">
                                  <p:stCondLst>
                                    <p:cond delay="0"/>
                                  </p:stCondLst>
                                  <p:childTnLst>
                                    <p:animRot by="9000000">
                                      <p:cBhvr>
                                        <p:cTn id="176" dur="3000" fill="hold"/>
                                        <p:tgtEl>
                                          <p:spTgt spid="100"/>
                                        </p:tgtEl>
                                        <p:attrNameLst>
                                          <p:attrName>r</p:attrName>
                                        </p:attrNameLst>
                                      </p:cBhvr>
                                    </p:animRot>
                                  </p:childTnLst>
                                </p:cTn>
                              </p:par>
                            </p:childTnLst>
                          </p:cTn>
                        </p:par>
                        <p:par>
                          <p:cTn id="177" fill="hold">
                            <p:stCondLst>
                              <p:cond delay="6000"/>
                            </p:stCondLst>
                            <p:childTnLst>
                              <p:par>
                                <p:cTn id="178" presetID="10" presetClass="exit" presetSubtype="0" fill="hold" nodeType="afterEffect">
                                  <p:stCondLst>
                                    <p:cond delay="0"/>
                                  </p:stCondLst>
                                  <p:childTnLst>
                                    <p:animEffect transition="out" filter="fade">
                                      <p:cBhvr>
                                        <p:cTn id="179" dur="500"/>
                                        <p:tgtEl>
                                          <p:spTgt spid="105"/>
                                        </p:tgtEl>
                                      </p:cBhvr>
                                    </p:animEffect>
                                    <p:set>
                                      <p:cBhvr>
                                        <p:cTn id="180"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81" restart="whenNotActive" fill="hold" evtFilter="cancelBubble" nodeType="interactiveSeq">
                <p:stCondLst>
                  <p:cond evt="onClick" delay="0">
                    <p:tgtEl>
                      <p:spTgt spid="79"/>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nodeType="withEffect">
                                  <p:stCondLst>
                                    <p:cond delay="0"/>
                                  </p:stCondLst>
                                  <p:childTnLst>
                                    <p:set>
                                      <p:cBhvr>
                                        <p:cTn id="185" dur="1" fill="hold">
                                          <p:stCondLst>
                                            <p:cond delay="0"/>
                                          </p:stCondLst>
                                        </p:cTn>
                                        <p:tgtEl>
                                          <p:spTgt spid="83"/>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84"/>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87"/>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90"/>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93"/>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96"/>
                                        </p:tgtEl>
                                        <p:attrNameLst>
                                          <p:attrName>style.visibility</p:attrName>
                                        </p:attrNameLst>
                                      </p:cBhvr>
                                      <p:to>
                                        <p:strVal val="hidden"/>
                                      </p:to>
                                    </p:set>
                                  </p:childTnLst>
                                </p:cTn>
                              </p:par>
                              <p:par>
                                <p:cTn id="196" presetID="10" presetClass="entr" presetSubtype="0" fill="hold" nodeType="withEffect">
                                  <p:stCondLst>
                                    <p:cond delay="0"/>
                                  </p:stCondLst>
                                  <p:childTnLst>
                                    <p:set>
                                      <p:cBhvr>
                                        <p:cTn id="197" dur="1" fill="hold">
                                          <p:stCondLst>
                                            <p:cond delay="0"/>
                                          </p:stCondLst>
                                        </p:cTn>
                                        <p:tgtEl>
                                          <p:spTgt spid="105"/>
                                        </p:tgtEl>
                                        <p:attrNameLst>
                                          <p:attrName>style.visibility</p:attrName>
                                        </p:attrNameLst>
                                      </p:cBhvr>
                                      <p:to>
                                        <p:strVal val="visible"/>
                                      </p:to>
                                    </p:set>
                                    <p:animEffect transition="in" filter="fade">
                                      <p:cBhvr>
                                        <p:cTn id="198" dur="500"/>
                                        <p:tgtEl>
                                          <p:spTgt spid="105"/>
                                        </p:tgtEl>
                                      </p:cBhvr>
                                    </p:animEffect>
                                  </p:childTnLst>
                                </p:cTn>
                              </p:par>
                              <p:par>
                                <p:cTn id="199" presetID="8" presetClass="emph" presetSubtype="0" accel="33000" decel="67000" fill="hold" nodeType="withEffect">
                                  <p:stCondLst>
                                    <p:cond delay="0"/>
                                  </p:stCondLst>
                                  <p:childTnLst>
                                    <p:animRot by="52800000">
                                      <p:cBhvr>
                                        <p:cTn id="200" dur="2000" fill="hold"/>
                                        <p:tgtEl>
                                          <p:spTgt spid="100"/>
                                        </p:tgtEl>
                                        <p:attrNameLst>
                                          <p:attrName>r</p:attrName>
                                        </p:attrNameLst>
                                      </p:cBhvr>
                                    </p:animRot>
                                  </p:childTnLst>
                                </p:cTn>
                              </p:par>
                            </p:childTnLst>
                          </p:cTn>
                        </p:par>
                        <p:par>
                          <p:cTn id="201" fill="hold">
                            <p:stCondLst>
                              <p:cond delay="2000"/>
                            </p:stCondLst>
                            <p:childTnLst>
                              <p:par>
                                <p:cTn id="202" presetID="49" presetClass="entr" presetSubtype="0" decel="100000" fill="hold" nodeType="afterEffect">
                                  <p:stCondLst>
                                    <p:cond delay="0"/>
                                  </p:stCondLst>
                                  <p:childTnLst>
                                    <p:set>
                                      <p:cBhvr>
                                        <p:cTn id="203" dur="1" fill="hold">
                                          <p:stCondLst>
                                            <p:cond delay="0"/>
                                          </p:stCondLst>
                                        </p:cTn>
                                        <p:tgtEl>
                                          <p:spTgt spid="93"/>
                                        </p:tgtEl>
                                        <p:attrNameLst>
                                          <p:attrName>style.visibility</p:attrName>
                                        </p:attrNameLst>
                                      </p:cBhvr>
                                      <p:to>
                                        <p:strVal val="visible"/>
                                      </p:to>
                                    </p:set>
                                    <p:anim calcmode="lin" valueType="num">
                                      <p:cBhvr>
                                        <p:cTn id="204" dur="500" fill="hold"/>
                                        <p:tgtEl>
                                          <p:spTgt spid="93"/>
                                        </p:tgtEl>
                                        <p:attrNameLst>
                                          <p:attrName>ppt_w</p:attrName>
                                        </p:attrNameLst>
                                      </p:cBhvr>
                                      <p:tavLst>
                                        <p:tav tm="0">
                                          <p:val>
                                            <p:fltVal val="0"/>
                                          </p:val>
                                        </p:tav>
                                        <p:tav tm="100000">
                                          <p:val>
                                            <p:strVal val="#ppt_w"/>
                                          </p:val>
                                        </p:tav>
                                      </p:tavLst>
                                    </p:anim>
                                    <p:anim calcmode="lin" valueType="num">
                                      <p:cBhvr>
                                        <p:cTn id="205" dur="500" fill="hold"/>
                                        <p:tgtEl>
                                          <p:spTgt spid="93"/>
                                        </p:tgtEl>
                                        <p:attrNameLst>
                                          <p:attrName>ppt_h</p:attrName>
                                        </p:attrNameLst>
                                      </p:cBhvr>
                                      <p:tavLst>
                                        <p:tav tm="0">
                                          <p:val>
                                            <p:fltVal val="0"/>
                                          </p:val>
                                        </p:tav>
                                        <p:tav tm="100000">
                                          <p:val>
                                            <p:strVal val="#ppt_h"/>
                                          </p:val>
                                        </p:tav>
                                      </p:tavLst>
                                    </p:anim>
                                    <p:anim calcmode="lin" valueType="num">
                                      <p:cBhvr>
                                        <p:cTn id="206" dur="500" fill="hold"/>
                                        <p:tgtEl>
                                          <p:spTgt spid="93"/>
                                        </p:tgtEl>
                                        <p:attrNameLst>
                                          <p:attrName>style.rotation</p:attrName>
                                        </p:attrNameLst>
                                      </p:cBhvr>
                                      <p:tavLst>
                                        <p:tav tm="0">
                                          <p:val>
                                            <p:fltVal val="360"/>
                                          </p:val>
                                        </p:tav>
                                        <p:tav tm="100000">
                                          <p:val>
                                            <p:fltVal val="0"/>
                                          </p:val>
                                        </p:tav>
                                      </p:tavLst>
                                    </p:anim>
                                    <p:animEffect transition="in" filter="fade">
                                      <p:cBhvr>
                                        <p:cTn id="207" dur="500"/>
                                        <p:tgtEl>
                                          <p:spTgt spid="93"/>
                                        </p:tgtEl>
                                      </p:cBhvr>
                                    </p:animEffect>
                                  </p:childTnLst>
                                </p:cTn>
                              </p:par>
                            </p:childTnLst>
                          </p:cTn>
                        </p:par>
                        <p:par>
                          <p:cTn id="208" fill="hold">
                            <p:stCondLst>
                              <p:cond delay="2500"/>
                            </p:stCondLst>
                            <p:childTnLst>
                              <p:par>
                                <p:cTn id="209" presetID="8" presetClass="emph" presetSubtype="0" accel="38000" decel="60000" fill="hold" nodeType="afterEffect">
                                  <p:stCondLst>
                                    <p:cond delay="0"/>
                                  </p:stCondLst>
                                  <p:childTnLst>
                                    <p:animRot by="-9600000">
                                      <p:cBhvr>
                                        <p:cTn id="210" dur="3000" fill="hold"/>
                                        <p:tgtEl>
                                          <p:spTgt spid="100"/>
                                        </p:tgtEl>
                                        <p:attrNameLst>
                                          <p:attrName>r</p:attrName>
                                        </p:attrNameLst>
                                      </p:cBhvr>
                                    </p:animRot>
                                  </p:childTnLst>
                                </p:cTn>
                              </p:par>
                            </p:childTnLst>
                          </p:cTn>
                        </p:par>
                        <p:par>
                          <p:cTn id="211" fill="hold">
                            <p:stCondLst>
                              <p:cond delay="5500"/>
                            </p:stCondLst>
                            <p:childTnLst>
                              <p:par>
                                <p:cTn id="212" presetID="10" presetClass="exit" presetSubtype="0" fill="hold" nodeType="afterEffect">
                                  <p:stCondLst>
                                    <p:cond delay="0"/>
                                  </p:stCondLst>
                                  <p:childTnLst>
                                    <p:animEffect transition="out" filter="fade">
                                      <p:cBhvr>
                                        <p:cTn id="213" dur="500"/>
                                        <p:tgtEl>
                                          <p:spTgt spid="105"/>
                                        </p:tgtEl>
                                      </p:cBhvr>
                                    </p:animEffect>
                                    <p:set>
                                      <p:cBhvr>
                                        <p:cTn id="214"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15" restart="whenNotActive" fill="hold" evtFilter="cancelBubble" nodeType="interactiveSeq">
                <p:stCondLst>
                  <p:cond evt="onClick" delay="0">
                    <p:tgtEl>
                      <p:spTgt spid="80"/>
                    </p:tgtEl>
                  </p:cond>
                </p:stCondLst>
                <p:endSync evt="end" delay="0">
                  <p:rtn val="all"/>
                </p:endSync>
                <p:childTnLst>
                  <p:par>
                    <p:cTn id="216" fill="hold">
                      <p:stCondLst>
                        <p:cond delay="0"/>
                      </p:stCondLst>
                      <p:childTnLst>
                        <p:par>
                          <p:cTn id="217" fill="hold">
                            <p:stCondLst>
                              <p:cond delay="0"/>
                            </p:stCondLst>
                            <p:childTnLst>
                              <p:par>
                                <p:cTn id="218" presetID="1" presetClass="exit" presetSubtype="0" fill="hold" nodeType="withEffect">
                                  <p:stCondLst>
                                    <p:cond delay="0"/>
                                  </p:stCondLst>
                                  <p:childTnLst>
                                    <p:set>
                                      <p:cBhvr>
                                        <p:cTn id="219" dur="1" fill="hold">
                                          <p:stCondLst>
                                            <p:cond delay="0"/>
                                          </p:stCondLst>
                                        </p:cTn>
                                        <p:tgtEl>
                                          <p:spTgt spid="83"/>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84"/>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87"/>
                                        </p:tgtEl>
                                        <p:attrNameLst>
                                          <p:attrName>style.visibility</p:attrName>
                                        </p:attrNameLst>
                                      </p:cBhvr>
                                      <p:to>
                                        <p:strVal val="hidden"/>
                                      </p:to>
                                    </p:set>
                                  </p:childTnLst>
                                </p:cTn>
                              </p:par>
                              <p:par>
                                <p:cTn id="224" presetID="1" presetClass="exit" presetSubtype="0" fill="hold" nodeType="withEffect">
                                  <p:stCondLst>
                                    <p:cond delay="0"/>
                                  </p:stCondLst>
                                  <p:childTnLst>
                                    <p:set>
                                      <p:cBhvr>
                                        <p:cTn id="225" dur="1" fill="hold">
                                          <p:stCondLst>
                                            <p:cond delay="0"/>
                                          </p:stCondLst>
                                        </p:cTn>
                                        <p:tgtEl>
                                          <p:spTgt spid="90"/>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93"/>
                                        </p:tgtEl>
                                        <p:attrNameLst>
                                          <p:attrName>style.visibility</p:attrName>
                                        </p:attrNameLst>
                                      </p:cBhvr>
                                      <p:to>
                                        <p:strVal val="hidden"/>
                                      </p:to>
                                    </p:set>
                                  </p:childTnLst>
                                </p:cTn>
                              </p:par>
                              <p:par>
                                <p:cTn id="228" presetID="1" presetClass="exit" presetSubtype="0" fill="hold" nodeType="withEffect">
                                  <p:stCondLst>
                                    <p:cond delay="0"/>
                                  </p:stCondLst>
                                  <p:childTnLst>
                                    <p:set>
                                      <p:cBhvr>
                                        <p:cTn id="229" dur="1" fill="hold">
                                          <p:stCondLst>
                                            <p:cond delay="0"/>
                                          </p:stCondLst>
                                        </p:cTn>
                                        <p:tgtEl>
                                          <p:spTgt spid="96"/>
                                        </p:tgtEl>
                                        <p:attrNameLst>
                                          <p:attrName>style.visibility</p:attrName>
                                        </p:attrNameLst>
                                      </p:cBhvr>
                                      <p:to>
                                        <p:strVal val="hidden"/>
                                      </p:to>
                                    </p:set>
                                  </p:childTnLst>
                                </p:cTn>
                              </p:par>
                              <p:par>
                                <p:cTn id="230" presetID="10" presetClass="entr" presetSubtype="0" fill="hold" nodeType="withEffect">
                                  <p:stCondLst>
                                    <p:cond delay="0"/>
                                  </p:stCondLst>
                                  <p:childTnLst>
                                    <p:set>
                                      <p:cBhvr>
                                        <p:cTn id="231" dur="1" fill="hold">
                                          <p:stCondLst>
                                            <p:cond delay="0"/>
                                          </p:stCondLst>
                                        </p:cTn>
                                        <p:tgtEl>
                                          <p:spTgt spid="105"/>
                                        </p:tgtEl>
                                        <p:attrNameLst>
                                          <p:attrName>style.visibility</p:attrName>
                                        </p:attrNameLst>
                                      </p:cBhvr>
                                      <p:to>
                                        <p:strVal val="visible"/>
                                      </p:to>
                                    </p:set>
                                    <p:animEffect transition="in" filter="fade">
                                      <p:cBhvr>
                                        <p:cTn id="232" dur="500"/>
                                        <p:tgtEl>
                                          <p:spTgt spid="105"/>
                                        </p:tgtEl>
                                      </p:cBhvr>
                                    </p:animEffect>
                                  </p:childTnLst>
                                </p:cTn>
                              </p:par>
                            </p:childTnLst>
                          </p:cTn>
                        </p:par>
                        <p:par>
                          <p:cTn id="233" fill="hold">
                            <p:stCondLst>
                              <p:cond delay="500"/>
                            </p:stCondLst>
                            <p:childTnLst>
                              <p:par>
                                <p:cTn id="234" presetID="8" presetClass="emph" presetSubtype="0" accel="22000" decel="78000" fill="hold" nodeType="afterEffect">
                                  <p:stCondLst>
                                    <p:cond delay="0"/>
                                  </p:stCondLst>
                                  <p:childTnLst>
                                    <p:animRot by="38400000">
                                      <p:cBhvr>
                                        <p:cTn id="235" dur="2000" fill="hold"/>
                                        <p:tgtEl>
                                          <p:spTgt spid="100"/>
                                        </p:tgtEl>
                                        <p:attrNameLst>
                                          <p:attrName>r</p:attrName>
                                        </p:attrNameLst>
                                      </p:cBhvr>
                                    </p:animRot>
                                  </p:childTnLst>
                                </p:cTn>
                              </p:par>
                            </p:childTnLst>
                          </p:cTn>
                        </p:par>
                        <p:par>
                          <p:cTn id="236" fill="hold">
                            <p:stCondLst>
                              <p:cond delay="2500"/>
                            </p:stCondLst>
                            <p:childTnLst>
                              <p:par>
                                <p:cTn id="237" presetID="49" presetClass="entr" presetSubtype="0" decel="100000" fill="hold" nodeType="afterEffect">
                                  <p:stCondLst>
                                    <p:cond delay="0"/>
                                  </p:stCondLst>
                                  <p:childTnLst>
                                    <p:set>
                                      <p:cBhvr>
                                        <p:cTn id="238" dur="1" fill="hold">
                                          <p:stCondLst>
                                            <p:cond delay="0"/>
                                          </p:stCondLst>
                                        </p:cTn>
                                        <p:tgtEl>
                                          <p:spTgt spid="96"/>
                                        </p:tgtEl>
                                        <p:attrNameLst>
                                          <p:attrName>style.visibility</p:attrName>
                                        </p:attrNameLst>
                                      </p:cBhvr>
                                      <p:to>
                                        <p:strVal val="visible"/>
                                      </p:to>
                                    </p:set>
                                    <p:anim calcmode="lin" valueType="num">
                                      <p:cBhvr>
                                        <p:cTn id="239" dur="500" fill="hold"/>
                                        <p:tgtEl>
                                          <p:spTgt spid="96"/>
                                        </p:tgtEl>
                                        <p:attrNameLst>
                                          <p:attrName>ppt_w</p:attrName>
                                        </p:attrNameLst>
                                      </p:cBhvr>
                                      <p:tavLst>
                                        <p:tav tm="0">
                                          <p:val>
                                            <p:fltVal val="0"/>
                                          </p:val>
                                        </p:tav>
                                        <p:tav tm="100000">
                                          <p:val>
                                            <p:strVal val="#ppt_w"/>
                                          </p:val>
                                        </p:tav>
                                      </p:tavLst>
                                    </p:anim>
                                    <p:anim calcmode="lin" valueType="num">
                                      <p:cBhvr>
                                        <p:cTn id="240" dur="500" fill="hold"/>
                                        <p:tgtEl>
                                          <p:spTgt spid="96"/>
                                        </p:tgtEl>
                                        <p:attrNameLst>
                                          <p:attrName>ppt_h</p:attrName>
                                        </p:attrNameLst>
                                      </p:cBhvr>
                                      <p:tavLst>
                                        <p:tav tm="0">
                                          <p:val>
                                            <p:fltVal val="0"/>
                                          </p:val>
                                        </p:tav>
                                        <p:tav tm="100000">
                                          <p:val>
                                            <p:strVal val="#ppt_h"/>
                                          </p:val>
                                        </p:tav>
                                      </p:tavLst>
                                    </p:anim>
                                    <p:anim calcmode="lin" valueType="num">
                                      <p:cBhvr>
                                        <p:cTn id="241" dur="500" fill="hold"/>
                                        <p:tgtEl>
                                          <p:spTgt spid="96"/>
                                        </p:tgtEl>
                                        <p:attrNameLst>
                                          <p:attrName>style.rotation</p:attrName>
                                        </p:attrNameLst>
                                      </p:cBhvr>
                                      <p:tavLst>
                                        <p:tav tm="0">
                                          <p:val>
                                            <p:fltVal val="360"/>
                                          </p:val>
                                        </p:tav>
                                        <p:tav tm="100000">
                                          <p:val>
                                            <p:fltVal val="0"/>
                                          </p:val>
                                        </p:tav>
                                      </p:tavLst>
                                    </p:anim>
                                    <p:animEffect transition="in" filter="fade">
                                      <p:cBhvr>
                                        <p:cTn id="242" dur="500"/>
                                        <p:tgtEl>
                                          <p:spTgt spid="96"/>
                                        </p:tgtEl>
                                      </p:cBhvr>
                                    </p:animEffect>
                                  </p:childTnLst>
                                </p:cTn>
                              </p:par>
                            </p:childTnLst>
                          </p:cTn>
                        </p:par>
                        <p:par>
                          <p:cTn id="243" fill="hold">
                            <p:stCondLst>
                              <p:cond delay="3000"/>
                            </p:stCondLst>
                            <p:childTnLst>
                              <p:par>
                                <p:cTn id="244" presetID="8" presetClass="emph" presetSubtype="0" accel="22000" decel="78000" fill="hold" nodeType="afterEffect">
                                  <p:stCondLst>
                                    <p:cond delay="0"/>
                                  </p:stCondLst>
                                  <p:childTnLst>
                                    <p:animRot by="4800000">
                                      <p:cBhvr>
                                        <p:cTn id="245" dur="3000" fill="hold"/>
                                        <p:tgtEl>
                                          <p:spTgt spid="100"/>
                                        </p:tgtEl>
                                        <p:attrNameLst>
                                          <p:attrName>r</p:attrName>
                                        </p:attrNameLst>
                                      </p:cBhvr>
                                    </p:animRot>
                                  </p:childTnLst>
                                </p:cTn>
                              </p:par>
                            </p:childTnLst>
                          </p:cTn>
                        </p:par>
                        <p:par>
                          <p:cTn id="246" fill="hold">
                            <p:stCondLst>
                              <p:cond delay="6000"/>
                            </p:stCondLst>
                            <p:childTnLst>
                              <p:par>
                                <p:cTn id="247" presetID="10" presetClass="exit" presetSubtype="0" fill="hold" nodeType="afterEffect">
                                  <p:stCondLst>
                                    <p:cond delay="0"/>
                                  </p:stCondLst>
                                  <p:childTnLst>
                                    <p:animEffect transition="out" filter="fade">
                                      <p:cBhvr>
                                        <p:cTn id="248" dur="500"/>
                                        <p:tgtEl>
                                          <p:spTgt spid="105"/>
                                        </p:tgtEl>
                                      </p:cBhvr>
                                    </p:animEffect>
                                    <p:set>
                                      <p:cBhvr>
                                        <p:cTn id="249"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80"/>
                  </p:tgtEl>
                </p:cond>
              </p:nextCondLst>
            </p:seq>
          </p:childTnLst>
        </p:cTn>
      </p:par>
    </p:tnLst>
    <p:bldLst>
      <p:bldP spid="75" grpId="0" animBg="1"/>
      <p:bldP spid="76" grpId="0" animBg="1"/>
      <p:bldP spid="77" grpId="0" animBg="1"/>
      <p:bldP spid="78" grpId="0" animBg="1"/>
      <p:bldP spid="79" grpId="0" animBg="1"/>
      <p:bldP spid="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7462"/>
          <a:stretch/>
        </p:blipFill>
        <p:spPr>
          <a:xfrm>
            <a:off x="358748" y="1946060"/>
            <a:ext cx="8416061" cy="4911940"/>
          </a:xfrm>
          <a:prstGeom prst="rect">
            <a:avLst/>
          </a:prstGeom>
        </p:spPr>
      </p:pic>
      <p:sp>
        <p:nvSpPr>
          <p:cNvPr id="2" name="Title 1"/>
          <p:cNvSpPr>
            <a:spLocks noGrp="1"/>
          </p:cNvSpPr>
          <p:nvPr>
            <p:ph type="title"/>
          </p:nvPr>
        </p:nvSpPr>
        <p:spPr/>
        <p:txBody>
          <a:bodyPr/>
          <a:lstStyle/>
          <a:p>
            <a:r>
              <a:rPr lang="en-GB" dirty="0"/>
              <a:t>Key Characteristics</a:t>
            </a:r>
          </a:p>
        </p:txBody>
      </p:sp>
      <p:pic>
        <p:nvPicPr>
          <p:cNvPr id="164" name="Picture 163"/>
          <p:cNvPicPr>
            <a:picLocks noChangeAspect="1"/>
          </p:cNvPicPr>
          <p:nvPr/>
        </p:nvPicPr>
        <p:blipFill rotWithShape="1">
          <a:blip r:embed="rId3">
            <a:extLst>
              <a:ext uri="{28A0092B-C50C-407E-A947-70E740481C1C}">
                <a14:useLocalDpi xmlns:a14="http://schemas.microsoft.com/office/drawing/2010/main" val="0"/>
              </a:ext>
            </a:extLst>
          </a:blip>
          <a:srcRect t="91285"/>
          <a:stretch/>
        </p:blipFill>
        <p:spPr>
          <a:xfrm>
            <a:off x="-5222" y="6254638"/>
            <a:ext cx="9144000" cy="597684"/>
          </a:xfrm>
          <a:prstGeom prst="rect">
            <a:avLst/>
          </a:prstGeom>
        </p:spPr>
      </p:pic>
      <p:grpSp>
        <p:nvGrpSpPr>
          <p:cNvPr id="13" name="Group 12"/>
          <p:cNvGrpSpPr/>
          <p:nvPr/>
        </p:nvGrpSpPr>
        <p:grpSpPr>
          <a:xfrm>
            <a:off x="366120" y="1946061"/>
            <a:ext cx="8411300" cy="4906262"/>
            <a:chOff x="366120" y="1946061"/>
            <a:chExt cx="8411300" cy="4906262"/>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17414"/>
            <a:stretch/>
          </p:blipFill>
          <p:spPr>
            <a:xfrm flipH="1">
              <a:off x="366120" y="1946061"/>
              <a:ext cx="8408687" cy="490626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6174" y="3507936"/>
              <a:ext cx="5681246" cy="2865697"/>
            </a:xfrm>
            <a:prstGeom prst="rect">
              <a:avLst/>
            </a:prstGeom>
          </p:spPr>
        </p:pic>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TEP 1"/>
          <p:cNvSpPr/>
          <p:nvPr/>
        </p:nvSpPr>
        <p:spPr>
          <a:xfrm>
            <a:off x="755651" y="1450952"/>
            <a:ext cx="7632700"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Use the spinner to choose an emotion.</a:t>
            </a:r>
          </a:p>
        </p:txBody>
      </p:sp>
      <p:sp>
        <p:nvSpPr>
          <p:cNvPr id="99" name="STEP 1"/>
          <p:cNvSpPr/>
          <p:nvPr/>
        </p:nvSpPr>
        <p:spPr>
          <a:xfrm>
            <a:off x="750428" y="1463590"/>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If you were asked to imagine somebody who feels </a:t>
            </a:r>
            <a:r>
              <a:rPr lang="en-GB" b="1" dirty="0">
                <a:latin typeface="Twinkl" pitchFamily="2" charset="0"/>
              </a:rPr>
              <a:t>tired</a:t>
            </a:r>
            <a:r>
              <a:rPr lang="en-GB" dirty="0">
                <a:latin typeface="Twinkl" pitchFamily="2" charset="0"/>
              </a:rPr>
              <a:t>, </a:t>
            </a:r>
            <a:br>
              <a:rPr lang="en-GB" dirty="0">
                <a:latin typeface="Twinkl" pitchFamily="2" charset="0"/>
              </a:rPr>
            </a:br>
            <a:r>
              <a:rPr lang="en-GB" dirty="0">
                <a:latin typeface="Twinkl" pitchFamily="2" charset="0"/>
              </a:rPr>
              <a:t>what picture springs to mind?</a:t>
            </a:r>
          </a:p>
        </p:txBody>
      </p:sp>
      <p:sp>
        <p:nvSpPr>
          <p:cNvPr id="95" name="STEP 1"/>
          <p:cNvSpPr/>
          <p:nvPr/>
        </p:nvSpPr>
        <p:spPr>
          <a:xfrm>
            <a:off x="427913" y="2992931"/>
            <a:ext cx="4138865"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360000"/>
            <a:r>
              <a:rPr lang="en-GB" dirty="0">
                <a:solidFill>
                  <a:schemeClr val="bg1"/>
                </a:solidFill>
                <a:latin typeface="Twinkl" pitchFamily="2" charset="0"/>
              </a:rPr>
              <a:t>What is their </a:t>
            </a:r>
            <a:r>
              <a:rPr lang="en-GB" b="1" dirty="0">
                <a:solidFill>
                  <a:schemeClr val="bg1"/>
                </a:solidFill>
                <a:latin typeface="Twinkl" pitchFamily="2" charset="0"/>
              </a:rPr>
              <a:t>facial expression</a:t>
            </a:r>
            <a:r>
              <a:rPr lang="en-GB" dirty="0">
                <a:solidFill>
                  <a:schemeClr val="bg1"/>
                </a:solidFill>
                <a:latin typeface="Twinkl" pitchFamily="2" charset="0"/>
              </a:rPr>
              <a:t>?</a:t>
            </a:r>
          </a:p>
        </p:txBody>
      </p:sp>
      <p:sp>
        <p:nvSpPr>
          <p:cNvPr id="96" name="STEP 1"/>
          <p:cNvSpPr/>
          <p:nvPr/>
        </p:nvSpPr>
        <p:spPr>
          <a:xfrm>
            <a:off x="427913" y="3659293"/>
            <a:ext cx="4138865"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360000"/>
            <a:r>
              <a:rPr lang="en-GB" dirty="0">
                <a:solidFill>
                  <a:schemeClr val="bg1"/>
                </a:solidFill>
                <a:latin typeface="Twinkl" pitchFamily="2" charset="0"/>
              </a:rPr>
              <a:t>What is their </a:t>
            </a:r>
            <a:r>
              <a:rPr lang="en-GB" b="1" dirty="0">
                <a:solidFill>
                  <a:schemeClr val="bg1"/>
                </a:solidFill>
                <a:latin typeface="Twinkl" pitchFamily="2" charset="0"/>
              </a:rPr>
              <a:t>body language</a:t>
            </a:r>
            <a:r>
              <a:rPr lang="en-GB" dirty="0">
                <a:solidFill>
                  <a:schemeClr val="bg1"/>
                </a:solidFill>
                <a:latin typeface="Twinkl" pitchFamily="2" charset="0"/>
              </a:rPr>
              <a:t> like?</a:t>
            </a:r>
          </a:p>
        </p:txBody>
      </p:sp>
      <p:sp>
        <p:nvSpPr>
          <p:cNvPr id="97" name="STEP 1"/>
          <p:cNvSpPr/>
          <p:nvPr/>
        </p:nvSpPr>
        <p:spPr>
          <a:xfrm>
            <a:off x="427913" y="4325654"/>
            <a:ext cx="4138865"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360000"/>
            <a:r>
              <a:rPr lang="en-GB" dirty="0">
                <a:solidFill>
                  <a:schemeClr val="bg1"/>
                </a:solidFill>
                <a:latin typeface="Twinkl" pitchFamily="2" charset="0"/>
              </a:rPr>
              <a:t>What </a:t>
            </a:r>
            <a:r>
              <a:rPr lang="en-GB" b="1" dirty="0">
                <a:solidFill>
                  <a:schemeClr val="bg1"/>
                </a:solidFill>
                <a:latin typeface="Twinkl" pitchFamily="2" charset="0"/>
              </a:rPr>
              <a:t>actions</a:t>
            </a:r>
            <a:r>
              <a:rPr lang="en-GB" dirty="0">
                <a:solidFill>
                  <a:schemeClr val="bg1"/>
                </a:solidFill>
                <a:latin typeface="Twinkl" pitchFamily="2" charset="0"/>
              </a:rPr>
              <a:t> are they doing?</a:t>
            </a:r>
          </a:p>
        </p:txBody>
      </p:sp>
      <p:grpSp>
        <p:nvGrpSpPr>
          <p:cNvPr id="100" name="NEXT 1"/>
          <p:cNvGrpSpPr/>
          <p:nvPr/>
        </p:nvGrpSpPr>
        <p:grpSpPr>
          <a:xfrm>
            <a:off x="4061666" y="2345700"/>
            <a:ext cx="1010223" cy="472958"/>
            <a:chOff x="1094499" y="2469427"/>
            <a:chExt cx="1010223" cy="472958"/>
          </a:xfrm>
        </p:grpSpPr>
        <p:sp>
          <p:nvSpPr>
            <p:cNvPr id="101" name="Rectangle 100"/>
            <p:cNvSpPr/>
            <p:nvPr/>
          </p:nvSpPr>
          <p:spPr>
            <a:xfrm>
              <a:off x="1140904" y="2509222"/>
              <a:ext cx="917414" cy="393369"/>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Next</a:t>
              </a:r>
            </a:p>
          </p:txBody>
        </p:sp>
        <p:sp>
          <p:nvSpPr>
            <p:cNvPr id="102" name="Rectangle 101"/>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r="92301"/>
          <a:stretch/>
        </p:blipFill>
        <p:spPr>
          <a:xfrm>
            <a:off x="0" y="0"/>
            <a:ext cx="704024" cy="6858000"/>
          </a:xfrm>
          <a:prstGeom prst="rect">
            <a:avLst/>
          </a:prstGeom>
        </p:spPr>
      </p:pic>
      <p:grpSp>
        <p:nvGrpSpPr>
          <p:cNvPr id="27" name="NEXT SLIDE"/>
          <p:cNvGrpSpPr/>
          <p:nvPr/>
        </p:nvGrpSpPr>
        <p:grpSpPr>
          <a:xfrm>
            <a:off x="7284072" y="5766486"/>
            <a:ext cx="1010223" cy="472958"/>
            <a:chOff x="1094499" y="2469427"/>
            <a:chExt cx="1010223" cy="472958"/>
          </a:xfrm>
        </p:grpSpPr>
        <p:sp>
          <p:nvSpPr>
            <p:cNvPr id="25" name="Rectangle 24">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26" name="Rectangle 25">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2" name="Rectangle 21">
            <a:hlinkClick r:id="rId6"/>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5180708"/>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3000" fill="hold"/>
                                        <p:tgtEl>
                                          <p:spTgt spid="13"/>
                                        </p:tgtEl>
                                        <p:attrNameLst>
                                          <p:attrName>ppt_w</p:attrName>
                                        </p:attrNameLst>
                                      </p:cBhvr>
                                      <p:tavLst>
                                        <p:tav tm="0">
                                          <p:val>
                                            <p:strVal val="#ppt_w+.3"/>
                                          </p:val>
                                        </p:tav>
                                        <p:tav tm="100000">
                                          <p:val>
                                            <p:strVal val="#ppt_w"/>
                                          </p:val>
                                        </p:tav>
                                      </p:tavLst>
                                    </p:anim>
                                    <p:anim calcmode="lin" valueType="num">
                                      <p:cBhvr>
                                        <p:cTn id="8" dur="3000" fill="hold"/>
                                        <p:tgtEl>
                                          <p:spTgt spid="13"/>
                                        </p:tgtEl>
                                        <p:attrNameLst>
                                          <p:attrName>ppt_h</p:attrName>
                                        </p:attrNameLst>
                                      </p:cBhvr>
                                      <p:tavLst>
                                        <p:tav tm="0">
                                          <p:val>
                                            <p:strVal val="#ppt_h"/>
                                          </p:val>
                                        </p:tav>
                                        <p:tav tm="100000">
                                          <p:val>
                                            <p:strVal val="#ppt_h"/>
                                          </p:val>
                                        </p:tav>
                                      </p:tavLst>
                                    </p:anim>
                                    <p:animEffect transition="in" filter="fade">
                                      <p:cBhvr>
                                        <p:cTn id="9" dur="3000"/>
                                        <p:tgtEl>
                                          <p:spTgt spid="13"/>
                                        </p:tgtEl>
                                      </p:cBhvr>
                                    </p:animEffect>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childTnLst>
                          </p:cTn>
                        </p:par>
                        <p:par>
                          <p:cTn id="14" fill="hold">
                            <p:stCondLst>
                              <p:cond delay="3500"/>
                            </p:stCondLst>
                            <p:childTnLst>
                              <p:par>
                                <p:cTn id="15" presetID="10" presetClass="entr" presetSubtype="0" fill="hold" nodeType="afterEffect">
                                  <p:stCondLst>
                                    <p:cond delay="200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0"/>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withEffect">
                                  <p:stCondLst>
                                    <p:cond delay="0"/>
                                  </p:stCondLst>
                                  <p:childTnLst>
                                    <p:animEffect transition="out" filter="fade">
                                      <p:cBhvr>
                                        <p:cTn id="22" dur="500"/>
                                        <p:tgtEl>
                                          <p:spTgt spid="100"/>
                                        </p:tgtEl>
                                      </p:cBhvr>
                                    </p:animEffect>
                                    <p:set>
                                      <p:cBhvr>
                                        <p:cTn id="23" dur="1" fill="hold">
                                          <p:stCondLst>
                                            <p:cond delay="499"/>
                                          </p:stCondLst>
                                        </p:cTn>
                                        <p:tgtEl>
                                          <p:spTgt spid="100"/>
                                        </p:tgtEl>
                                        <p:attrNameLst>
                                          <p:attrName>style.visibility</p:attrName>
                                        </p:attrNameLst>
                                      </p:cBhvr>
                                      <p:to>
                                        <p:strVal val="hidden"/>
                                      </p:to>
                                    </p:set>
                                  </p:childTnLst>
                                </p:cTn>
                              </p:par>
                            </p:childTnLst>
                          </p:cTn>
                        </p:par>
                        <p:par>
                          <p:cTn id="24" fill="hold">
                            <p:stCondLst>
                              <p:cond delay="500"/>
                            </p:stCondLst>
                            <p:childTnLst>
                              <p:par>
                                <p:cTn id="25" presetID="2" presetClass="entr" presetSubtype="8" accel="26000" decel="74000" fill="hold" grpId="0" nodeType="after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0-#ppt_w/2"/>
                                          </p:val>
                                        </p:tav>
                                        <p:tav tm="100000">
                                          <p:val>
                                            <p:strVal val="#ppt_x"/>
                                          </p:val>
                                        </p:tav>
                                      </p:tavLst>
                                    </p:anim>
                                    <p:anim calcmode="lin" valueType="num">
                                      <p:cBhvr additive="base">
                                        <p:cTn id="28" dur="500" fill="hold"/>
                                        <p:tgtEl>
                                          <p:spTgt spid="9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8" accel="26000" decel="74000" fill="hold" grpId="0" nodeType="afterEffect">
                                  <p:stCondLst>
                                    <p:cond delay="2000"/>
                                  </p:stCondLst>
                                  <p:childTnLst>
                                    <p:set>
                                      <p:cBhvr>
                                        <p:cTn id="31" dur="1" fill="hold">
                                          <p:stCondLst>
                                            <p:cond delay="0"/>
                                          </p:stCondLst>
                                        </p:cTn>
                                        <p:tgtEl>
                                          <p:spTgt spid="96"/>
                                        </p:tgtEl>
                                        <p:attrNameLst>
                                          <p:attrName>style.visibility</p:attrName>
                                        </p:attrNameLst>
                                      </p:cBhvr>
                                      <p:to>
                                        <p:strVal val="visible"/>
                                      </p:to>
                                    </p:set>
                                    <p:anim calcmode="lin" valueType="num">
                                      <p:cBhvr additive="base">
                                        <p:cTn id="32" dur="500" fill="hold"/>
                                        <p:tgtEl>
                                          <p:spTgt spid="96"/>
                                        </p:tgtEl>
                                        <p:attrNameLst>
                                          <p:attrName>ppt_x</p:attrName>
                                        </p:attrNameLst>
                                      </p:cBhvr>
                                      <p:tavLst>
                                        <p:tav tm="0">
                                          <p:val>
                                            <p:strVal val="0-#ppt_w/2"/>
                                          </p:val>
                                        </p:tav>
                                        <p:tav tm="100000">
                                          <p:val>
                                            <p:strVal val="#ppt_x"/>
                                          </p:val>
                                        </p:tav>
                                      </p:tavLst>
                                    </p:anim>
                                    <p:anim calcmode="lin" valueType="num">
                                      <p:cBhvr additive="base">
                                        <p:cTn id="33" dur="500" fill="hold"/>
                                        <p:tgtEl>
                                          <p:spTgt spid="96"/>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accel="26000" decel="74000" fill="hold" grpId="0" nodeType="afterEffect">
                                  <p:stCondLst>
                                    <p:cond delay="2000"/>
                                  </p:stCondLst>
                                  <p:childTnLst>
                                    <p:set>
                                      <p:cBhvr>
                                        <p:cTn id="36" dur="1" fill="hold">
                                          <p:stCondLst>
                                            <p:cond delay="0"/>
                                          </p:stCondLst>
                                        </p:cTn>
                                        <p:tgtEl>
                                          <p:spTgt spid="97"/>
                                        </p:tgtEl>
                                        <p:attrNameLst>
                                          <p:attrName>style.visibility</p:attrName>
                                        </p:attrNameLst>
                                      </p:cBhvr>
                                      <p:to>
                                        <p:strVal val="visible"/>
                                      </p:to>
                                    </p:set>
                                    <p:anim calcmode="lin" valueType="num">
                                      <p:cBhvr additive="base">
                                        <p:cTn id="37" dur="500" fill="hold"/>
                                        <p:tgtEl>
                                          <p:spTgt spid="97"/>
                                        </p:tgtEl>
                                        <p:attrNameLst>
                                          <p:attrName>ppt_x</p:attrName>
                                        </p:attrNameLst>
                                      </p:cBhvr>
                                      <p:tavLst>
                                        <p:tav tm="0">
                                          <p:val>
                                            <p:strVal val="0-#ppt_w/2"/>
                                          </p:val>
                                        </p:tav>
                                        <p:tav tm="100000">
                                          <p:val>
                                            <p:strVal val="#ppt_x"/>
                                          </p:val>
                                        </p:tav>
                                      </p:tavLst>
                                    </p:anim>
                                    <p:anim calcmode="lin" valueType="num">
                                      <p:cBhvr additive="base">
                                        <p:cTn id="38" dur="500" fill="hold"/>
                                        <p:tgtEl>
                                          <p:spTgt spid="97"/>
                                        </p:tgtEl>
                                        <p:attrNameLst>
                                          <p:attrName>ppt_y</p:attrName>
                                        </p:attrNameLst>
                                      </p:cBhvr>
                                      <p:tavLst>
                                        <p:tav tm="0">
                                          <p:val>
                                            <p:strVal val="#ppt_y"/>
                                          </p:val>
                                        </p:tav>
                                        <p:tav tm="100000">
                                          <p:val>
                                            <p:strVal val="#ppt_y"/>
                                          </p:val>
                                        </p:tav>
                                      </p:tavLst>
                                    </p:anim>
                                  </p:childTnLst>
                                </p:cTn>
                              </p:par>
                            </p:childTnLst>
                          </p:cTn>
                        </p:par>
                        <p:par>
                          <p:cTn id="39" fill="hold">
                            <p:stCondLst>
                              <p:cond delay="6000"/>
                            </p:stCondLst>
                            <p:childTnLst>
                              <p:par>
                                <p:cTn id="40" presetID="10" presetClass="entr" presetSubtype="0" fill="hold" nodeType="afterEffect">
                                  <p:stCondLst>
                                    <p:cond delay="20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nextCondLst>
                <p:cond evt="onClick" delay="0">
                  <p:tgtEl>
                    <p:spTgt spid="100"/>
                  </p:tgtEl>
                </p:cond>
              </p:nextCondLst>
            </p:seq>
          </p:childTnLst>
        </p:cTn>
      </p:par>
    </p:tnLst>
    <p:bldLst>
      <p:bldP spid="99" grpId="0" animBg="1"/>
      <p:bldP spid="95" grpId="0" animBg="1"/>
      <p:bldP spid="96"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7462"/>
          <a:stretch/>
        </p:blipFill>
        <p:spPr>
          <a:xfrm>
            <a:off x="358748" y="1946060"/>
            <a:ext cx="8416061" cy="4911940"/>
          </a:xfrm>
          <a:prstGeom prst="rect">
            <a:avLst/>
          </a:prstGeom>
        </p:spPr>
      </p:pic>
      <p:sp>
        <p:nvSpPr>
          <p:cNvPr id="2" name="Title 1"/>
          <p:cNvSpPr>
            <a:spLocks noGrp="1"/>
          </p:cNvSpPr>
          <p:nvPr>
            <p:ph type="title"/>
          </p:nvPr>
        </p:nvSpPr>
        <p:spPr/>
        <p:txBody>
          <a:bodyPr/>
          <a:lstStyle/>
          <a:p>
            <a:r>
              <a:rPr lang="en-GB" dirty="0"/>
              <a:t>Key Characteristics</a:t>
            </a:r>
          </a:p>
        </p:txBody>
      </p:sp>
      <p:pic>
        <p:nvPicPr>
          <p:cNvPr id="164" name="Picture 163"/>
          <p:cNvPicPr>
            <a:picLocks noChangeAspect="1"/>
          </p:cNvPicPr>
          <p:nvPr/>
        </p:nvPicPr>
        <p:blipFill rotWithShape="1">
          <a:blip r:embed="rId3">
            <a:extLst>
              <a:ext uri="{28A0092B-C50C-407E-A947-70E740481C1C}">
                <a14:useLocalDpi xmlns:a14="http://schemas.microsoft.com/office/drawing/2010/main" val="0"/>
              </a:ext>
            </a:extLst>
          </a:blip>
          <a:srcRect t="91285"/>
          <a:stretch/>
        </p:blipFill>
        <p:spPr>
          <a:xfrm>
            <a:off x="-5222" y="6254638"/>
            <a:ext cx="9144000" cy="597684"/>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17414"/>
          <a:stretch/>
        </p:blipFill>
        <p:spPr>
          <a:xfrm flipH="1">
            <a:off x="366120" y="1946061"/>
            <a:ext cx="8408687" cy="4906262"/>
          </a:xfrm>
          <a:prstGeom prst="rect">
            <a:avLst/>
          </a:prstGeom>
        </p:spPr>
      </p:pic>
      <p:sp>
        <p:nvSpPr>
          <p:cNvPr id="3" name="STEP 1"/>
          <p:cNvSpPr/>
          <p:nvPr/>
        </p:nvSpPr>
        <p:spPr>
          <a:xfrm>
            <a:off x="755651" y="1485739"/>
            <a:ext cx="7632700"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pc="-50" dirty="0">
                <a:latin typeface="Twinkl" pitchFamily="2" charset="0"/>
              </a:rPr>
              <a:t>If an author was trying to convey that a character is tired, they might write:</a:t>
            </a:r>
          </a:p>
        </p:txBody>
      </p:sp>
      <p:grpSp>
        <p:nvGrpSpPr>
          <p:cNvPr id="9" name="Group 8"/>
          <p:cNvGrpSpPr/>
          <p:nvPr/>
        </p:nvGrpSpPr>
        <p:grpSpPr>
          <a:xfrm>
            <a:off x="779278" y="2318652"/>
            <a:ext cx="2241642" cy="1820331"/>
            <a:chOff x="3687236" y="-626524"/>
            <a:chExt cx="2286000" cy="2469887"/>
          </a:xfrm>
        </p:grpSpPr>
        <p:sp>
          <p:nvSpPr>
            <p:cNvPr id="8" name="Rectangle 7"/>
            <p:cNvSpPr/>
            <p:nvPr/>
          </p:nvSpPr>
          <p:spPr>
            <a:xfrm>
              <a:off x="3687236" y="-613985"/>
              <a:ext cx="2286000" cy="2457348"/>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pc="-60" dirty="0">
                  <a:solidFill>
                    <a:schemeClr val="tx1"/>
                  </a:solidFill>
                  <a:latin typeface="Twinkl" pitchFamily="2" charset="0"/>
                </a:rPr>
                <a:t>‘He looked expression-</a:t>
              </a:r>
              <a:br>
                <a:rPr lang="en-GB" spc="-60" dirty="0">
                  <a:solidFill>
                    <a:schemeClr val="tx1"/>
                  </a:solidFill>
                  <a:latin typeface="Twinkl" pitchFamily="2" charset="0"/>
                </a:rPr>
              </a:br>
              <a:r>
                <a:rPr lang="en-GB" spc="-60" dirty="0">
                  <a:solidFill>
                    <a:schemeClr val="tx1"/>
                  </a:solidFill>
                  <a:latin typeface="Twinkl" pitchFamily="2" charset="0"/>
                </a:rPr>
                <a:t>less but his mouth drooped downwards at the corners.’</a:t>
              </a:r>
            </a:p>
            <a:p>
              <a:pPr algn="ctr"/>
              <a:endParaRPr lang="en-GB" sz="1000" spc="-60" dirty="0">
                <a:solidFill>
                  <a:schemeClr val="tx1"/>
                </a:solidFill>
                <a:latin typeface="Twinkl" pitchFamily="2" charset="0"/>
              </a:endParaRPr>
            </a:p>
          </p:txBody>
        </p:sp>
        <p:sp>
          <p:nvSpPr>
            <p:cNvPr id="28" name="Rectangle 27"/>
            <p:cNvSpPr/>
            <p:nvPr/>
          </p:nvSpPr>
          <p:spPr>
            <a:xfrm>
              <a:off x="3687236" y="-626524"/>
              <a:ext cx="2286000" cy="549482"/>
            </a:xfrm>
            <a:prstGeom prst="rect">
              <a:avLst/>
            </a:prstGeom>
            <a:solidFill>
              <a:srgbClr val="009640"/>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Facial Expression:</a:t>
              </a:r>
            </a:p>
          </p:txBody>
        </p:sp>
      </p:grpSp>
      <p:grpSp>
        <p:nvGrpSpPr>
          <p:cNvPr id="29" name="Group 28"/>
          <p:cNvGrpSpPr/>
          <p:nvPr/>
        </p:nvGrpSpPr>
        <p:grpSpPr>
          <a:xfrm>
            <a:off x="3105666" y="2318651"/>
            <a:ext cx="3283102" cy="1820332"/>
            <a:chOff x="3687236" y="-626524"/>
            <a:chExt cx="2286000" cy="1976467"/>
          </a:xfrm>
        </p:grpSpPr>
        <p:sp>
          <p:nvSpPr>
            <p:cNvPr id="30" name="Rectangle 29"/>
            <p:cNvSpPr/>
            <p:nvPr/>
          </p:nvSpPr>
          <p:spPr>
            <a:xfrm>
              <a:off x="3687236" y="-613985"/>
              <a:ext cx="2286000" cy="1963928"/>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Twinkl" pitchFamily="2" charset="0"/>
                </a:rPr>
                <a:t>‘His shoulders slumped and his arms hung lifelessly by his sides. His head slowly began to tilt downwards.’</a:t>
              </a:r>
            </a:p>
            <a:p>
              <a:pPr algn="ctr"/>
              <a:endParaRPr lang="en-GB" sz="1100" dirty="0">
                <a:solidFill>
                  <a:schemeClr val="tx1"/>
                </a:solidFill>
                <a:latin typeface="Twinkl" pitchFamily="2" charset="0"/>
              </a:endParaRPr>
            </a:p>
          </p:txBody>
        </p:sp>
        <p:sp>
          <p:nvSpPr>
            <p:cNvPr id="31" name="Rectangle 30"/>
            <p:cNvSpPr/>
            <p:nvPr/>
          </p:nvSpPr>
          <p:spPr>
            <a:xfrm>
              <a:off x="3687236" y="-626524"/>
              <a:ext cx="2286000" cy="439711"/>
            </a:xfrm>
            <a:prstGeom prst="rect">
              <a:avLst/>
            </a:prstGeom>
            <a:solidFill>
              <a:srgbClr val="009640"/>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Body Language:</a:t>
              </a:r>
            </a:p>
          </p:txBody>
        </p:sp>
      </p:grpSp>
      <p:grpSp>
        <p:nvGrpSpPr>
          <p:cNvPr id="32" name="Group 31"/>
          <p:cNvGrpSpPr/>
          <p:nvPr/>
        </p:nvGrpSpPr>
        <p:grpSpPr>
          <a:xfrm>
            <a:off x="779278" y="4242147"/>
            <a:ext cx="5609490" cy="1269712"/>
            <a:chOff x="3687236" y="-626524"/>
            <a:chExt cx="2286000" cy="1269712"/>
          </a:xfrm>
        </p:grpSpPr>
        <p:sp>
          <p:nvSpPr>
            <p:cNvPr id="33" name="Rectangle 32"/>
            <p:cNvSpPr/>
            <p:nvPr/>
          </p:nvSpPr>
          <p:spPr>
            <a:xfrm>
              <a:off x="3687236" y="-613984"/>
              <a:ext cx="2286000" cy="1257172"/>
            </a:xfrm>
            <a:prstGeom prst="rect">
              <a:avLst/>
            </a:prstGeom>
            <a:solidFill>
              <a:schemeClr val="bg1"/>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Twinkl" pitchFamily="2" charset="0"/>
                </a:rPr>
                <a:t>‘He opened his mouth and yawned, like a lion roaring in the savannah. His heavy eyelids lowered.’</a:t>
              </a:r>
            </a:p>
            <a:p>
              <a:pPr algn="ctr"/>
              <a:endParaRPr lang="en-GB" sz="1050" dirty="0">
                <a:solidFill>
                  <a:schemeClr val="tx1"/>
                </a:solidFill>
                <a:latin typeface="Twinkl" pitchFamily="2" charset="0"/>
              </a:endParaRPr>
            </a:p>
          </p:txBody>
        </p:sp>
        <p:sp>
          <p:nvSpPr>
            <p:cNvPr id="34" name="Rectangle 33"/>
            <p:cNvSpPr/>
            <p:nvPr/>
          </p:nvSpPr>
          <p:spPr>
            <a:xfrm>
              <a:off x="3687236" y="-626524"/>
              <a:ext cx="2286000" cy="356571"/>
            </a:xfrm>
            <a:prstGeom prst="rect">
              <a:avLst/>
            </a:prstGeom>
            <a:solidFill>
              <a:srgbClr val="009640"/>
            </a:solidFill>
            <a:ln w="28575">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Actions:</a:t>
              </a:r>
            </a:p>
          </p:txBody>
        </p:sp>
      </p:grpSp>
      <p:grpSp>
        <p:nvGrpSpPr>
          <p:cNvPr id="10" name="Group 9"/>
          <p:cNvGrpSpPr/>
          <p:nvPr/>
        </p:nvGrpSpPr>
        <p:grpSpPr>
          <a:xfrm>
            <a:off x="6607782" y="2215980"/>
            <a:ext cx="1748654" cy="4314197"/>
            <a:chOff x="6928619" y="2503777"/>
            <a:chExt cx="1748654" cy="4314197"/>
          </a:xfrm>
        </p:grpSpPr>
        <p:sp>
          <p:nvSpPr>
            <p:cNvPr id="23" name="Oval 22"/>
            <p:cNvSpPr/>
            <p:nvPr/>
          </p:nvSpPr>
          <p:spPr>
            <a:xfrm>
              <a:off x="6928619" y="6270587"/>
              <a:ext cx="1748654" cy="547387"/>
            </a:xfrm>
            <a:prstGeom prst="ellipse">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8420" y="2503777"/>
              <a:ext cx="1589911" cy="4182623"/>
            </a:xfrm>
            <a:prstGeom prst="rect">
              <a:avLst/>
            </a:prstGeom>
          </p:spPr>
        </p:pic>
      </p:gr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5" name="NEXT SLIDE"/>
          <p:cNvGrpSpPr/>
          <p:nvPr/>
        </p:nvGrpSpPr>
        <p:grpSpPr>
          <a:xfrm>
            <a:off x="7594512" y="5766486"/>
            <a:ext cx="1010223" cy="472958"/>
            <a:chOff x="1094499" y="2469427"/>
            <a:chExt cx="1010223" cy="472958"/>
          </a:xfrm>
        </p:grpSpPr>
        <p:sp>
          <p:nvSpPr>
            <p:cNvPr id="36" name="Rectangle 35">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37" name="Rectangle 36">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Rectangle 23">
            <a:hlinkClick r:id="rId6"/>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8652658"/>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2500"/>
                            </p:stCondLst>
                            <p:childTnLst>
                              <p:par>
                                <p:cTn id="9" presetID="10" presetClass="entr" presetSubtype="0" fill="hold" nodeType="afterEffect">
                                  <p:stCondLst>
                                    <p:cond delay="30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6000"/>
                            </p:stCondLst>
                            <p:childTnLst>
                              <p:par>
                                <p:cTn id="13" presetID="10" presetClass="entr" presetSubtype="0" fill="hold" nodeType="afterEffect">
                                  <p:stCondLst>
                                    <p:cond delay="30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9500"/>
                            </p:stCondLst>
                            <p:childTnLst>
                              <p:par>
                                <p:cTn id="17" presetID="10" presetClass="entr" presetSubtype="0" fill="hold"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2000"/>
                            </p:stCondLst>
                            <p:childTnLst>
                              <p:par>
                                <p:cTn id="21" presetID="10" presetClass="entr" presetSubtype="0" fill="hold" nodeType="afterEffect">
                                  <p:stCondLst>
                                    <p:cond delay="200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9106" y="2441169"/>
            <a:ext cx="4044535" cy="2859953"/>
          </a:xfrm>
          <a:prstGeom prst="rect">
            <a:avLst/>
          </a:prstGeom>
        </p:spPr>
      </p:pic>
      <p:sp>
        <p:nvSpPr>
          <p:cNvPr id="2" name="Title 1"/>
          <p:cNvSpPr>
            <a:spLocks noGrp="1"/>
          </p:cNvSpPr>
          <p:nvPr>
            <p:ph type="title"/>
          </p:nvPr>
        </p:nvSpPr>
        <p:spPr/>
        <p:txBody>
          <a:bodyPr/>
          <a:lstStyle/>
          <a:p>
            <a:r>
              <a:rPr lang="en-GB" dirty="0"/>
              <a:t>Key Characteristics</a:t>
            </a:r>
          </a:p>
        </p:txBody>
      </p:sp>
      <p:pic>
        <p:nvPicPr>
          <p:cNvPr id="164" name="Picture 163"/>
          <p:cNvPicPr>
            <a:picLocks noChangeAspect="1"/>
          </p:cNvPicPr>
          <p:nvPr/>
        </p:nvPicPr>
        <p:blipFill rotWithShape="1">
          <a:blip r:embed="rId3">
            <a:extLst>
              <a:ext uri="{28A0092B-C50C-407E-A947-70E740481C1C}">
                <a14:useLocalDpi xmlns:a14="http://schemas.microsoft.com/office/drawing/2010/main" val="0"/>
              </a:ext>
            </a:extLst>
          </a:blip>
          <a:srcRect t="91285"/>
          <a:stretch/>
        </p:blipFill>
        <p:spPr>
          <a:xfrm>
            <a:off x="-5222" y="6254638"/>
            <a:ext cx="9144000" cy="597684"/>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17414"/>
          <a:stretch/>
        </p:blipFill>
        <p:spPr>
          <a:xfrm flipH="1">
            <a:off x="366120" y="1946061"/>
            <a:ext cx="8408687" cy="4906262"/>
          </a:xfrm>
          <a:prstGeom prst="rect">
            <a:avLst/>
          </a:prstGeom>
        </p:spPr>
      </p:pic>
      <p:sp>
        <p:nvSpPr>
          <p:cNvPr id="3" name="STEP 1"/>
          <p:cNvSpPr/>
          <p:nvPr/>
        </p:nvSpPr>
        <p:spPr>
          <a:xfrm>
            <a:off x="755651" y="1538707"/>
            <a:ext cx="7632700"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winkl" pitchFamily="2" charset="0"/>
              </a:rPr>
              <a:t>If you were asked to imagine somebody who feels </a:t>
            </a:r>
            <a:r>
              <a:rPr lang="en-GB" b="1" dirty="0">
                <a:latin typeface="Twinkl" pitchFamily="2" charset="0"/>
              </a:rPr>
              <a:t>cold</a:t>
            </a:r>
            <a:r>
              <a:rPr lang="en-GB" dirty="0">
                <a:latin typeface="Twinkl" pitchFamily="2" charset="0"/>
              </a:rPr>
              <a:t>, </a:t>
            </a:r>
            <a:br>
              <a:rPr lang="en-GB" dirty="0">
                <a:latin typeface="Twinkl" pitchFamily="2" charset="0"/>
              </a:rPr>
            </a:br>
            <a:r>
              <a:rPr lang="en-GB" dirty="0">
                <a:latin typeface="Twinkl" pitchFamily="2" charset="0"/>
              </a:rPr>
              <a:t>what picture springs to mind?</a:t>
            </a: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6174" y="3507936"/>
            <a:ext cx="5681246" cy="2865697"/>
          </a:xfrm>
          <a:prstGeom prst="rect">
            <a:avLst/>
          </a:prstGeom>
        </p:spPr>
      </p:pic>
      <p:sp>
        <p:nvSpPr>
          <p:cNvPr id="41" name="STEP 1"/>
          <p:cNvSpPr/>
          <p:nvPr/>
        </p:nvSpPr>
        <p:spPr>
          <a:xfrm>
            <a:off x="427913" y="2992931"/>
            <a:ext cx="4138865"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360000"/>
            <a:r>
              <a:rPr lang="en-GB" dirty="0">
                <a:solidFill>
                  <a:schemeClr val="bg1"/>
                </a:solidFill>
                <a:latin typeface="Twinkl" pitchFamily="2" charset="0"/>
              </a:rPr>
              <a:t>What is their </a:t>
            </a:r>
            <a:r>
              <a:rPr lang="en-GB" b="1" dirty="0">
                <a:solidFill>
                  <a:schemeClr val="bg1"/>
                </a:solidFill>
                <a:latin typeface="Twinkl" pitchFamily="2" charset="0"/>
              </a:rPr>
              <a:t>facial expression</a:t>
            </a:r>
            <a:r>
              <a:rPr lang="en-GB" dirty="0">
                <a:solidFill>
                  <a:schemeClr val="bg1"/>
                </a:solidFill>
                <a:latin typeface="Twinkl" pitchFamily="2" charset="0"/>
              </a:rPr>
              <a:t>?</a:t>
            </a:r>
          </a:p>
        </p:txBody>
      </p:sp>
      <p:sp>
        <p:nvSpPr>
          <p:cNvPr id="42" name="STEP 1"/>
          <p:cNvSpPr/>
          <p:nvPr/>
        </p:nvSpPr>
        <p:spPr>
          <a:xfrm>
            <a:off x="427913" y="3659293"/>
            <a:ext cx="4138865"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360000"/>
            <a:r>
              <a:rPr lang="en-GB" dirty="0">
                <a:solidFill>
                  <a:schemeClr val="bg1"/>
                </a:solidFill>
                <a:latin typeface="Twinkl" pitchFamily="2" charset="0"/>
              </a:rPr>
              <a:t>What is their </a:t>
            </a:r>
            <a:r>
              <a:rPr lang="en-GB" b="1" dirty="0">
                <a:solidFill>
                  <a:schemeClr val="bg1"/>
                </a:solidFill>
                <a:latin typeface="Twinkl" pitchFamily="2" charset="0"/>
              </a:rPr>
              <a:t>body language</a:t>
            </a:r>
            <a:r>
              <a:rPr lang="en-GB" dirty="0">
                <a:solidFill>
                  <a:schemeClr val="bg1"/>
                </a:solidFill>
                <a:latin typeface="Twinkl" pitchFamily="2" charset="0"/>
              </a:rPr>
              <a:t> like?</a:t>
            </a:r>
          </a:p>
        </p:txBody>
      </p:sp>
      <p:sp>
        <p:nvSpPr>
          <p:cNvPr id="43" name="STEP 1"/>
          <p:cNvSpPr/>
          <p:nvPr/>
        </p:nvSpPr>
        <p:spPr>
          <a:xfrm>
            <a:off x="427913" y="4325654"/>
            <a:ext cx="4138865"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360000"/>
            <a:r>
              <a:rPr lang="en-GB" dirty="0">
                <a:solidFill>
                  <a:schemeClr val="bg1"/>
                </a:solidFill>
                <a:latin typeface="Twinkl" pitchFamily="2" charset="0"/>
              </a:rPr>
              <a:t>What </a:t>
            </a:r>
            <a:r>
              <a:rPr lang="en-GB" b="1" dirty="0">
                <a:solidFill>
                  <a:schemeClr val="bg1"/>
                </a:solidFill>
                <a:latin typeface="Twinkl" pitchFamily="2" charset="0"/>
              </a:rPr>
              <a:t>actions</a:t>
            </a:r>
            <a:r>
              <a:rPr lang="en-GB" dirty="0">
                <a:solidFill>
                  <a:schemeClr val="bg1"/>
                </a:solidFill>
                <a:latin typeface="Twinkl" pitchFamily="2" charset="0"/>
              </a:rPr>
              <a:t> are they doing?</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1938" y="3569682"/>
            <a:ext cx="551703" cy="561847"/>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0657" y="4446359"/>
            <a:ext cx="551703" cy="561847"/>
          </a:xfrm>
          <a:prstGeom prst="rect">
            <a:avLst/>
          </a:prstGeom>
        </p:spPr>
      </p:pic>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743">
            <a:off x="7150756" y="5091713"/>
            <a:ext cx="551703" cy="561847"/>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0" name="NEXT SLIDE"/>
          <p:cNvGrpSpPr/>
          <p:nvPr/>
        </p:nvGrpSpPr>
        <p:grpSpPr>
          <a:xfrm>
            <a:off x="7284072" y="5766486"/>
            <a:ext cx="1010223" cy="472958"/>
            <a:chOff x="1094499" y="2469427"/>
            <a:chExt cx="1010223" cy="472958"/>
          </a:xfrm>
        </p:grpSpPr>
        <p:sp>
          <p:nvSpPr>
            <p:cNvPr id="51" name="Rectangle 50">
              <a:hlinkClick r:id="" action="ppaction://hlinkshowjump?jump=nextslide"/>
            </p:cNvPr>
            <p:cNvSpPr/>
            <p:nvPr/>
          </p:nvSpPr>
          <p:spPr>
            <a:xfrm>
              <a:off x="1140904" y="2509222"/>
              <a:ext cx="917414" cy="39336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rPr>
                <a:t>Next</a:t>
              </a:r>
            </a:p>
          </p:txBody>
        </p:sp>
        <p:sp>
          <p:nvSpPr>
            <p:cNvPr id="52" name="Rectangle 51">
              <a:hlinkClick r:id="" action="ppaction://hlinkshowjump?jump=nextslide"/>
            </p:cNvPr>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4" name="NEXT 1"/>
          <p:cNvGrpSpPr/>
          <p:nvPr/>
        </p:nvGrpSpPr>
        <p:grpSpPr>
          <a:xfrm>
            <a:off x="4061666" y="2345700"/>
            <a:ext cx="1010223" cy="472958"/>
            <a:chOff x="1094499" y="2469427"/>
            <a:chExt cx="1010223" cy="472958"/>
          </a:xfrm>
        </p:grpSpPr>
        <p:sp>
          <p:nvSpPr>
            <p:cNvPr id="45" name="Rectangle 44"/>
            <p:cNvSpPr/>
            <p:nvPr/>
          </p:nvSpPr>
          <p:spPr>
            <a:xfrm>
              <a:off x="1140904" y="2509222"/>
              <a:ext cx="917414" cy="393369"/>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Next</a:t>
              </a:r>
            </a:p>
          </p:txBody>
        </p:sp>
        <p:sp>
          <p:nvSpPr>
            <p:cNvPr id="46" name="Rectangle 45"/>
            <p:cNvSpPr/>
            <p:nvPr/>
          </p:nvSpPr>
          <p:spPr>
            <a:xfrm>
              <a:off x="1094499" y="2469427"/>
              <a:ext cx="1010223" cy="472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a:hlinkClick r:id="rId7"/>
          </p:cNvPr>
          <p:cNvSpPr/>
          <p:nvPr/>
        </p:nvSpPr>
        <p:spPr>
          <a:xfrm>
            <a:off x="8507529" y="6648516"/>
            <a:ext cx="636471" cy="20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4347670"/>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par>
                          <p:cTn id="12" fill="hold">
                            <p:stCondLst>
                              <p:cond delay="7500"/>
                            </p:stCondLst>
                            <p:childTnLst>
                              <p:par>
                                <p:cTn id="13" presetID="10" presetClass="entr" presetSubtype="0" fill="hold" nodeType="afterEffect">
                                  <p:stCondLst>
                                    <p:cond delay="200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3000"/>
                                        <p:tgtEl>
                                          <p:spTgt spid="47"/>
                                        </p:tgtEl>
                                      </p:cBhvr>
                                    </p:animEffect>
                                  </p:childTnLst>
                                </p:cTn>
                              </p:par>
                            </p:childTnLst>
                          </p:cTn>
                        </p:par>
                        <p:par>
                          <p:cTn id="16" fill="hold">
                            <p:stCondLst>
                              <p:cond delay="12500"/>
                            </p:stCondLst>
                            <p:childTnLst>
                              <p:par>
                                <p:cTn id="17" presetID="10" presetClass="entr" presetSubtype="0" fill="hold" nodeType="afterEffect">
                                  <p:stCondLst>
                                    <p:cond delay="200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withEffect">
                                  <p:stCondLst>
                                    <p:cond delay="0"/>
                                  </p:stCondLst>
                                  <p:childTnLst>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childTnLst>
                          </p:cTn>
                        </p:par>
                        <p:par>
                          <p:cTn id="26" fill="hold">
                            <p:stCondLst>
                              <p:cond delay="500"/>
                            </p:stCondLst>
                            <p:childTnLst>
                              <p:par>
                                <p:cTn id="27" presetID="2" presetClass="entr" presetSubtype="8" accel="26000" decel="7400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0-#ppt_w/2"/>
                                          </p:val>
                                        </p:tav>
                                        <p:tav tm="100000">
                                          <p:val>
                                            <p:strVal val="#ppt_x"/>
                                          </p:val>
                                        </p:tav>
                                      </p:tavLst>
                                    </p:anim>
                                    <p:anim calcmode="lin" valueType="num">
                                      <p:cBhvr additive="base">
                                        <p:cTn id="30" dur="500" fill="hold"/>
                                        <p:tgtEl>
                                          <p:spTgt spid="41"/>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accel="26000" decel="74000" fill="hold" grpId="0" nodeType="afterEffect">
                                  <p:stCondLst>
                                    <p:cond delay="200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0-#ppt_w/2"/>
                                          </p:val>
                                        </p:tav>
                                        <p:tav tm="100000">
                                          <p:val>
                                            <p:strVal val="#ppt_x"/>
                                          </p:val>
                                        </p:tav>
                                      </p:tavLst>
                                    </p:anim>
                                    <p:anim calcmode="lin" valueType="num">
                                      <p:cBhvr additive="base">
                                        <p:cTn id="35" dur="500" fill="hold"/>
                                        <p:tgtEl>
                                          <p:spTgt spid="42"/>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 presetClass="entr" presetSubtype="8" accel="26000" decel="74000" fill="hold" grpId="0" nodeType="afterEffect">
                                  <p:stCondLst>
                                    <p:cond delay="200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0-#ppt_w/2"/>
                                          </p:val>
                                        </p:tav>
                                        <p:tav tm="100000">
                                          <p:val>
                                            <p:strVal val="#ppt_x"/>
                                          </p:val>
                                        </p:tav>
                                      </p:tavLst>
                                    </p:anim>
                                    <p:anim calcmode="lin" valueType="num">
                                      <p:cBhvr additive="base">
                                        <p:cTn id="40" dur="500" fill="hold"/>
                                        <p:tgtEl>
                                          <p:spTgt spid="43"/>
                                        </p:tgtEl>
                                        <p:attrNameLst>
                                          <p:attrName>ppt_y</p:attrName>
                                        </p:attrNameLst>
                                      </p:cBhvr>
                                      <p:tavLst>
                                        <p:tav tm="0">
                                          <p:val>
                                            <p:strVal val="#ppt_y"/>
                                          </p:val>
                                        </p:tav>
                                        <p:tav tm="100000">
                                          <p:val>
                                            <p:strVal val="#ppt_y"/>
                                          </p:val>
                                        </p:tav>
                                      </p:tavLst>
                                    </p:anim>
                                  </p:childTnLst>
                                </p:cTn>
                              </p:par>
                            </p:childTnLst>
                          </p:cTn>
                        </p:par>
                        <p:par>
                          <p:cTn id="41" fill="hold">
                            <p:stCondLst>
                              <p:cond delay="6000"/>
                            </p:stCondLst>
                            <p:childTnLst>
                              <p:par>
                                <p:cTn id="42" presetID="10" presetClass="entr" presetSubtype="0"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childTnLst>
                    </p:cTn>
                  </p:par>
                </p:childTnLst>
              </p:cTn>
              <p:nextCondLst>
                <p:cond evt="onClick" delay="0">
                  <p:tgtEl>
                    <p:spTgt spid="44"/>
                  </p:tgtEl>
                </p:cond>
              </p:nextCondLst>
            </p:seq>
          </p:childTnLst>
        </p:cTn>
      </p:par>
    </p:tnLst>
    <p:bldLst>
      <p:bldP spid="41" grpId="0" animBg="1"/>
      <p:bldP spid="42" grpId="0" animBg="1"/>
      <p:bldP spid="4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321</TotalTime>
  <Words>941</Words>
  <Application>Microsoft Office PowerPoint</Application>
  <PresentationFormat>On-screen Show (4:3)</PresentationFormat>
  <Paragraphs>140</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Twinkl</vt:lpstr>
      <vt:lpstr>Calibri</vt:lpstr>
      <vt:lpstr>Office Theme</vt:lpstr>
      <vt:lpstr>PowerPoint Presentation</vt:lpstr>
      <vt:lpstr>How Are They Feeling?</vt:lpstr>
      <vt:lpstr>How Are They Feeling?</vt:lpstr>
      <vt:lpstr>How Are They Feeling?</vt:lpstr>
      <vt:lpstr>Showing Their Feelings</vt:lpstr>
      <vt:lpstr>Show Me Charades</vt:lpstr>
      <vt:lpstr>Key Characteristics</vt:lpstr>
      <vt:lpstr>Key Characteristics</vt:lpstr>
      <vt:lpstr>Key Characteristics</vt:lpstr>
      <vt:lpstr>Key Characteristics</vt:lpstr>
      <vt:lpstr>Key Characteristics</vt:lpstr>
      <vt:lpstr>Guess How</vt:lpstr>
      <vt:lpstr>Guess How</vt:lpstr>
      <vt:lpstr>Guess How</vt:lpstr>
      <vt:lpstr>Guess How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Ruby Cunningham</dc:creator>
  <cp:lastModifiedBy>Deborah Hamilton</cp:lastModifiedBy>
  <cp:revision>34</cp:revision>
  <dcterms:created xsi:type="dcterms:W3CDTF">2020-05-07T12:50:17Z</dcterms:created>
  <dcterms:modified xsi:type="dcterms:W3CDTF">2020-10-29T17:39:41Z</dcterms:modified>
</cp:coreProperties>
</file>