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jM1ju3py+7w+AiAEFRaYyatKVt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1002" y="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1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 name="Google Shape;20;p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1" name="Google Shape;2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7" name="Google Shape;27;p1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 name="Google Shape;2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1" name="Google Shape;31;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5" name="Google Shape;35;p1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7" name="Google Shape;3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0" name="Google Shape;4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3" name="Google Shape;43;p1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4" name="Google Shape;44;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a:spLocks noGrp="1"/>
          </p:cNvSpPr>
          <p:nvPr>
            <p:ph type="ctrTitle"/>
          </p:nvPr>
        </p:nvSpPr>
        <p:spPr>
          <a:xfrm>
            <a:off x="293383" y="1349259"/>
            <a:ext cx="4426101"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GB" sz="4800"/>
              <a:t>Kid Normal and the Rogue Heroes</a:t>
            </a:r>
            <a:endParaRPr sz="4800"/>
          </a:p>
        </p:txBody>
      </p:sp>
      <p:sp>
        <p:nvSpPr>
          <p:cNvPr id="52" name="Google Shape;52;p1"/>
          <p:cNvSpPr txBox="1"/>
          <p:nvPr/>
        </p:nvSpPr>
        <p:spPr>
          <a:xfrm>
            <a:off x="841042" y="3794241"/>
            <a:ext cx="278715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000" b="0" i="0" u="none" strike="noStrike" cap="none">
                <a:solidFill>
                  <a:srgbClr val="000000"/>
                </a:solidFill>
                <a:latin typeface="Arial"/>
                <a:ea typeface="Arial"/>
                <a:cs typeface="Arial"/>
                <a:sym typeface="Arial"/>
              </a:rPr>
              <a:t>By Greg James and Chris Smith</a:t>
            </a:r>
            <a:endParaRPr/>
          </a:p>
        </p:txBody>
      </p:sp>
      <p:pic>
        <p:nvPicPr>
          <p:cNvPr id="53" name="Google Shape;53;p1" descr="page1image7145920"/>
          <p:cNvPicPr preferRelativeResize="0"/>
          <p:nvPr/>
        </p:nvPicPr>
        <p:blipFill rotWithShape="1">
          <a:blip r:embed="rId3">
            <a:alphaModFix/>
          </a:blip>
          <a:srcRect/>
          <a:stretch/>
        </p:blipFill>
        <p:spPr>
          <a:xfrm>
            <a:off x="5295354" y="202822"/>
            <a:ext cx="3007604" cy="4637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title"/>
          </p:nvPr>
        </p:nvSpPr>
        <p:spPr>
          <a:xfrm>
            <a:off x="185737" y="273726"/>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Individual Thinking</a:t>
            </a:r>
            <a:endParaRPr/>
          </a:p>
        </p:txBody>
      </p:sp>
      <p:sp>
        <p:nvSpPr>
          <p:cNvPr id="59" name="Google Shape;59;p2"/>
          <p:cNvSpPr txBox="1">
            <a:spLocks noGrp="1"/>
          </p:cNvSpPr>
          <p:nvPr>
            <p:ph type="body" idx="1"/>
          </p:nvPr>
        </p:nvSpPr>
        <p:spPr>
          <a:xfrm>
            <a:off x="185737" y="1070300"/>
            <a:ext cx="4917525"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sz="2400" b="1">
                <a:solidFill>
                  <a:srgbClr val="FF0000"/>
                </a:solidFill>
              </a:rPr>
              <a:t>Before reading the extract…</a:t>
            </a:r>
            <a:endParaRPr/>
          </a:p>
          <a:p>
            <a:pPr marL="114300" lvl="0" indent="0" algn="l" rtl="0">
              <a:lnSpc>
                <a:spcPct val="115000"/>
              </a:lnSpc>
              <a:spcBef>
                <a:spcPts val="0"/>
              </a:spcBef>
              <a:spcAft>
                <a:spcPts val="0"/>
              </a:spcAft>
              <a:buSzPts val="1800"/>
              <a:buNone/>
            </a:pPr>
            <a:endParaRPr sz="2400"/>
          </a:p>
          <a:p>
            <a:pPr marL="114300" lvl="0" indent="0" algn="l" rtl="0">
              <a:lnSpc>
                <a:spcPct val="115000"/>
              </a:lnSpc>
              <a:spcBef>
                <a:spcPts val="0"/>
              </a:spcBef>
              <a:spcAft>
                <a:spcPts val="0"/>
              </a:spcAft>
              <a:buSzPts val="1800"/>
              <a:buNone/>
            </a:pPr>
            <a:r>
              <a:rPr lang="en-GB" sz="2400"/>
              <a:t>Look at the illustration on page 4.</a:t>
            </a:r>
            <a:endParaRPr/>
          </a:p>
          <a:p>
            <a:pPr marL="114300" lvl="0" indent="0" algn="l" rtl="0">
              <a:lnSpc>
                <a:spcPct val="115000"/>
              </a:lnSpc>
              <a:spcBef>
                <a:spcPts val="0"/>
              </a:spcBef>
              <a:spcAft>
                <a:spcPts val="0"/>
              </a:spcAft>
              <a:buSzPts val="1800"/>
              <a:buNone/>
            </a:pPr>
            <a:endParaRPr sz="2400"/>
          </a:p>
          <a:p>
            <a:pPr marL="114300" lvl="0" indent="0" algn="l" rtl="0">
              <a:lnSpc>
                <a:spcPct val="115000"/>
              </a:lnSpc>
              <a:spcBef>
                <a:spcPts val="0"/>
              </a:spcBef>
              <a:spcAft>
                <a:spcPts val="0"/>
              </a:spcAft>
              <a:buSzPts val="1800"/>
              <a:buNone/>
            </a:pPr>
            <a:r>
              <a:rPr lang="en-GB" sz="2400"/>
              <a:t>What predictions can you make about the book can you make from it?</a:t>
            </a:r>
            <a:endParaRPr/>
          </a:p>
          <a:p>
            <a:pPr marL="114300" lvl="0" indent="0" algn="l" rtl="0">
              <a:lnSpc>
                <a:spcPct val="115000"/>
              </a:lnSpc>
              <a:spcBef>
                <a:spcPts val="0"/>
              </a:spcBef>
              <a:spcAft>
                <a:spcPts val="0"/>
              </a:spcAft>
              <a:buSzPts val="1800"/>
              <a:buNone/>
            </a:pPr>
            <a:r>
              <a:rPr lang="en-GB" sz="2400"/>
              <a:t>Write your predictions in full sentences.</a:t>
            </a:r>
            <a:endParaRPr/>
          </a:p>
        </p:txBody>
      </p:sp>
      <p:pic>
        <p:nvPicPr>
          <p:cNvPr id="60" name="Google Shape;60;p2" descr="A group of people in front of a building&#10;&#10;Description automatically generated"/>
          <p:cNvPicPr preferRelativeResize="0"/>
          <p:nvPr/>
        </p:nvPicPr>
        <p:blipFill rotWithShape="1">
          <a:blip r:embed="rId3">
            <a:alphaModFix/>
          </a:blip>
          <a:srcRect/>
          <a:stretch/>
        </p:blipFill>
        <p:spPr>
          <a:xfrm>
            <a:off x="5729287" y="111815"/>
            <a:ext cx="3204973" cy="4950473"/>
          </a:xfrm>
          <a:prstGeom prst="rect">
            <a:avLst/>
          </a:prstGeom>
          <a:noFill/>
          <a:ln>
            <a:noFill/>
          </a:ln>
        </p:spPr>
      </p:pic>
      <p:pic>
        <p:nvPicPr>
          <p:cNvPr id="61" name="Google Shape;61;p2"/>
          <p:cNvPicPr preferRelativeResize="0"/>
          <p:nvPr/>
        </p:nvPicPr>
        <p:blipFill rotWithShape="1">
          <a:blip r:embed="rId4">
            <a:alphaModFix/>
          </a:blip>
          <a:srcRect/>
          <a:stretch/>
        </p:blipFill>
        <p:spPr>
          <a:xfrm>
            <a:off x="3890772" y="49852"/>
            <a:ext cx="1338453" cy="13407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Vocabulary Check</a:t>
            </a:r>
            <a:endParaRPr/>
          </a:p>
        </p:txBody>
      </p:sp>
      <p:sp>
        <p:nvSpPr>
          <p:cNvPr id="67" name="Google Shape;67;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GB" sz="2400" b="1" u="sng"/>
              <a:t>notorious </a:t>
            </a:r>
            <a:r>
              <a:rPr lang="en-GB" sz="2400"/>
              <a:t>– Something famous or well-known, but usually for a bad reason.</a:t>
            </a:r>
            <a:r>
              <a:rPr lang="en-GB"/>
              <a:t> </a:t>
            </a:r>
            <a:endParaRPr/>
          </a:p>
          <a:p>
            <a:pPr marL="457200" lvl="0" indent="-342900" algn="l" rtl="0">
              <a:lnSpc>
                <a:spcPct val="115000"/>
              </a:lnSpc>
              <a:spcBef>
                <a:spcPts val="0"/>
              </a:spcBef>
              <a:spcAft>
                <a:spcPts val="0"/>
              </a:spcAft>
              <a:buSzPts val="1800"/>
              <a:buChar char="●"/>
            </a:pPr>
            <a:r>
              <a:rPr lang="en-GB" sz="2400" b="1" u="sng"/>
              <a:t>ornamental </a:t>
            </a:r>
            <a:r>
              <a:rPr lang="en-GB" sz="2400"/>
              <a:t>– Something that is decorative or nice to look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Extract</a:t>
            </a:r>
            <a:endParaRPr/>
          </a:p>
        </p:txBody>
      </p:sp>
      <p:sp>
        <p:nvSpPr>
          <p:cNvPr id="73" name="Google Shape;73;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GB" dirty="0"/>
              <a:t>Read up </a:t>
            </a:r>
            <a:r>
              <a:rPr lang="en-GB"/>
              <a:t>to </a:t>
            </a:r>
            <a:r>
              <a:rPr lang="en-GB" smtClean="0"/>
              <a:t>‘- no, no and no.</a:t>
            </a:r>
            <a:r>
              <a:rPr lang="en-GB" smtClean="0"/>
              <a:t>’ </a:t>
            </a:r>
            <a:r>
              <a:rPr lang="en-GB"/>
              <a:t>on page </a:t>
            </a:r>
            <a:r>
              <a:rPr lang="en-GB" smtClean="0"/>
              <a:t>3.</a:t>
            </a:r>
            <a:endParaRPr dirty="0"/>
          </a:p>
          <a:p>
            <a:pPr marL="457200" lvl="0" indent="-342900" algn="l" rtl="0">
              <a:lnSpc>
                <a:spcPct val="115000"/>
              </a:lnSpc>
              <a:spcBef>
                <a:spcPts val="0"/>
              </a:spcBef>
              <a:spcAft>
                <a:spcPts val="0"/>
              </a:spcAft>
              <a:buSzPts val="1800"/>
              <a:buChar char="●"/>
            </a:pPr>
            <a:r>
              <a:rPr lang="en-GB" dirty="0"/>
              <a:t>Discuss the predictions you made, have any of them been accurate so far?</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5"/>
          <p:cNvSpPr txBox="1">
            <a:spLocks noGrp="1"/>
          </p:cNvSpPr>
          <p:nvPr>
            <p:ph type="title"/>
          </p:nvPr>
        </p:nvSpPr>
        <p:spPr>
          <a:xfrm>
            <a:off x="883200" y="28827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Quick Start		</a:t>
            </a:r>
            <a:endParaRPr/>
          </a:p>
        </p:txBody>
      </p:sp>
      <p:sp>
        <p:nvSpPr>
          <p:cNvPr id="79" name="Google Shape;79;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558800" lvl="0" indent="-457200" algn="l" rtl="0">
              <a:lnSpc>
                <a:spcPct val="115000"/>
              </a:lnSpc>
              <a:spcBef>
                <a:spcPts val="0"/>
              </a:spcBef>
              <a:spcAft>
                <a:spcPts val="0"/>
              </a:spcAft>
              <a:buClr>
                <a:srgbClr val="333333"/>
              </a:buClr>
              <a:buSzPts val="2000"/>
              <a:buFont typeface="Arial"/>
              <a:buAutoNum type="arabicPeriod"/>
            </a:pPr>
            <a:r>
              <a:rPr lang="en-GB" sz="2000" dirty="0">
                <a:solidFill>
                  <a:srgbClr val="333333"/>
                </a:solidFill>
              </a:rPr>
              <a:t>What is the main characters name?</a:t>
            </a:r>
            <a:endParaRPr dirty="0"/>
          </a:p>
          <a:p>
            <a:pPr marL="558800" lvl="0" indent="-457200" algn="l" rtl="0">
              <a:lnSpc>
                <a:spcPct val="115000"/>
              </a:lnSpc>
              <a:spcBef>
                <a:spcPts val="0"/>
              </a:spcBef>
              <a:spcAft>
                <a:spcPts val="0"/>
              </a:spcAft>
              <a:buClr>
                <a:srgbClr val="333333"/>
              </a:buClr>
              <a:buSzPts val="2000"/>
              <a:buFont typeface="Arial"/>
              <a:buAutoNum type="arabicPeriod"/>
            </a:pPr>
            <a:r>
              <a:rPr lang="en-GB" sz="2000" dirty="0">
                <a:solidFill>
                  <a:srgbClr val="333333"/>
                </a:solidFill>
              </a:rPr>
              <a:t>What is the group of heroes he is in called?</a:t>
            </a:r>
            <a:endParaRPr dirty="0"/>
          </a:p>
          <a:p>
            <a:pPr marL="558800" lvl="0" indent="-457200" algn="l" rtl="0">
              <a:lnSpc>
                <a:spcPct val="115000"/>
              </a:lnSpc>
              <a:spcBef>
                <a:spcPts val="0"/>
              </a:spcBef>
              <a:spcAft>
                <a:spcPts val="0"/>
              </a:spcAft>
              <a:buClr>
                <a:srgbClr val="333333"/>
              </a:buClr>
              <a:buSzPts val="2000"/>
              <a:buFont typeface="Arial"/>
              <a:buAutoNum type="arabicPeriod"/>
            </a:pPr>
            <a:r>
              <a:rPr lang="en-GB" sz="2000" dirty="0">
                <a:solidFill>
                  <a:srgbClr val="333333"/>
                </a:solidFill>
              </a:rPr>
              <a:t>Where was the robbery taking place?</a:t>
            </a:r>
            <a:endParaRPr dirty="0"/>
          </a:p>
          <a:p>
            <a:pPr marL="558800" lvl="0" indent="-330200" algn="l" rtl="0">
              <a:lnSpc>
                <a:spcPct val="115000"/>
              </a:lnSpc>
              <a:spcBef>
                <a:spcPts val="0"/>
              </a:spcBef>
              <a:spcAft>
                <a:spcPts val="0"/>
              </a:spcAft>
              <a:buClr>
                <a:srgbClr val="333333"/>
              </a:buClr>
              <a:buSzPts val="2000"/>
              <a:buFont typeface="Arial"/>
              <a:buNone/>
            </a:pPr>
            <a:endParaRPr sz="2000" dirty="0">
              <a:solidFill>
                <a:srgbClr val="333333"/>
              </a:solidFill>
            </a:endParaRPr>
          </a:p>
          <a:p>
            <a:pPr marL="615950" lvl="0" indent="-387350" algn="l" rtl="0">
              <a:lnSpc>
                <a:spcPct val="115000"/>
              </a:lnSpc>
              <a:spcBef>
                <a:spcPts val="0"/>
              </a:spcBef>
              <a:spcAft>
                <a:spcPts val="0"/>
              </a:spcAft>
              <a:buClr>
                <a:srgbClr val="333333"/>
              </a:buClr>
              <a:buSzPts val="2000"/>
              <a:buFont typeface="Arial"/>
              <a:buNone/>
            </a:pPr>
            <a:endParaRPr sz="2800" dirty="0">
              <a:solidFill>
                <a:srgbClr val="333333"/>
              </a:solidFill>
            </a:endParaRPr>
          </a:p>
          <a:p>
            <a:pPr marL="558800" lvl="0" indent="-330200" algn="l" rtl="0">
              <a:lnSpc>
                <a:spcPct val="115000"/>
              </a:lnSpc>
              <a:spcBef>
                <a:spcPts val="0"/>
              </a:spcBef>
              <a:spcAft>
                <a:spcPts val="0"/>
              </a:spcAft>
              <a:buClr>
                <a:srgbClr val="333333"/>
              </a:buClr>
              <a:buSzPts val="2000"/>
              <a:buFont typeface="Arial"/>
              <a:buNone/>
            </a:pPr>
            <a:endParaRPr sz="2000" dirty="0">
              <a:solidFill>
                <a:srgbClr val="333333"/>
              </a:solidFill>
            </a:endParaRPr>
          </a:p>
          <a:p>
            <a:pPr marL="457200" lvl="0" indent="-228600" algn="l" rtl="0">
              <a:lnSpc>
                <a:spcPct val="115000"/>
              </a:lnSpc>
              <a:spcBef>
                <a:spcPts val="0"/>
              </a:spcBef>
              <a:spcAft>
                <a:spcPts val="0"/>
              </a:spcAft>
              <a:buClr>
                <a:srgbClr val="333333"/>
              </a:buClr>
              <a:buSzPts val="2000"/>
              <a:buNone/>
            </a:pPr>
            <a:endParaRPr sz="2000" dirty="0">
              <a:solidFill>
                <a:srgbClr val="33333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Partnered Talk</a:t>
            </a:r>
            <a:endParaRPr/>
          </a:p>
        </p:txBody>
      </p:sp>
      <p:sp>
        <p:nvSpPr>
          <p:cNvPr id="85" name="Google Shape;85;p6"/>
          <p:cNvSpPr txBox="1">
            <a:spLocks noGrp="1"/>
          </p:cNvSpPr>
          <p:nvPr>
            <p:ph type="body" idx="1"/>
          </p:nvPr>
        </p:nvSpPr>
        <p:spPr>
          <a:xfrm>
            <a:off x="0" y="2818178"/>
            <a:ext cx="9144000" cy="215224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a:p>
          <a:p>
            <a:pPr marL="0" lvl="0" indent="0" algn="ctr" rtl="0">
              <a:lnSpc>
                <a:spcPct val="115000"/>
              </a:lnSpc>
              <a:spcBef>
                <a:spcPts val="1600"/>
              </a:spcBef>
              <a:spcAft>
                <a:spcPts val="0"/>
              </a:spcAft>
              <a:buSzPts val="1800"/>
              <a:buNone/>
            </a:pPr>
            <a:r>
              <a:rPr lang="en-GB" sz="2800"/>
              <a:t>Do you think this is a good opening for this story? Why?</a:t>
            </a:r>
            <a:endParaRPr/>
          </a:p>
          <a:p>
            <a:pPr marL="0" lvl="0" indent="0" algn="ctr" rtl="0">
              <a:lnSpc>
                <a:spcPct val="115000"/>
              </a:lnSpc>
              <a:spcBef>
                <a:spcPts val="3200"/>
              </a:spcBef>
              <a:spcAft>
                <a:spcPts val="1600"/>
              </a:spcAft>
              <a:buSzPts val="1800"/>
              <a:buNone/>
            </a:pPr>
            <a:r>
              <a:rPr lang="en-GB" sz="2800"/>
              <a:t>Discuss with your partner.</a:t>
            </a:r>
            <a:endParaRPr/>
          </a:p>
        </p:txBody>
      </p:sp>
      <p:pic>
        <p:nvPicPr>
          <p:cNvPr id="86" name="Google Shape;86;p6"/>
          <p:cNvPicPr preferRelativeResize="0"/>
          <p:nvPr/>
        </p:nvPicPr>
        <p:blipFill rotWithShape="1">
          <a:blip r:embed="rId3">
            <a:alphaModFix/>
          </a:blip>
          <a:srcRect/>
          <a:stretch/>
        </p:blipFill>
        <p:spPr>
          <a:xfrm>
            <a:off x="7413171" y="7553"/>
            <a:ext cx="1563507" cy="1657961"/>
          </a:xfrm>
          <a:prstGeom prst="rect">
            <a:avLst/>
          </a:prstGeom>
          <a:noFill/>
          <a:ln>
            <a:noFill/>
          </a:ln>
        </p:spPr>
      </p:pic>
      <p:pic>
        <p:nvPicPr>
          <p:cNvPr id="87" name="Google Shape;87;p6"/>
          <p:cNvPicPr preferRelativeResize="0"/>
          <p:nvPr/>
        </p:nvPicPr>
        <p:blipFill rotWithShape="1">
          <a:blip r:embed="rId4">
            <a:alphaModFix/>
          </a:blip>
          <a:srcRect/>
          <a:stretch/>
        </p:blipFill>
        <p:spPr>
          <a:xfrm>
            <a:off x="1124207" y="1420410"/>
            <a:ext cx="6895586" cy="14813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Individual Thinking</a:t>
            </a:r>
            <a:endParaRPr/>
          </a:p>
        </p:txBody>
      </p:sp>
      <p:sp>
        <p:nvSpPr>
          <p:cNvPr id="93" name="Google Shape;93;p7"/>
          <p:cNvSpPr txBox="1">
            <a:spLocks noGrp="1"/>
          </p:cNvSpPr>
          <p:nvPr>
            <p:ph type="body" idx="1"/>
          </p:nvPr>
        </p:nvSpPr>
        <p:spPr>
          <a:xfrm>
            <a:off x="311700" y="2936194"/>
            <a:ext cx="8520600" cy="2821702"/>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GB" sz="2800"/>
              <a:t>Why do you think Murph’s group are called the ‘Super Zeroes’?</a:t>
            </a:r>
            <a:endParaRPr/>
          </a:p>
        </p:txBody>
      </p:sp>
      <p:pic>
        <p:nvPicPr>
          <p:cNvPr id="94" name="Google Shape;94;p7"/>
          <p:cNvPicPr preferRelativeResize="0"/>
          <p:nvPr/>
        </p:nvPicPr>
        <p:blipFill rotWithShape="1">
          <a:blip r:embed="rId3">
            <a:alphaModFix/>
          </a:blip>
          <a:srcRect/>
          <a:stretch/>
        </p:blipFill>
        <p:spPr>
          <a:xfrm>
            <a:off x="7552944" y="1"/>
            <a:ext cx="1591056" cy="1591056"/>
          </a:xfrm>
          <a:prstGeom prst="rect">
            <a:avLst/>
          </a:prstGeom>
          <a:noFill/>
          <a:ln>
            <a:noFill/>
          </a:ln>
        </p:spPr>
      </p:pic>
      <p:sp>
        <p:nvSpPr>
          <p:cNvPr id="95" name="Google Shape;95;p7"/>
          <p:cNvSpPr txBox="1"/>
          <p:nvPr/>
        </p:nvSpPr>
        <p:spPr>
          <a:xfrm>
            <a:off x="541030" y="1480349"/>
            <a:ext cx="7807442" cy="104644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400" b="0" i="1" u="none" strike="noStrike" cap="none">
                <a:solidFill>
                  <a:schemeClr val="dk2"/>
                </a:solidFill>
                <a:latin typeface="Arial"/>
                <a:ea typeface="Arial"/>
                <a:cs typeface="Arial"/>
                <a:sym typeface="Arial"/>
              </a:rPr>
              <a:t>‘The five members of the </a:t>
            </a:r>
            <a:r>
              <a:rPr lang="en-GB" sz="2400" b="1" i="1" u="none" strike="noStrike" cap="none">
                <a:solidFill>
                  <a:schemeClr val="dk2"/>
                </a:solidFill>
                <a:latin typeface="Arial"/>
                <a:ea typeface="Arial"/>
                <a:cs typeface="Arial"/>
                <a:sym typeface="Arial"/>
              </a:rPr>
              <a:t>Super Zeroes </a:t>
            </a:r>
            <a:r>
              <a:rPr lang="en-GB" sz="2400" b="0" i="1" u="none" strike="noStrike" cap="none">
                <a:solidFill>
                  <a:schemeClr val="dk2"/>
                </a:solidFill>
                <a:latin typeface="Arial"/>
                <a:ea typeface="Arial"/>
                <a:cs typeface="Arial"/>
                <a:sym typeface="Arial"/>
              </a:rPr>
              <a:t>crunched up the gravel driveway in front of them.’</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Partnered Talk</a:t>
            </a:r>
            <a:endParaRPr/>
          </a:p>
        </p:txBody>
      </p:sp>
      <p:sp>
        <p:nvSpPr>
          <p:cNvPr id="101" name="Google Shape;101;p9"/>
          <p:cNvSpPr txBox="1">
            <a:spLocks noGrp="1"/>
          </p:cNvSpPr>
          <p:nvPr>
            <p:ph type="body" idx="1"/>
          </p:nvPr>
        </p:nvSpPr>
        <p:spPr>
          <a:xfrm>
            <a:off x="311700" y="1455197"/>
            <a:ext cx="8832300" cy="215224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a:p>
          <a:p>
            <a:pPr marL="0" lvl="0" indent="0" algn="ctr" rtl="0">
              <a:lnSpc>
                <a:spcPct val="115000"/>
              </a:lnSpc>
              <a:spcBef>
                <a:spcPts val="1600"/>
              </a:spcBef>
              <a:spcAft>
                <a:spcPts val="0"/>
              </a:spcAft>
              <a:buSzPts val="1800"/>
              <a:buNone/>
            </a:pPr>
            <a:r>
              <a:rPr lang="en-GB" sz="3200"/>
              <a:t>If you had no superpowers like Murph, what </a:t>
            </a:r>
            <a:r>
              <a:rPr lang="en-GB" sz="3200" b="1"/>
              <a:t>personal qualities </a:t>
            </a:r>
            <a:r>
              <a:rPr lang="en-GB" sz="3200"/>
              <a:t>might you need to be a hero and why?</a:t>
            </a:r>
            <a:endParaRPr/>
          </a:p>
          <a:p>
            <a:pPr marL="0" lvl="0" indent="0" algn="ctr" rtl="0">
              <a:lnSpc>
                <a:spcPct val="115000"/>
              </a:lnSpc>
              <a:spcBef>
                <a:spcPts val="3200"/>
              </a:spcBef>
              <a:spcAft>
                <a:spcPts val="0"/>
              </a:spcAft>
              <a:buSzPts val="1800"/>
              <a:buNone/>
            </a:pPr>
            <a:r>
              <a:rPr lang="en-GB" sz="3200"/>
              <a:t>Discuss with your partner.</a:t>
            </a:r>
            <a:endParaRPr/>
          </a:p>
          <a:p>
            <a:pPr marL="0" lvl="0" indent="0" algn="ctr" rtl="0">
              <a:lnSpc>
                <a:spcPct val="115000"/>
              </a:lnSpc>
              <a:spcBef>
                <a:spcPts val="3200"/>
              </a:spcBef>
              <a:spcAft>
                <a:spcPts val="1600"/>
              </a:spcAft>
              <a:buSzPts val="1800"/>
              <a:buNone/>
            </a:pPr>
            <a:endParaRPr sz="3200"/>
          </a:p>
        </p:txBody>
      </p:sp>
      <p:pic>
        <p:nvPicPr>
          <p:cNvPr id="102" name="Google Shape;102;p9"/>
          <p:cNvPicPr preferRelativeResize="0"/>
          <p:nvPr/>
        </p:nvPicPr>
        <p:blipFill rotWithShape="1">
          <a:blip r:embed="rId3">
            <a:alphaModFix/>
          </a:blip>
          <a:srcRect/>
          <a:stretch/>
        </p:blipFill>
        <p:spPr>
          <a:xfrm>
            <a:off x="7413171" y="7553"/>
            <a:ext cx="1563507" cy="165796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a:off x="311700" y="240818"/>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Solo Work </a:t>
            </a:r>
            <a:endParaRPr/>
          </a:p>
        </p:txBody>
      </p:sp>
      <p:pic>
        <p:nvPicPr>
          <p:cNvPr id="108" name="Google Shape;108;p8"/>
          <p:cNvPicPr preferRelativeResize="0"/>
          <p:nvPr/>
        </p:nvPicPr>
        <p:blipFill rotWithShape="1">
          <a:blip r:embed="rId3">
            <a:alphaModFix/>
          </a:blip>
          <a:srcRect/>
          <a:stretch/>
        </p:blipFill>
        <p:spPr>
          <a:xfrm>
            <a:off x="7751356" y="88900"/>
            <a:ext cx="957262" cy="971550"/>
          </a:xfrm>
          <a:prstGeom prst="rect">
            <a:avLst/>
          </a:prstGeom>
          <a:noFill/>
          <a:ln>
            <a:noFill/>
          </a:ln>
        </p:spPr>
      </p:pic>
      <p:sp>
        <p:nvSpPr>
          <p:cNvPr id="109" name="Google Shape;109;p8"/>
          <p:cNvSpPr txBox="1">
            <a:spLocks noGrp="1"/>
          </p:cNvSpPr>
          <p:nvPr>
            <p:ph type="body" idx="1"/>
          </p:nvPr>
        </p:nvSpPr>
        <p:spPr>
          <a:xfrm>
            <a:off x="2517732" y="1212368"/>
            <a:ext cx="6314567" cy="1997125"/>
          </a:xfrm>
          <a:prstGeom prst="rect">
            <a:avLst/>
          </a:prstGeom>
          <a:noFill/>
          <a:ln>
            <a:noFill/>
          </a:ln>
        </p:spPr>
        <p:txBody>
          <a:bodyPr spcFirstLastPara="1" wrap="square" lIns="91425" tIns="91425" rIns="91425" bIns="91425" anchor="t" anchorCtr="0">
            <a:noAutofit/>
          </a:bodyPr>
          <a:lstStyle/>
          <a:p>
            <a:pPr marL="114300" lvl="0" indent="0" algn="ctr" rtl="0">
              <a:lnSpc>
                <a:spcPct val="115000"/>
              </a:lnSpc>
              <a:spcBef>
                <a:spcPts val="0"/>
              </a:spcBef>
              <a:spcAft>
                <a:spcPts val="0"/>
              </a:spcAft>
              <a:buSzPts val="1800"/>
              <a:buNone/>
            </a:pPr>
            <a:r>
              <a:rPr lang="en-GB" sz="2400"/>
              <a:t>Although he’s in a group of superheroes, Murph is given the nickname ‘Kid Normal’. How do you think he feels about this? Have you ever felt like the odd one out? Do you think anyone is really ‘normal’? </a:t>
            </a:r>
            <a:endParaRPr/>
          </a:p>
          <a:p>
            <a:pPr marL="114300" lvl="0" indent="0" algn="ctr" rtl="0">
              <a:lnSpc>
                <a:spcPct val="115000"/>
              </a:lnSpc>
              <a:spcBef>
                <a:spcPts val="0"/>
              </a:spcBef>
              <a:spcAft>
                <a:spcPts val="0"/>
              </a:spcAft>
              <a:buSzPts val="1800"/>
              <a:buNone/>
            </a:pPr>
            <a:endParaRPr sz="2400"/>
          </a:p>
          <a:p>
            <a:pPr marL="114300" lvl="0" indent="0" algn="ctr" rtl="0">
              <a:lnSpc>
                <a:spcPct val="115000"/>
              </a:lnSpc>
              <a:spcBef>
                <a:spcPts val="0"/>
              </a:spcBef>
              <a:spcAft>
                <a:spcPts val="0"/>
              </a:spcAft>
              <a:buSzPts val="1800"/>
              <a:buNone/>
            </a:pPr>
            <a:r>
              <a:rPr lang="en-GB" sz="2400"/>
              <a:t>Write a short paragraph explaining your answer.</a:t>
            </a:r>
            <a:endParaRPr sz="3200"/>
          </a:p>
        </p:txBody>
      </p:sp>
      <p:pic>
        <p:nvPicPr>
          <p:cNvPr id="110" name="Google Shape;110;p8" descr="A close up of a sign&#10;&#10;Description automatically generated"/>
          <p:cNvPicPr preferRelativeResize="0"/>
          <p:nvPr/>
        </p:nvPicPr>
        <p:blipFill rotWithShape="1">
          <a:blip r:embed="rId4">
            <a:alphaModFix/>
          </a:blip>
          <a:srcRect/>
          <a:stretch/>
        </p:blipFill>
        <p:spPr>
          <a:xfrm rot="-327479">
            <a:off x="347524" y="1311178"/>
            <a:ext cx="2230187" cy="319955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270</Words>
  <Application>Microsoft Office PowerPoint</Application>
  <PresentationFormat>On-screen Show (16:9)</PresentationFormat>
  <Paragraphs>36</Paragraphs>
  <Slides>9</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Simple Light</vt:lpstr>
      <vt:lpstr>Kid Normal and the Rogue Heroes</vt:lpstr>
      <vt:lpstr>Individual Thinking</vt:lpstr>
      <vt:lpstr>Vocabulary Check</vt:lpstr>
      <vt:lpstr>Extract</vt:lpstr>
      <vt:lpstr>Quick Start  </vt:lpstr>
      <vt:lpstr>Partnered Talk</vt:lpstr>
      <vt:lpstr>Individual Thinking</vt:lpstr>
      <vt:lpstr>Partnered Talk</vt:lpstr>
      <vt:lpstr>Solo 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 Normal and the Rogue Heroes</dc:title>
  <cp:lastModifiedBy>Katherine Lamb</cp:lastModifiedBy>
  <cp:revision>1</cp:revision>
  <dcterms:modified xsi:type="dcterms:W3CDTF">2022-01-06T08:35:18Z</dcterms:modified>
</cp:coreProperties>
</file>