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70" r:id="rId4"/>
    <p:sldId id="271" r:id="rId5"/>
    <p:sldId id="272" r:id="rId6"/>
    <p:sldId id="286" r:id="rId7"/>
    <p:sldId id="287" r:id="rId8"/>
    <p:sldId id="273" r:id="rId9"/>
    <p:sldId id="274" r:id="rId10"/>
    <p:sldId id="275" r:id="rId11"/>
    <p:sldId id="282" r:id="rId12"/>
    <p:sldId id="288" r:id="rId13"/>
    <p:sldId id="289"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E4B4"/>
    <a:srgbClr val="2BC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13828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43497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44402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35208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97401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86A4E8-0EEF-43D9-AE8A-2C241B87339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96765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86A4E8-0EEF-43D9-AE8A-2C241B873393}" type="datetimeFigureOut">
              <a:rPr lang="en-GB" smtClean="0"/>
              <a:t>21/11/2021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2577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86A4E8-0EEF-43D9-AE8A-2C241B873393}" type="datetimeFigureOut">
              <a:rPr lang="en-GB" smtClean="0"/>
              <a:t>21/11/2021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04038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6A4E8-0EEF-43D9-AE8A-2C241B873393}" type="datetimeFigureOut">
              <a:rPr lang="en-GB" smtClean="0"/>
              <a:t>21/11/2021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07142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38451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19557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6A4E8-0EEF-43D9-AE8A-2C241B873393}" type="datetimeFigureOut">
              <a:rPr lang="en-GB" smtClean="0"/>
              <a:t>21/11/2021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24E0A-9626-40A4-8975-48AA2B10FF1C}" type="slidenum">
              <a:rPr lang="en-GB" smtClean="0"/>
              <a:t>‹#›</a:t>
            </a:fld>
            <a:endParaRPr lang="en-GB"/>
          </a:p>
        </p:txBody>
      </p:sp>
    </p:spTree>
    <p:extLst>
      <p:ext uri="{BB962C8B-B14F-4D97-AF65-F5344CB8AC3E}">
        <p14:creationId xmlns:p14="http://schemas.microsoft.com/office/powerpoint/2010/main" val="119327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bc.co.uk/bitesize/articles/zmy3rj6"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bbc.co.uk/bitesize/articles/zmy3rj6"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647114"/>
            <a:ext cx="9144000" cy="4610686"/>
          </a:xfrm>
        </p:spPr>
        <p:txBody>
          <a:bodyPr/>
          <a:lstStyle/>
          <a:p>
            <a:pPr algn="l"/>
            <a:r>
              <a:rPr lang="en-GB" sz="6000" u="sng" dirty="0" smtClean="0">
                <a:latin typeface="My Happy Ending" pitchFamily="2" charset="0"/>
                <a:ea typeface="My Happy Ending" pitchFamily="2" charset="0"/>
              </a:rPr>
              <a:t>Monday 22</a:t>
            </a:r>
            <a:r>
              <a:rPr lang="en-GB" sz="6000" u="sng" baseline="30000" dirty="0" smtClean="0">
                <a:latin typeface="My Happy Ending" pitchFamily="2" charset="0"/>
                <a:ea typeface="My Happy Ending" pitchFamily="2" charset="0"/>
              </a:rPr>
              <a:t>nd</a:t>
            </a:r>
            <a:r>
              <a:rPr lang="en-GB" sz="6000" u="sng" dirty="0" smtClean="0">
                <a:latin typeface="My Happy Ending" pitchFamily="2" charset="0"/>
                <a:ea typeface="My Happy Ending" pitchFamily="2" charset="0"/>
              </a:rPr>
              <a:t> November </a:t>
            </a:r>
            <a:r>
              <a:rPr lang="en-GB" sz="6000" u="sng" dirty="0">
                <a:latin typeface="My Happy Ending" pitchFamily="2" charset="0"/>
                <a:ea typeface="My Happy Ending" pitchFamily="2" charset="0"/>
              </a:rPr>
              <a:t>2021</a:t>
            </a:r>
          </a:p>
          <a:p>
            <a:pPr algn="l"/>
            <a:endParaRPr lang="en-GB" sz="6000" u="sng" dirty="0">
              <a:latin typeface="My Happy Ending" pitchFamily="2" charset="0"/>
              <a:ea typeface="My Happy Ending" pitchFamily="2" charset="0"/>
            </a:endParaRPr>
          </a:p>
          <a:p>
            <a:pPr algn="l"/>
            <a:r>
              <a:rPr lang="en-GB" sz="6000" u="sng" dirty="0">
                <a:latin typeface="My Happy Ending" pitchFamily="2" charset="0"/>
                <a:ea typeface="My Happy Ending" pitchFamily="2" charset="0"/>
              </a:rPr>
              <a:t>LO: To understand the text.</a:t>
            </a:r>
          </a:p>
          <a:p>
            <a:pPr algn="l"/>
            <a:r>
              <a:rPr lang="en-GB" sz="6000" u="sng" dirty="0">
                <a:latin typeface="My Happy Ending" pitchFamily="2" charset="0"/>
                <a:ea typeface="My Happy Ending" pitchFamily="2" charset="0"/>
              </a:rPr>
              <a:t>LO: To use a dictionary to find the definitions of unknown words</a:t>
            </a:r>
          </a:p>
          <a:p>
            <a:endParaRPr lang="en-GB" dirty="0"/>
          </a:p>
        </p:txBody>
      </p:sp>
    </p:spTree>
    <p:extLst>
      <p:ext uri="{BB962C8B-B14F-4D97-AF65-F5344CB8AC3E}">
        <p14:creationId xmlns:p14="http://schemas.microsoft.com/office/powerpoint/2010/main" val="3722935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0891" y="425044"/>
            <a:ext cx="11116491" cy="6145573"/>
          </a:xfrm>
        </p:spPr>
        <p:txBody>
          <a:bodyPr>
            <a:noAutofit/>
          </a:bodyPr>
          <a:lstStyle/>
          <a:p>
            <a:pPr algn="l">
              <a:spcAft>
                <a:spcPts val="0"/>
              </a:spcAft>
            </a:pPr>
            <a:r>
              <a:rPr lang="en-GB" sz="4800" dirty="0">
                <a:latin typeface="My Happy Ending" pitchFamily="2" charset="0"/>
                <a:ea typeface="My Happy Ending" pitchFamily="2" charset="0"/>
                <a:cs typeface="Times New Roman" panose="02020603050405020304" pitchFamily="18" charset="0"/>
              </a:rPr>
              <a:t>The most interesting thing about a Frost Dragon is that they tell great stories. They can enchant people with their tales that have been known to last over a year long. Indeed, many people believe that the story of a thousand and one nights was actually told by a patient Frost Dragon! It has been suggested that they might be able to tell stories in schools.</a:t>
            </a:r>
            <a:endParaRPr lang="en-GB" sz="4000" dirty="0">
              <a:effectLst/>
              <a:latin typeface="My Happy Ending" pitchFamily="2" charset="0"/>
              <a:ea typeface="My Happy Ending" pitchFamily="2"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847013" y="3816668"/>
            <a:ext cx="4395923" cy="2575618"/>
          </a:xfrm>
          <a:prstGeom prst="rect">
            <a:avLst/>
          </a:prstGeom>
        </p:spPr>
      </p:pic>
    </p:spTree>
    <p:extLst>
      <p:ext uri="{BB962C8B-B14F-4D97-AF65-F5344CB8AC3E}">
        <p14:creationId xmlns:p14="http://schemas.microsoft.com/office/powerpoint/2010/main" val="355989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a:bodyPr>
          <a:lstStyle/>
          <a:p>
            <a:pPr algn="l"/>
            <a:r>
              <a:rPr lang="en-GB" sz="6000" dirty="0">
                <a:latin typeface="My Happy Ending" pitchFamily="2" charset="0"/>
                <a:ea typeface="My Happy Ending" pitchFamily="2" charset="0"/>
              </a:rPr>
              <a:t>Let’s just remind ourselves how to use a dictionary. Remember, the more you practise this, the better you will get.</a:t>
            </a:r>
            <a:endParaRPr lang="en-GB" dirty="0"/>
          </a:p>
        </p:txBody>
      </p:sp>
    </p:spTree>
    <p:extLst>
      <p:ext uri="{BB962C8B-B14F-4D97-AF65-F5344CB8AC3E}">
        <p14:creationId xmlns:p14="http://schemas.microsoft.com/office/powerpoint/2010/main" val="1498075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a:bodyPr>
          <a:lstStyle/>
          <a:p>
            <a:pPr algn="l"/>
            <a:r>
              <a:rPr lang="en-GB" sz="3600" dirty="0">
                <a:latin typeface="My Happy Ending" pitchFamily="2" charset="0"/>
                <a:ea typeface="My Happy Ending" pitchFamily="2" charset="0"/>
              </a:rPr>
              <a:t>A </a:t>
            </a:r>
            <a:r>
              <a:rPr lang="en-GB" sz="3600" b="1" dirty="0">
                <a:latin typeface="My Happy Ending" pitchFamily="2" charset="0"/>
                <a:ea typeface="My Happy Ending" pitchFamily="2" charset="0"/>
              </a:rPr>
              <a:t>dictionary</a:t>
            </a:r>
            <a:r>
              <a:rPr lang="en-GB" sz="3600" dirty="0">
                <a:latin typeface="My Happy Ending" pitchFamily="2" charset="0"/>
                <a:ea typeface="My Happy Ending" pitchFamily="2" charset="0"/>
              </a:rPr>
              <a:t> is a list of words or phrases and their definitions (what they mean).</a:t>
            </a:r>
          </a:p>
          <a:p>
            <a:pPr algn="l"/>
            <a:r>
              <a:rPr lang="en-GB" sz="3600" b="1" dirty="0">
                <a:latin typeface="My Happy Ending" pitchFamily="2" charset="0"/>
                <a:ea typeface="My Happy Ending" pitchFamily="2" charset="0"/>
              </a:rPr>
              <a:t>Dictionaries</a:t>
            </a:r>
            <a:r>
              <a:rPr lang="en-GB" sz="3600" dirty="0">
                <a:latin typeface="My Happy Ending" pitchFamily="2" charset="0"/>
                <a:ea typeface="My Happy Ending" pitchFamily="2" charset="0"/>
              </a:rPr>
              <a:t> are arranged in </a:t>
            </a:r>
            <a:r>
              <a:rPr lang="en-GB" sz="3600" b="1" dirty="0">
                <a:latin typeface="My Happy Ending" pitchFamily="2" charset="0"/>
                <a:ea typeface="My Happy Ending" pitchFamily="2" charset="0"/>
              </a:rPr>
              <a:t>alphabetical order.</a:t>
            </a:r>
            <a:endParaRPr lang="en-GB" sz="3600" dirty="0">
              <a:latin typeface="My Happy Ending" pitchFamily="2" charset="0"/>
              <a:ea typeface="My Happy Ending" pitchFamily="2" charset="0"/>
            </a:endParaRPr>
          </a:p>
          <a:p>
            <a:pPr algn="l"/>
            <a:r>
              <a:rPr lang="en-GB" sz="3600" dirty="0">
                <a:latin typeface="My Happy Ending" pitchFamily="2" charset="0"/>
                <a:ea typeface="My Happy Ending" pitchFamily="2" charset="0"/>
              </a:rPr>
              <a:t>They help you to spell or understand any new words, so are a fantastic tool to use to improve your English skills.</a:t>
            </a:r>
          </a:p>
          <a:p>
            <a:pPr algn="l"/>
            <a:r>
              <a:rPr lang="en-GB" sz="3600" dirty="0">
                <a:latin typeface="My Happy Ending" pitchFamily="2" charset="0"/>
                <a:ea typeface="My Happy Ending" pitchFamily="2" charset="0"/>
              </a:rPr>
              <a:t>Before we look at </a:t>
            </a:r>
            <a:r>
              <a:rPr lang="en-GB" sz="3600" b="1" dirty="0">
                <a:latin typeface="My Happy Ending" pitchFamily="2" charset="0"/>
                <a:ea typeface="My Happy Ending" pitchFamily="2" charset="0"/>
              </a:rPr>
              <a:t>dictionaries</a:t>
            </a:r>
            <a:r>
              <a:rPr lang="en-GB" sz="3600" dirty="0">
                <a:latin typeface="My Happy Ending" pitchFamily="2" charset="0"/>
                <a:ea typeface="My Happy Ending" pitchFamily="2" charset="0"/>
              </a:rPr>
              <a:t> in more detail, let’s revise what </a:t>
            </a:r>
            <a:r>
              <a:rPr lang="en-GB" sz="3600" b="1" dirty="0">
                <a:latin typeface="My Happy Ending" pitchFamily="2" charset="0"/>
                <a:ea typeface="My Happy Ending" pitchFamily="2" charset="0"/>
              </a:rPr>
              <a:t>alphabetical order</a:t>
            </a:r>
            <a:r>
              <a:rPr lang="en-GB" sz="3600" dirty="0">
                <a:latin typeface="My Happy Ending" pitchFamily="2" charset="0"/>
                <a:ea typeface="My Happy Ending" pitchFamily="2" charset="0"/>
              </a:rPr>
              <a:t> means.</a:t>
            </a:r>
          </a:p>
        </p:txBody>
      </p:sp>
      <p:pic>
        <p:nvPicPr>
          <p:cNvPr id="2" name="Picture 1">
            <a:hlinkClick r:id="rId2"/>
          </p:cNvPr>
          <p:cNvPicPr>
            <a:picLocks noChangeAspect="1"/>
          </p:cNvPicPr>
          <p:nvPr/>
        </p:nvPicPr>
        <p:blipFill>
          <a:blip r:embed="rId3"/>
          <a:stretch>
            <a:fillRect/>
          </a:stretch>
        </p:blipFill>
        <p:spPr>
          <a:xfrm>
            <a:off x="3646442" y="3523161"/>
            <a:ext cx="4707527" cy="2620446"/>
          </a:xfrm>
          <a:prstGeom prst="rect">
            <a:avLst/>
          </a:prstGeom>
        </p:spPr>
      </p:pic>
    </p:spTree>
    <p:extLst>
      <p:ext uri="{BB962C8B-B14F-4D97-AF65-F5344CB8AC3E}">
        <p14:creationId xmlns:p14="http://schemas.microsoft.com/office/powerpoint/2010/main" val="3142310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a:bodyPr>
          <a:lstStyle/>
          <a:p>
            <a:pPr algn="l"/>
            <a:r>
              <a:rPr lang="en-GB" sz="4000" dirty="0">
                <a:latin typeface="My Happy Ending" pitchFamily="2" charset="0"/>
                <a:ea typeface="My Happy Ending" pitchFamily="2" charset="0"/>
              </a:rPr>
              <a:t>Now watch this short clip to see how to use a </a:t>
            </a:r>
            <a:r>
              <a:rPr lang="en-GB" sz="4000" b="1" dirty="0">
                <a:latin typeface="My Happy Ending" pitchFamily="2" charset="0"/>
                <a:ea typeface="My Happy Ending" pitchFamily="2" charset="0"/>
              </a:rPr>
              <a:t>dictionary</a:t>
            </a:r>
            <a:r>
              <a:rPr lang="en-GB" sz="4000" dirty="0">
                <a:latin typeface="My Happy Ending" pitchFamily="2" charset="0"/>
                <a:ea typeface="My Happy Ending" pitchFamily="2" charset="0"/>
              </a:rPr>
              <a:t> to look up an unfamiliar word.</a:t>
            </a:r>
          </a:p>
        </p:txBody>
      </p:sp>
      <p:pic>
        <p:nvPicPr>
          <p:cNvPr id="4" name="Picture 3">
            <a:hlinkClick r:id="rId2"/>
          </p:cNvPr>
          <p:cNvPicPr>
            <a:picLocks noChangeAspect="1"/>
          </p:cNvPicPr>
          <p:nvPr/>
        </p:nvPicPr>
        <p:blipFill>
          <a:blip r:embed="rId3"/>
          <a:stretch>
            <a:fillRect/>
          </a:stretch>
        </p:blipFill>
        <p:spPr>
          <a:xfrm>
            <a:off x="3265579" y="1767976"/>
            <a:ext cx="5943736" cy="3319991"/>
          </a:xfrm>
          <a:prstGeom prst="rect">
            <a:avLst/>
          </a:prstGeom>
        </p:spPr>
      </p:pic>
    </p:spTree>
    <p:extLst>
      <p:ext uri="{BB962C8B-B14F-4D97-AF65-F5344CB8AC3E}">
        <p14:creationId xmlns:p14="http://schemas.microsoft.com/office/powerpoint/2010/main" val="1456915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a:bodyPr>
          <a:lstStyle/>
          <a:p>
            <a:pPr algn="l"/>
            <a:r>
              <a:rPr lang="en-GB" sz="4000" dirty="0">
                <a:latin typeface="My Happy Ending" pitchFamily="2" charset="0"/>
                <a:ea typeface="My Happy Ending" pitchFamily="2" charset="0"/>
              </a:rPr>
              <a:t>Now use a dictionary (or online dictionary if you don’t have a dictionary) to look up the words that are unfamiliar to you.</a:t>
            </a:r>
          </a:p>
          <a:p>
            <a:pPr algn="l"/>
            <a:endParaRPr lang="en-GB" sz="4000" dirty="0">
              <a:latin typeface="My Happy Ending" pitchFamily="2" charset="0"/>
              <a:ea typeface="My Happy Ending" pitchFamily="2" charset="0"/>
            </a:endParaRPr>
          </a:p>
          <a:p>
            <a:pPr algn="l"/>
            <a:r>
              <a:rPr lang="en-GB" sz="4000" dirty="0">
                <a:latin typeface="My Happy Ending" pitchFamily="2" charset="0"/>
                <a:ea typeface="My Happy Ending" pitchFamily="2" charset="0"/>
              </a:rPr>
              <a:t>Then write down the word and its definition. Remember to use your neatest handwriting</a:t>
            </a:r>
            <a:r>
              <a:rPr lang="en-GB" sz="4000" dirty="0" smtClean="0">
                <a:latin typeface="My Happy Ending" pitchFamily="2" charset="0"/>
                <a:ea typeface="My Happy Ending" pitchFamily="2" charset="0"/>
              </a:rPr>
              <a:t>.</a:t>
            </a:r>
          </a:p>
          <a:p>
            <a:pPr algn="l"/>
            <a:endParaRPr lang="en-GB" sz="4000" dirty="0">
              <a:latin typeface="My Happy Ending" pitchFamily="2" charset="0"/>
              <a:ea typeface="My Happy Ending" pitchFamily="2" charset="0"/>
            </a:endParaRPr>
          </a:p>
          <a:p>
            <a:pPr algn="l"/>
            <a:r>
              <a:rPr lang="en-GB" sz="4000" dirty="0" smtClean="0">
                <a:latin typeface="My Happy Ending" pitchFamily="2" charset="0"/>
                <a:ea typeface="My Happy Ending" pitchFamily="2" charset="0"/>
              </a:rPr>
              <a:t>Challenge: Can you write a sentence using the new </a:t>
            </a:r>
            <a:r>
              <a:rPr lang="en-GB" sz="4000" smtClean="0">
                <a:latin typeface="My Happy Ending" pitchFamily="2" charset="0"/>
                <a:ea typeface="My Happy Ending" pitchFamily="2" charset="0"/>
              </a:rPr>
              <a:t>word correctly?</a:t>
            </a:r>
            <a:endParaRPr lang="en-GB" sz="4000" dirty="0">
              <a:latin typeface="My Happy Ending" pitchFamily="2" charset="0"/>
              <a:ea typeface="My Happy Ending" pitchFamily="2" charset="0"/>
            </a:endParaRPr>
          </a:p>
        </p:txBody>
      </p:sp>
    </p:spTree>
    <p:extLst>
      <p:ext uri="{BB962C8B-B14F-4D97-AF65-F5344CB8AC3E}">
        <p14:creationId xmlns:p14="http://schemas.microsoft.com/office/powerpoint/2010/main" val="3754258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9697" y="647114"/>
            <a:ext cx="11310152" cy="4610686"/>
          </a:xfrm>
        </p:spPr>
        <p:txBody>
          <a:bodyPr/>
          <a:lstStyle/>
          <a:p>
            <a:pPr algn="l"/>
            <a:r>
              <a:rPr lang="en-GB" sz="6000" u="sng" dirty="0" smtClean="0">
                <a:latin typeface="Comic Sans MS" panose="030F0702030302020204" pitchFamily="66" charset="0"/>
                <a:ea typeface="My Happy Ending" pitchFamily="2" charset="0"/>
              </a:rPr>
              <a:t>Monday 22</a:t>
            </a:r>
            <a:r>
              <a:rPr lang="en-GB" sz="6000" u="sng" baseline="30000" dirty="0" smtClean="0">
                <a:latin typeface="Comic Sans MS" panose="030F0702030302020204" pitchFamily="66" charset="0"/>
                <a:ea typeface="My Happy Ending" pitchFamily="2" charset="0"/>
              </a:rPr>
              <a:t>nd</a:t>
            </a:r>
            <a:r>
              <a:rPr lang="en-GB" sz="6000" u="sng" dirty="0" smtClean="0">
                <a:latin typeface="Comic Sans MS" panose="030F0702030302020204" pitchFamily="66" charset="0"/>
                <a:ea typeface="My Happy Ending" pitchFamily="2" charset="0"/>
              </a:rPr>
              <a:t> November </a:t>
            </a:r>
            <a:r>
              <a:rPr lang="en-GB" sz="6000" u="sng" dirty="0">
                <a:latin typeface="Comic Sans MS" panose="030F0702030302020204" pitchFamily="66" charset="0"/>
                <a:ea typeface="My Happy Ending" pitchFamily="2" charset="0"/>
              </a:rPr>
              <a:t>2021</a:t>
            </a:r>
          </a:p>
          <a:p>
            <a:pPr algn="l"/>
            <a:endParaRPr lang="en-GB" sz="6000" u="sng" dirty="0">
              <a:latin typeface="Comic Sans MS" panose="030F0702030302020204" pitchFamily="66" charset="0"/>
              <a:ea typeface="My Happy Ending" pitchFamily="2" charset="0"/>
            </a:endParaRPr>
          </a:p>
          <a:p>
            <a:pPr algn="l"/>
            <a:r>
              <a:rPr lang="en-GB" sz="6000" u="sng" dirty="0">
                <a:latin typeface="Comic Sans MS" panose="030F0702030302020204" pitchFamily="66" charset="0"/>
                <a:ea typeface="My Happy Ending" pitchFamily="2" charset="0"/>
              </a:rPr>
              <a:t>LO: To use a dictionary.</a:t>
            </a:r>
            <a:endParaRPr lang="en-GB" dirty="0">
              <a:latin typeface="Comic Sans MS" panose="030F0702030302020204" pitchFamily="66" charset="0"/>
            </a:endParaRPr>
          </a:p>
        </p:txBody>
      </p:sp>
    </p:spTree>
    <p:extLst>
      <p:ext uri="{BB962C8B-B14F-4D97-AF65-F5344CB8AC3E}">
        <p14:creationId xmlns:p14="http://schemas.microsoft.com/office/powerpoint/2010/main" val="278494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062754" cy="5430129"/>
          </a:xfrm>
        </p:spPr>
        <p:txBody>
          <a:bodyPr>
            <a:normAutofit lnSpcReduction="10000"/>
          </a:bodyPr>
          <a:lstStyle/>
          <a:p>
            <a:pPr algn="l"/>
            <a:r>
              <a:rPr lang="en-GB" sz="6000" dirty="0">
                <a:latin typeface="My Happy Ending" pitchFamily="2" charset="0"/>
                <a:ea typeface="My Happy Ending" pitchFamily="2" charset="0"/>
              </a:rPr>
              <a:t>Now that we have learnt to say the text we are going to make sure that we understand it all. When we say the text today, underline or keep a note of any words that you are unsure of. Then we are going to use a dictionary to find the definitions of these words. Let’s say the text again…</a:t>
            </a:r>
          </a:p>
          <a:p>
            <a:pPr algn="l"/>
            <a:endParaRPr lang="en-GB" sz="6000" dirty="0">
              <a:latin typeface="My Happy Ending" pitchFamily="2" charset="0"/>
              <a:ea typeface="My Happy Ending" pitchFamily="2" charset="0"/>
            </a:endParaRPr>
          </a:p>
          <a:p>
            <a:pPr algn="l"/>
            <a:endParaRPr lang="en-GB" dirty="0"/>
          </a:p>
        </p:txBody>
      </p:sp>
    </p:spTree>
    <p:extLst>
      <p:ext uri="{BB962C8B-B14F-4D97-AF65-F5344CB8AC3E}">
        <p14:creationId xmlns:p14="http://schemas.microsoft.com/office/powerpoint/2010/main" val="327110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9144000" cy="5430129"/>
          </a:xfrm>
        </p:spPr>
        <p:txBody>
          <a:bodyPr>
            <a:normAutofit/>
          </a:bodyPr>
          <a:lstStyle/>
          <a:p>
            <a:pPr algn="l"/>
            <a:endParaRPr lang="en-GB" sz="6000" dirty="0">
              <a:latin typeface="My Happy Ending" pitchFamily="2" charset="0"/>
              <a:ea typeface="My Happy Ending" pitchFamily="2" charset="0"/>
            </a:endParaRPr>
          </a:p>
          <a:p>
            <a:pPr algn="l"/>
            <a:r>
              <a:rPr lang="en-GB" sz="9600" u="sng" dirty="0">
                <a:latin typeface="My Happy Ending" pitchFamily="2" charset="0"/>
                <a:ea typeface="My Happy Ending" pitchFamily="2" charset="0"/>
              </a:rPr>
              <a:t>The Kingston Frost Dragon</a:t>
            </a:r>
            <a:endParaRPr lang="en-GB" sz="9600" u="sng" dirty="0"/>
          </a:p>
        </p:txBody>
      </p:sp>
      <p:pic>
        <p:nvPicPr>
          <p:cNvPr id="4" name="Picture 3"/>
          <p:cNvPicPr>
            <a:picLocks noChangeAspect="1"/>
          </p:cNvPicPr>
          <p:nvPr/>
        </p:nvPicPr>
        <p:blipFill>
          <a:blip r:embed="rId2"/>
          <a:stretch>
            <a:fillRect/>
          </a:stretch>
        </p:blipFill>
        <p:spPr>
          <a:xfrm>
            <a:off x="8680813" y="3421515"/>
            <a:ext cx="2171700" cy="2105025"/>
          </a:xfrm>
          <a:prstGeom prst="rect">
            <a:avLst/>
          </a:prstGeom>
        </p:spPr>
      </p:pic>
    </p:spTree>
    <p:extLst>
      <p:ext uri="{BB962C8B-B14F-4D97-AF65-F5344CB8AC3E}">
        <p14:creationId xmlns:p14="http://schemas.microsoft.com/office/powerpoint/2010/main" val="3185100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493828" cy="5430129"/>
          </a:xfrm>
        </p:spPr>
        <p:txBody>
          <a:bodyPr>
            <a:normAutofit/>
          </a:bodyPr>
          <a:lstStyle/>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r>
              <a:rPr lang="en-GB" sz="5400" dirty="0">
                <a:latin typeface="My Happy Ending" pitchFamily="2" charset="0"/>
                <a:ea typeface="My Happy Ending" pitchFamily="2" charset="0"/>
                <a:cs typeface="Times New Roman" panose="02020603050405020304" pitchFamily="18" charset="0"/>
              </a:rPr>
              <a:t>The Kingston Frost Dragon is a type of dragon.</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spTree>
    <p:extLst>
      <p:ext uri="{BB962C8B-B14F-4D97-AF65-F5344CB8AC3E}">
        <p14:creationId xmlns:p14="http://schemas.microsoft.com/office/powerpoint/2010/main" val="279288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9187542" cy="5430129"/>
          </a:xfrm>
        </p:spPr>
        <p:txBody>
          <a:bodyPr>
            <a:normAutofit lnSpcReduction="10000"/>
          </a:bodyPr>
          <a:lstStyle/>
          <a:p>
            <a:pPr algn="l"/>
            <a:endParaRPr lang="en-GB" sz="4400" dirty="0">
              <a:latin typeface="My Happy Ending" pitchFamily="2" charset="0"/>
              <a:ea typeface="My Happy Ending" pitchFamily="2" charset="0"/>
            </a:endParaRPr>
          </a:p>
          <a:p>
            <a:pPr algn="l"/>
            <a:r>
              <a:rPr lang="en-GB" sz="4400" dirty="0">
                <a:latin typeface="My Happy Ending" pitchFamily="2" charset="0"/>
                <a:ea typeface="My Happy Ending" pitchFamily="2" charset="0"/>
              </a:rPr>
              <a:t>Have you ever wondered what a Frost Dragon looks like? In fact, they are similar to the majority of dragons. Like most dragons, they have huge wings, large jaws, a spiny back and a long tail. Typically, they are a sparkling white colour. However, some have been spotted that are an icy blue. Furthermore, their teeth are made of diamonds and look like icicles. </a:t>
            </a: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r>
              <a:rPr lang="en-GB" sz="4400" dirty="0">
                <a:latin typeface="My Happy Ending" pitchFamily="2" charset="0"/>
                <a:ea typeface="My Happy Ending" pitchFamily="2" charset="0"/>
                <a:cs typeface="Times New Roman" panose="02020603050405020304" pitchFamily="18" charset="0"/>
              </a:rPr>
              <a:t>(This paragraph continues on the next slide)</a:t>
            </a: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8360230" y="4242163"/>
            <a:ext cx="2116182" cy="2056739"/>
          </a:xfrm>
          <a:prstGeom prst="rect">
            <a:avLst/>
          </a:prstGeom>
        </p:spPr>
      </p:pic>
    </p:spTree>
    <p:extLst>
      <p:ext uri="{BB962C8B-B14F-4D97-AF65-F5344CB8AC3E}">
        <p14:creationId xmlns:p14="http://schemas.microsoft.com/office/powerpoint/2010/main" val="156837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10519954" cy="5430129"/>
          </a:xfrm>
        </p:spPr>
        <p:txBody>
          <a:bodyPr>
            <a:normAutofit/>
          </a:bodyPr>
          <a:lstStyle/>
          <a:p>
            <a:pPr algn="l"/>
            <a:r>
              <a:rPr lang="en-GB" sz="4400" dirty="0">
                <a:latin typeface="My Happy Ending" pitchFamily="2" charset="0"/>
                <a:ea typeface="My Happy Ending" pitchFamily="2" charset="0"/>
              </a:rPr>
              <a:t>The main feature of this dragon is that it does not breathe flames. They breathe frost and snow. A few dragons of this variety have the ability to breathe on any creature and freeze it to stone. Additionally, they all have webbed feet that they use for swimming. </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2923841" y="3170327"/>
            <a:ext cx="6292534" cy="2224633"/>
          </a:xfrm>
          <a:prstGeom prst="rect">
            <a:avLst/>
          </a:prstGeom>
        </p:spPr>
      </p:pic>
    </p:spTree>
    <p:extLst>
      <p:ext uri="{BB962C8B-B14F-4D97-AF65-F5344CB8AC3E}">
        <p14:creationId xmlns:p14="http://schemas.microsoft.com/office/powerpoint/2010/main" val="670572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6768" y="421025"/>
            <a:ext cx="9161417" cy="4303710"/>
          </a:xfrm>
        </p:spPr>
        <p:txBody>
          <a:bodyPr>
            <a:normAutofit/>
          </a:bodyPr>
          <a:lstStyle/>
          <a:p>
            <a:pPr algn="l"/>
            <a:r>
              <a:rPr lang="en-GB" sz="4400" dirty="0">
                <a:latin typeface="My Happy Ending" pitchFamily="2" charset="0"/>
                <a:ea typeface="My Happy Ending" pitchFamily="2" charset="0"/>
              </a:rPr>
              <a:t>The Frost Dragon lives by the River Tyne. It hides in the tops of trees and is difficult to see because most of them can become almost invisible. This dragon likes to hide in frosty fields or mist. This makes them difficult to track down. They only come out at night and tend to move round the countryside when it is snowing or misty.</a:t>
            </a:r>
          </a:p>
        </p:txBody>
      </p:sp>
      <p:pic>
        <p:nvPicPr>
          <p:cNvPr id="5" name="Picture 4"/>
          <p:cNvPicPr>
            <a:picLocks noChangeAspect="1"/>
          </p:cNvPicPr>
          <p:nvPr/>
        </p:nvPicPr>
        <p:blipFill>
          <a:blip r:embed="rId2"/>
          <a:stretch>
            <a:fillRect/>
          </a:stretch>
        </p:blipFill>
        <p:spPr>
          <a:xfrm>
            <a:off x="2754406" y="-10435478"/>
            <a:ext cx="2697303" cy="1800000"/>
          </a:xfrm>
          <a:prstGeom prst="rect">
            <a:avLst/>
          </a:prstGeom>
        </p:spPr>
      </p:pic>
      <p:pic>
        <p:nvPicPr>
          <p:cNvPr id="6" name="Picture 5"/>
          <p:cNvPicPr>
            <a:picLocks noChangeAspect="1"/>
          </p:cNvPicPr>
          <p:nvPr/>
        </p:nvPicPr>
        <p:blipFill>
          <a:blip r:embed="rId3"/>
          <a:stretch>
            <a:fillRect/>
          </a:stretch>
        </p:blipFill>
        <p:spPr>
          <a:xfrm>
            <a:off x="6142745" y="3507179"/>
            <a:ext cx="5027003" cy="2965758"/>
          </a:xfrm>
          <a:prstGeom prst="rect">
            <a:avLst/>
          </a:prstGeom>
        </p:spPr>
      </p:pic>
    </p:spTree>
    <p:extLst>
      <p:ext uri="{BB962C8B-B14F-4D97-AF65-F5344CB8AC3E}">
        <p14:creationId xmlns:p14="http://schemas.microsoft.com/office/powerpoint/2010/main" val="2258589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9086" y="594863"/>
            <a:ext cx="10097588" cy="4141782"/>
          </a:xfrm>
        </p:spPr>
        <p:txBody>
          <a:bodyPr>
            <a:noAutofit/>
          </a:bodyPr>
          <a:lstStyle/>
          <a:p>
            <a:pPr algn="l">
              <a:spcAft>
                <a:spcPts val="0"/>
              </a:spcAft>
            </a:pPr>
            <a:r>
              <a:rPr lang="en-GB" sz="4400" dirty="0">
                <a:latin typeface="My Happy Ending" pitchFamily="2" charset="0"/>
                <a:ea typeface="My Happy Ending" pitchFamily="2" charset="0"/>
                <a:cs typeface="Times New Roman" panose="02020603050405020304" pitchFamily="18" charset="0"/>
              </a:rPr>
              <a:t>Are Frost Dragons dangerous? Many humans fear these dragons because they believe that they eat only princesses. However, this is not true. They will steal cattle and sheep but actually have never been known to attack a human. Indeed, in the summer, they are more likely to eat the roots of trees and fresh leaves than animals. This habit makes their skin glow a strange green colour.</a:t>
            </a:r>
            <a:endParaRPr lang="en-GB" sz="4400" dirty="0">
              <a:effectLst/>
              <a:latin typeface="My Happy Ending" pitchFamily="2" charset="0"/>
              <a:ea typeface="My Happy Ending" pitchFamily="2"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flipH="1">
            <a:off x="552047" y="4491489"/>
            <a:ext cx="2769325" cy="1678411"/>
          </a:xfrm>
          <a:prstGeom prst="rect">
            <a:avLst/>
          </a:prstGeom>
        </p:spPr>
      </p:pic>
      <p:pic>
        <p:nvPicPr>
          <p:cNvPr id="5" name="Picture 4"/>
          <p:cNvPicPr>
            <a:picLocks noChangeAspect="1"/>
          </p:cNvPicPr>
          <p:nvPr/>
        </p:nvPicPr>
        <p:blipFill>
          <a:blip r:embed="rId3"/>
          <a:stretch>
            <a:fillRect/>
          </a:stretch>
        </p:blipFill>
        <p:spPr>
          <a:xfrm>
            <a:off x="3587455" y="4530168"/>
            <a:ext cx="4863052" cy="1706559"/>
          </a:xfrm>
          <a:prstGeom prst="rect">
            <a:avLst/>
          </a:prstGeom>
        </p:spPr>
      </p:pic>
      <p:pic>
        <p:nvPicPr>
          <p:cNvPr id="6" name="Picture 5"/>
          <p:cNvPicPr>
            <a:picLocks noChangeAspect="1"/>
          </p:cNvPicPr>
          <p:nvPr/>
        </p:nvPicPr>
        <p:blipFill>
          <a:blip r:embed="rId4"/>
          <a:stretch>
            <a:fillRect/>
          </a:stretch>
        </p:blipFill>
        <p:spPr>
          <a:xfrm>
            <a:off x="8716590" y="4502020"/>
            <a:ext cx="2762250" cy="1657350"/>
          </a:xfrm>
          <a:prstGeom prst="rect">
            <a:avLst/>
          </a:prstGeom>
        </p:spPr>
      </p:pic>
    </p:spTree>
    <p:extLst>
      <p:ext uri="{BB962C8B-B14F-4D97-AF65-F5344CB8AC3E}">
        <p14:creationId xmlns:p14="http://schemas.microsoft.com/office/powerpoint/2010/main" val="251705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559</Words>
  <Application>Microsoft Office PowerPoint</Application>
  <PresentationFormat>Widescreen</PresentationFormat>
  <Paragraphs>36</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Comic Sans MS</vt:lpstr>
      <vt:lpstr>My Happy Ending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Hamilton</dc:creator>
  <cp:lastModifiedBy>Deborah Hamilton</cp:lastModifiedBy>
  <cp:revision>75</cp:revision>
  <dcterms:created xsi:type="dcterms:W3CDTF">2021-09-04T12:09:25Z</dcterms:created>
  <dcterms:modified xsi:type="dcterms:W3CDTF">2021-11-21T15:32:18Z</dcterms:modified>
</cp:coreProperties>
</file>