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38"/>
  </p:notesMasterIdLst>
  <p:sldIdLst>
    <p:sldId id="296" r:id="rId10"/>
    <p:sldId id="323" r:id="rId11"/>
    <p:sldId id="324" r:id="rId12"/>
    <p:sldId id="325" r:id="rId13"/>
    <p:sldId id="299" r:id="rId14"/>
    <p:sldId id="300" r:id="rId15"/>
    <p:sldId id="307" r:id="rId16"/>
    <p:sldId id="308" r:id="rId17"/>
    <p:sldId id="309" r:id="rId18"/>
    <p:sldId id="310" r:id="rId19"/>
    <p:sldId id="311" r:id="rId20"/>
    <p:sldId id="312" r:id="rId21"/>
    <p:sldId id="315" r:id="rId22"/>
    <p:sldId id="316" r:id="rId23"/>
    <p:sldId id="322" r:id="rId24"/>
    <p:sldId id="317" r:id="rId25"/>
    <p:sldId id="321" r:id="rId26"/>
    <p:sldId id="304" r:id="rId27"/>
    <p:sldId id="313" r:id="rId28"/>
    <p:sldId id="314" r:id="rId29"/>
    <p:sldId id="326" r:id="rId30"/>
    <p:sldId id="305" r:id="rId31"/>
    <p:sldId id="318" r:id="rId32"/>
    <p:sldId id="319" r:id="rId33"/>
    <p:sldId id="320" r:id="rId34"/>
    <p:sldId id="327" r:id="rId35"/>
    <p:sldId id="329" r:id="rId36"/>
    <p:sldId id="32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087" autoAdjust="0"/>
  </p:normalViewPr>
  <p:slideViewPr>
    <p:cSldViewPr snapToGrid="0" snapToObjects="1">
      <p:cViewPr varScale="1">
        <p:scale>
          <a:sx n="82" d="100"/>
          <a:sy n="82" d="100"/>
        </p:scale>
        <p:origin x="15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ommentAuthors" Target="commentAuthor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31/10/2021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887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39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82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13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80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087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59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10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08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28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6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63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34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88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14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10" Type="http://schemas.openxmlformats.org/officeDocument/2006/relationships/image" Target="../media/image3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9.emf"/><Relationship Id="rId7" Type="http://schemas.openxmlformats.org/officeDocument/2006/relationships/image" Target="../media/image2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10" Type="http://schemas.openxmlformats.org/officeDocument/2006/relationships/image" Target="../media/image260.png"/><Relationship Id="rId4" Type="http://schemas.openxmlformats.org/officeDocument/2006/relationships/image" Target="../media/image40.emf"/><Relationship Id="rId9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emf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4" Type="http://schemas.openxmlformats.org/officeDocument/2006/relationships/image" Target="../media/image41.emf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emf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11" Type="http://schemas.openxmlformats.org/officeDocument/2006/relationships/image" Target="../media/image36.png"/><Relationship Id="rId10" Type="http://schemas.openxmlformats.org/officeDocument/2006/relationships/image" Target="../media/image48.png"/><Relationship Id="rId4" Type="http://schemas.openxmlformats.org/officeDocument/2006/relationships/image" Target="../media/image41.emf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../../Maths/Year-3-Autumn-Block-2-FB4-.ppt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307" y="1867784"/>
            <a:ext cx="64754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02.11.21</a:t>
            </a:r>
            <a:endParaRPr lang="en-GB" sz="3200" b="1" u="sng" dirty="0">
              <a:latin typeface="Comic Sans MS" panose="030F0702030302020204" pitchFamily="66" charset="0"/>
            </a:endParaRPr>
          </a:p>
          <a:p>
            <a:endParaRPr lang="en-GB" sz="3200" b="1" u="sng" dirty="0">
              <a:latin typeface="Comic Sans MS" panose="030F0702030302020204" pitchFamily="66" charset="0"/>
            </a:endParaRPr>
          </a:p>
          <a:p>
            <a:r>
              <a:rPr lang="en-GB" sz="3200" b="1" u="sng" dirty="0">
                <a:latin typeface="Comic Sans MS" panose="030F0702030302020204" pitchFamily="66" charset="0"/>
              </a:rPr>
              <a:t>LO: To add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a 2-digit and a 1-digit number (crossing 10)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/>
              <a:t>8</a:t>
            </a:r>
            <a:endParaRPr lang="en-GB" sz="2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898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0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410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/>
              <a:t>7</a:t>
            </a:r>
            <a:endParaRPr lang="en-GB" sz="2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7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043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/>
              <a:t>17</a:t>
            </a:r>
            <a:endParaRPr lang="en-GB" sz="2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17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33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/>
              <a:t>11</a:t>
            </a:r>
            <a:endParaRPr lang="en-GB" sz="2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11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30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/>
              <a:t>2</a:t>
            </a:r>
            <a:r>
              <a:rPr lang="en-GB" sz="20000" dirty="0" smtClean="0"/>
              <a:t>1</a:t>
            </a:r>
            <a:endParaRPr lang="en-GB" sz="2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2</a:t>
                </a:r>
                <a:r>
                  <a:rPr lang="en-GB" sz="3200" dirty="0" smtClean="0"/>
                  <a:t>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30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49536" y="621437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/>
                  <a:t>1</a:t>
                </a:r>
                <a:r>
                  <a:rPr lang="en-GB" sz="3200" dirty="0" smtClean="0"/>
                  <a:t>0</a:t>
                </a:r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36" y="621437"/>
                <a:ext cx="3479800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38700" y="104701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11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20</a:t>
                </a:r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1047019"/>
                <a:ext cx="3479800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33874" y="1512171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21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30</a:t>
                </a:r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74" y="1512171"/>
                <a:ext cx="3479800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6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/>
              <a:t>18</a:t>
            </a:r>
            <a:endParaRPr lang="en-GB" sz="2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18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08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/>
              <a:t>48</a:t>
            </a:r>
            <a:endParaRPr lang="en-GB" sz="2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4</a:t>
                </a:r>
                <a:r>
                  <a:rPr lang="en-GB" sz="3200" dirty="0" smtClean="0"/>
                  <a:t>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/>
                  <a:t>5</a:t>
                </a:r>
                <a:r>
                  <a:rPr lang="en-GB" sz="3200" dirty="0" smtClean="0"/>
                  <a:t>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44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7700" y="2117401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/>
                  <a:t>6</a:t>
                </a:r>
                <a:r>
                  <a:rPr lang="en-GB" sz="5400" dirty="0" smtClean="0"/>
                  <a:t>  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  5  </a:t>
                </a:r>
                <a:endParaRPr lang="en-GB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700" y="2117401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6074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401568" y="3626798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82768" y="3631152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 flipH="1">
            <a:off x="4178300" y="3040731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64709" y="3035077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5784" y="3723933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6984" y="3723933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1</a:t>
            </a:r>
            <a:endParaRPr lang="en-GB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17700" y="5130541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10       </a:t>
            </a:r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71096" y="513054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 11</a:t>
                </a:r>
                <a:endParaRPr lang="en-GB" sz="5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096" y="5130541"/>
                <a:ext cx="2158918" cy="923330"/>
              </a:xfrm>
              <a:prstGeom prst="rect">
                <a:avLst/>
              </a:prstGeom>
              <a:blipFill>
                <a:blip r:embed="rId7"/>
                <a:stretch>
                  <a:fillRect t="-17881" r="-1412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9064" y="20679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 11</a:t>
                </a:r>
                <a:endParaRPr lang="en-GB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064" y="20679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763" r="-1130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245634" y="1270960"/>
            <a:ext cx="5952450" cy="827539"/>
            <a:chOff x="1245634" y="962613"/>
            <a:chExt cx="5952450" cy="827539"/>
          </a:xfrm>
        </p:grpSpPr>
        <p:sp>
          <p:nvSpPr>
            <p:cNvPr id="20" name="TextBox 19"/>
            <p:cNvSpPr txBox="1"/>
            <p:nvPr/>
          </p:nvSpPr>
          <p:spPr>
            <a:xfrm>
              <a:off x="1245634" y="1328487"/>
              <a:ext cx="40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6</a:t>
              </a:r>
              <a:endParaRPr lang="en-GB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0845" y="1328487"/>
              <a:ext cx="40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9209" y="1328487"/>
              <a:ext cx="40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8</a:t>
              </a:r>
              <a:endParaRPr lang="en-GB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17576" y="1328487"/>
              <a:ext cx="40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77038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10</a:t>
              </a:r>
              <a:endParaRPr lang="en-GB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62420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11</a:t>
              </a:r>
              <a:endParaRPr lang="en-GB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42014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12</a:t>
              </a:r>
              <a:endParaRPr lang="en-GB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1610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13</a:t>
              </a:r>
              <a:endParaRPr lang="en-GB" sz="24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2963" y="962613"/>
              <a:ext cx="5490674" cy="451143"/>
            </a:xfrm>
            <a:prstGeom prst="rect">
              <a:avLst/>
            </a:prstGeom>
          </p:spPr>
        </p:pic>
      </p:grpSp>
      <p:sp>
        <p:nvSpPr>
          <p:cNvPr id="32" name="Curved Down Arrow 31"/>
          <p:cNvSpPr/>
          <p:nvPr/>
        </p:nvSpPr>
        <p:spPr>
          <a:xfrm>
            <a:off x="1461070" y="753971"/>
            <a:ext cx="3168080" cy="456055"/>
          </a:xfrm>
          <a:prstGeom prst="curvedDownArrow">
            <a:avLst>
              <a:gd name="adj1" fmla="val 0"/>
              <a:gd name="adj2" fmla="val 32563"/>
              <a:gd name="adj3" fmla="val 24135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>
            <a:off x="4565275" y="756477"/>
            <a:ext cx="857433" cy="456055"/>
          </a:xfrm>
          <a:prstGeom prst="curvedDownArrow">
            <a:avLst>
              <a:gd name="adj1" fmla="val 0"/>
              <a:gd name="adj2" fmla="val 32563"/>
              <a:gd name="adj3" fmla="val 24135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4832" y="340202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4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314794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1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8542811">
            <a:off x="2468068" y="1729356"/>
            <a:ext cx="1098901" cy="345802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01568" y="5114114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1</a:t>
                </a:r>
                <a:endParaRPr lang="en-GB" sz="5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68" y="5114114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/>
      <p:bldP spid="12" grpId="1"/>
      <p:bldP spid="13" grpId="0"/>
      <p:bldP spid="13" grpId="1"/>
      <p:bldP spid="13" grpId="2"/>
      <p:bldP spid="14" grpId="0"/>
      <p:bldP spid="15" grpId="0"/>
      <p:bldP spid="16" grpId="0"/>
      <p:bldP spid="32" grpId="0" animBg="1"/>
      <p:bldP spid="32" grpId="1" animBg="1"/>
      <p:bldP spid="33" grpId="0" animBg="1"/>
      <p:bldP spid="33" grpId="1" animBg="1"/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98718" y="2117401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 smtClean="0"/>
                  <a:t>18  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  7  </a:t>
                </a:r>
                <a:endParaRPr lang="en-GB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18" y="2117401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401568" y="3626798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82768" y="3631152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 flipH="1">
            <a:off x="4178300" y="3040731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64709" y="3035077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5784" y="3723933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2</a:t>
            </a:r>
            <a:endParaRPr lang="en-GB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6984" y="3723933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7700" y="5130541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2</a:t>
            </a:r>
            <a:r>
              <a:rPr lang="en-GB" sz="5400" dirty="0" smtClean="0"/>
              <a:t>0       </a:t>
            </a:r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71096" y="513054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 25</a:t>
                </a:r>
                <a:endParaRPr lang="en-GB" sz="5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096" y="5130541"/>
                <a:ext cx="2158918" cy="923330"/>
              </a:xfrm>
              <a:prstGeom prst="rect">
                <a:avLst/>
              </a:prstGeom>
              <a:blipFill>
                <a:blip r:embed="rId7"/>
                <a:stretch>
                  <a:fillRect t="-17881" r="-1412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9064" y="20679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 25</a:t>
                </a:r>
                <a:endParaRPr lang="en-GB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064" y="20679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763" r="-1130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167996" y="1270960"/>
            <a:ext cx="6030088" cy="827539"/>
            <a:chOff x="1167996" y="962613"/>
            <a:chExt cx="6030088" cy="827539"/>
          </a:xfrm>
        </p:grpSpPr>
        <p:sp>
          <p:nvSpPr>
            <p:cNvPr id="20" name="TextBox 19"/>
            <p:cNvSpPr txBox="1"/>
            <p:nvPr/>
          </p:nvSpPr>
          <p:spPr>
            <a:xfrm>
              <a:off x="1167996" y="1328487"/>
              <a:ext cx="524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18</a:t>
              </a:r>
              <a:endParaRPr lang="en-GB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67680" y="1328487"/>
              <a:ext cx="554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19</a:t>
              </a:r>
              <a:endParaRPr lang="en-GB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2839" y="1328487"/>
              <a:ext cx="543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11654" y="1328487"/>
              <a:ext cx="552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1</a:t>
              </a:r>
              <a:endParaRPr lang="en-GB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77038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2</a:t>
              </a:r>
              <a:endParaRPr lang="en-GB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62420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3</a:t>
              </a:r>
              <a:endParaRPr lang="en-GB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42014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4</a:t>
              </a:r>
              <a:endParaRPr lang="en-GB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1610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5</a:t>
              </a:r>
              <a:endParaRPr lang="en-GB" sz="24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2963" y="962613"/>
              <a:ext cx="5490674" cy="451143"/>
            </a:xfrm>
            <a:prstGeom prst="rect">
              <a:avLst/>
            </a:prstGeom>
          </p:spPr>
        </p:pic>
      </p:grpSp>
      <p:sp>
        <p:nvSpPr>
          <p:cNvPr id="32" name="Curved Down Arrow 31"/>
          <p:cNvSpPr/>
          <p:nvPr/>
        </p:nvSpPr>
        <p:spPr>
          <a:xfrm>
            <a:off x="1461070" y="801867"/>
            <a:ext cx="1633004" cy="408159"/>
          </a:xfrm>
          <a:prstGeom prst="curvedDownArrow">
            <a:avLst>
              <a:gd name="adj1" fmla="val 0"/>
              <a:gd name="adj2" fmla="val 32563"/>
              <a:gd name="adj3" fmla="val 10146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>
            <a:off x="3050463" y="763083"/>
            <a:ext cx="3905073" cy="456055"/>
          </a:xfrm>
          <a:prstGeom prst="curvedDownArrow">
            <a:avLst>
              <a:gd name="adj1" fmla="val 0"/>
              <a:gd name="adj2" fmla="val 32563"/>
              <a:gd name="adj3" fmla="val 24135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4277" y="340202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80727" y="325828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5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8542811">
            <a:off x="2468068" y="1729356"/>
            <a:ext cx="1098901" cy="345802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01568" y="5114114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5</a:t>
                </a:r>
                <a:endParaRPr lang="en-GB" sz="5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68" y="5114114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23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/>
      <p:bldP spid="12" grpId="1"/>
      <p:bldP spid="13" grpId="0"/>
      <p:bldP spid="13" grpId="1"/>
      <p:bldP spid="13" grpId="2"/>
      <p:bldP spid="14" grpId="0"/>
      <p:bldP spid="15" grpId="0"/>
      <p:bldP spid="16" grpId="0"/>
      <p:bldP spid="32" grpId="0" animBg="1"/>
      <p:bldP spid="32" grpId="1" animBg="1"/>
      <p:bldP spid="33" grpId="0" animBg="1"/>
      <p:bldP spid="33" grpId="1" animBg="1"/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50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multiples of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8" y="-20842"/>
            <a:ext cx="4998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 – Addition and Subtraction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this unit we will…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971950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42213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1s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6213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36476" y="901885"/>
            <a:ext cx="1524000" cy="1284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3-digit and 1-digit numbers – not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60476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30739" y="901885"/>
            <a:ext cx="15240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 2-digit and 1-digit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36281" y="1755325"/>
            <a:ext cx="0" cy="596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74281" y="235186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3-digit and 1-digit numbers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12429" y="280906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6252" y="235186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1-digit number from 2-digits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24400" y="277858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96051" y="2121090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1-digit number from a 3-digit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54236" y="2704560"/>
            <a:ext cx="341815" cy="426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8187" y="3131279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3-digit and 2-digit numbers – not crossing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01080" y="4441915"/>
            <a:ext cx="999320" cy="248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00400" y="4132758"/>
            <a:ext cx="1524000" cy="788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3-digit and 2-digit numbers – crossing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24400" y="4507233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90308" y="3867154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2-digit number from a 3-digit number – crossing 100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09956" y="4485471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4237" y="566876"/>
            <a:ext cx="670018" cy="6700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992" y="596118"/>
            <a:ext cx="670618" cy="67061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091280" y="408051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100s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1280" y="5460812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Spot the pattern – making it explicit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53280" y="4933953"/>
            <a:ext cx="0" cy="526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429428" y="5896252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83832" y="5373722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two 2-digit numbers – crossing 10 – add ones and add tens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197679" y="589625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649378" y="5360659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2-digit number from a 2-digit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724" y="623134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7449" y="2117401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 smtClean="0"/>
                  <a:t>19  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  4  </a:t>
                </a:r>
                <a:endParaRPr lang="en-GB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49" y="2117401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6074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401568" y="3626798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82768" y="3631152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 flipH="1">
            <a:off x="4178300" y="3040731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64709" y="3035077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5784" y="3723933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6984" y="3723933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3</a:t>
            </a:r>
            <a:endParaRPr lang="en-GB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17700" y="5130541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20       </a:t>
            </a:r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71096" y="513054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 23</a:t>
                </a:r>
                <a:endParaRPr lang="en-GB" sz="5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096" y="5130541"/>
                <a:ext cx="2158918" cy="923330"/>
              </a:xfrm>
              <a:prstGeom prst="rect">
                <a:avLst/>
              </a:prstGeom>
              <a:blipFill>
                <a:blip r:embed="rId7"/>
                <a:stretch>
                  <a:fillRect t="-17881" r="-1412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9064" y="20679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 23</a:t>
                </a:r>
                <a:endParaRPr lang="en-GB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064" y="20679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763" r="-1130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179782" y="1270960"/>
            <a:ext cx="6018302" cy="827539"/>
            <a:chOff x="1179782" y="962613"/>
            <a:chExt cx="6018302" cy="827539"/>
          </a:xfrm>
        </p:grpSpPr>
        <p:sp>
          <p:nvSpPr>
            <p:cNvPr id="20" name="TextBox 19"/>
            <p:cNvSpPr txBox="1"/>
            <p:nvPr/>
          </p:nvSpPr>
          <p:spPr>
            <a:xfrm>
              <a:off x="1179782" y="1328487"/>
              <a:ext cx="49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19</a:t>
              </a:r>
              <a:endParaRPr lang="en-GB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7047" y="1328487"/>
              <a:ext cx="554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2839" y="1328487"/>
              <a:ext cx="543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1</a:t>
              </a:r>
              <a:endParaRPr lang="en-GB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11654" y="1328487"/>
              <a:ext cx="552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2</a:t>
              </a:r>
              <a:endParaRPr lang="en-GB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77038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3</a:t>
              </a:r>
              <a:endParaRPr lang="en-GB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62420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4</a:t>
              </a:r>
              <a:endParaRPr lang="en-GB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42014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5</a:t>
              </a:r>
              <a:endParaRPr lang="en-GB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1610" y="1328487"/>
              <a:ext cx="57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</a:t>
              </a:r>
              <a:r>
                <a:rPr lang="en-GB" sz="2400" dirty="0" smtClean="0"/>
                <a:t>6</a:t>
              </a:r>
              <a:endParaRPr lang="en-GB" sz="24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2963" y="962613"/>
              <a:ext cx="5490674" cy="451143"/>
            </a:xfrm>
            <a:prstGeom prst="rect">
              <a:avLst/>
            </a:prstGeom>
          </p:spPr>
        </p:pic>
      </p:grpSp>
      <p:sp>
        <p:nvSpPr>
          <p:cNvPr id="32" name="Curved Down Arrow 31"/>
          <p:cNvSpPr/>
          <p:nvPr/>
        </p:nvSpPr>
        <p:spPr>
          <a:xfrm>
            <a:off x="1461070" y="753971"/>
            <a:ext cx="835563" cy="456055"/>
          </a:xfrm>
          <a:prstGeom prst="curvedDownArrow">
            <a:avLst>
              <a:gd name="adj1" fmla="val 0"/>
              <a:gd name="adj2" fmla="val 32563"/>
              <a:gd name="adj3" fmla="val 10146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>
            <a:off x="2223253" y="720287"/>
            <a:ext cx="2405898" cy="456055"/>
          </a:xfrm>
          <a:prstGeom prst="curvedDownArrow">
            <a:avLst>
              <a:gd name="adj1" fmla="val 0"/>
              <a:gd name="adj2" fmla="val 32563"/>
              <a:gd name="adj3" fmla="val 24135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2697" y="332204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1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6810" y="325828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8542811">
            <a:off x="2468068" y="1729356"/>
            <a:ext cx="1098901" cy="345802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01568" y="5114114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3</a:t>
                </a:r>
                <a:endParaRPr lang="en-GB" sz="5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68" y="5114114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2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2" grpId="1"/>
      <p:bldP spid="13" grpId="0"/>
      <p:bldP spid="13" grpId="1"/>
      <p:bldP spid="13" grpId="2"/>
      <p:bldP spid="14" grpId="0"/>
      <p:bldP spid="15" grpId="0"/>
      <p:bldP spid="16" grpId="0"/>
      <p:bldP spid="32" grpId="0" animBg="1"/>
      <p:bldP spid="32" grpId="1" animBg="1"/>
      <p:bldP spid="33" grpId="0" animBg="1"/>
      <p:bldP spid="33" grpId="1" animBg="1"/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2" y="345329"/>
            <a:ext cx="5129990" cy="5949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885" y="576031"/>
            <a:ext cx="106689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4622837" y="3577723"/>
            <a:ext cx="1817652" cy="1902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1781540" y="1177733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9129" y="1055400"/>
                <a:ext cx="920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latin typeface="Calibri" panose="020F0502020204030204" pitchFamily="34" charset="0"/>
                  </a:rPr>
                  <a:t>1</a:t>
                </a:r>
                <a:endParaRPr lang="en-GB" sz="32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29" y="1055400"/>
                <a:ext cx="920893" cy="584775"/>
              </a:xfrm>
              <a:prstGeom prst="rect">
                <a:avLst/>
              </a:prstGeom>
              <a:blipFill>
                <a:blip r:embed="rId7"/>
                <a:stretch>
                  <a:fillRect t="-12500" r="-198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130806" y="1741205"/>
            <a:ext cx="694124" cy="195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14962" y="2368226"/>
                <a:ext cx="1737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1</a:t>
                </a:r>
                <a:r>
                  <a:rPr lang="en-GB" sz="3200" dirty="0">
                    <a:latin typeface="Calibri" panose="020F0502020204030204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962" y="2368226"/>
                <a:ext cx="1737372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60209" y="4177727"/>
                <a:ext cx="1737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100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209" y="4177727"/>
                <a:ext cx="1737372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411310"/>
            <a:ext cx="349118" cy="400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56569" y="867309"/>
            <a:ext cx="694124" cy="195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68623" y="867309"/>
            <a:ext cx="694124" cy="19574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069790"/>
            <a:ext cx="349118" cy="400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728272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386754"/>
            <a:ext cx="349118" cy="400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04523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17653" y="1384359"/>
                <a:ext cx="552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53" y="1384359"/>
                <a:ext cx="552893" cy="923330"/>
              </a:xfrm>
              <a:prstGeom prst="rect">
                <a:avLst/>
              </a:prstGeom>
              <a:blipFill>
                <a:blip r:embed="rId7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417948"/>
            <a:ext cx="349118" cy="400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076428"/>
            <a:ext cx="349118" cy="400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734910"/>
            <a:ext cx="349118" cy="400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393392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051874"/>
            <a:ext cx="349118" cy="4008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68514" y="2421985"/>
            <a:ext cx="349118" cy="400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68514" y="2080465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25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30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2 </a:t>
                </a:r>
                <a:endParaRPr lang="en-GB" sz="5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blipFill>
                <a:blip r:embed="rId9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423082"/>
            <a:ext cx="349118" cy="400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081562"/>
            <a:ext cx="349118" cy="400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740044"/>
            <a:ext cx="349118" cy="400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398526"/>
            <a:ext cx="349118" cy="400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057008"/>
            <a:ext cx="349118" cy="400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2615" y="867309"/>
            <a:ext cx="694124" cy="195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32</a:t>
                </a:r>
                <a:endParaRPr lang="en-GB" sz="5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34106" y="306623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32</a:t>
                </a:r>
                <a:endParaRPr lang="en-GB" sz="5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6" y="3066231"/>
                <a:ext cx="2158918" cy="923330"/>
              </a:xfrm>
              <a:prstGeom prst="rect">
                <a:avLst/>
              </a:prstGeom>
              <a:blipFill>
                <a:blip r:embed="rId11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93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411310"/>
            <a:ext cx="349118" cy="400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56569" y="867309"/>
            <a:ext cx="694124" cy="195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68623" y="867309"/>
            <a:ext cx="694124" cy="19574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069790"/>
            <a:ext cx="349118" cy="400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728272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386754"/>
            <a:ext cx="349118" cy="400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04523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02905" y="1384359"/>
                <a:ext cx="552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905" y="1384359"/>
                <a:ext cx="552893" cy="923330"/>
              </a:xfrm>
              <a:prstGeom prst="rect">
                <a:avLst/>
              </a:prstGeom>
              <a:blipFill>
                <a:blip r:embed="rId7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417948"/>
            <a:ext cx="349118" cy="400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076428"/>
            <a:ext cx="349118" cy="400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734910"/>
            <a:ext cx="349118" cy="400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393392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051874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5</a:t>
                </a:r>
                <a:r>
                  <a:rPr lang="en-GB" sz="5400" dirty="0"/>
                  <a:t>9</a:t>
                </a:r>
                <a:r>
                  <a:rPr lang="en-GB" sz="5400" dirty="0" smtClean="0"/>
                  <a:t>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5 </a:t>
                </a:r>
                <a:endParaRPr lang="en-GB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/>
                  <a:t>6</a:t>
                </a:r>
                <a:r>
                  <a:rPr lang="en-GB" sz="5400" dirty="0" smtClean="0"/>
                  <a:t>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4 </a:t>
                </a:r>
                <a:endParaRPr lang="en-GB" sz="5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blipFill>
                <a:blip r:embed="rId9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423082"/>
            <a:ext cx="349118" cy="400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081562"/>
            <a:ext cx="349118" cy="400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740044"/>
            <a:ext cx="349118" cy="400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39852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64</a:t>
                </a:r>
                <a:endParaRPr lang="en-GB" sz="5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78135" y="867309"/>
            <a:ext cx="694124" cy="1957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803389" y="867309"/>
            <a:ext cx="694124" cy="19574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413771" y="867309"/>
            <a:ext cx="694124" cy="19574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31949" y="1064144"/>
            <a:ext cx="349118" cy="400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5206" y="912528"/>
            <a:ext cx="694124" cy="195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24612" y="312439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64</a:t>
                </a:r>
                <a:endParaRPr lang="en-GB" sz="5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12" y="3124395"/>
                <a:ext cx="2158918" cy="923330"/>
              </a:xfrm>
              <a:prstGeom prst="rect">
                <a:avLst/>
              </a:prstGeom>
              <a:blipFill>
                <a:blip r:embed="rId12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55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33" grpId="0"/>
      <p:bldP spid="35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28" y="186320"/>
            <a:ext cx="1066892" cy="98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01" y="570702"/>
            <a:ext cx="44386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201" y="2125411"/>
            <a:ext cx="42862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28" y="186320"/>
            <a:ext cx="1066892" cy="98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7" y="1334277"/>
            <a:ext cx="5423126" cy="40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12" y="1147179"/>
            <a:ext cx="4197317" cy="4297972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369976" y="625637"/>
            <a:ext cx="634481" cy="52154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01821" y="777847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Star Challenge!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138" y="134866"/>
            <a:ext cx="1066892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1182" y="243840"/>
            <a:ext cx="29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Vocabulary: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28" y="10348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addition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column method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mental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method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exchange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place value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grid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33" y="2350770"/>
            <a:ext cx="6057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/>
              <a:t>6</a:t>
            </a:r>
            <a:endParaRPr lang="en-GB" sz="20000" dirty="0"/>
          </a:p>
        </p:txBody>
      </p:sp>
      <p:sp>
        <p:nvSpPr>
          <p:cNvPr id="5" name="TextBox 4"/>
          <p:cNvSpPr txBox="1"/>
          <p:nvPr/>
        </p:nvSpPr>
        <p:spPr>
          <a:xfrm>
            <a:off x="810768" y="4445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can use number bonds to help us add!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3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7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69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/>
              <a:t>5</a:t>
            </a:r>
            <a:endParaRPr lang="en-GB" sz="2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406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1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/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10</a:t>
                </a:r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41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4.8|4.5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7|7.6|4.4|4.9|3.7|2.9|1.2|2.7|3.4|3.1|5.2|1.4|0.8|0.8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6|7.7|8.5|4.2|3|3.1|0.9|3.8|3.1|1.7|2.9|0.9|1|0.6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4|4.9|3|5.3|1.8|1|2.5|1.9|2.9|1.6|0.9|1.6|1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6|0.6|6.1|19.1|1|5.3|10.6|0.8|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4|8.1|11.9|13.4|0.7|2|0.7|4|4.1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6207D3-D96E-45A8-B51C-B59536BD4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dcmitype/"/>
    <ds:schemaRef ds:uri="http://schemas.openxmlformats.org/package/2006/metadata/core-properties"/>
    <ds:schemaRef ds:uri="522d4c35-b548-4432-90ae-af4376e1c4b4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9735</TotalTime>
  <Words>392</Words>
  <Application>Microsoft Office PowerPoint</Application>
  <PresentationFormat>On-screen Show (4:3)</PresentationFormat>
  <Paragraphs>138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Rochester</cp:lastModifiedBy>
  <cp:revision>223</cp:revision>
  <dcterms:created xsi:type="dcterms:W3CDTF">2019-07-05T11:02:13Z</dcterms:created>
  <dcterms:modified xsi:type="dcterms:W3CDTF">2021-10-31T15:11:32Z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