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1" r:id="rId4"/>
    <p:sldId id="274" r:id="rId5"/>
    <p:sldId id="273" r:id="rId6"/>
    <p:sldId id="275" r:id="rId7"/>
    <p:sldId id="276" r:id="rId8"/>
    <p:sldId id="278" r:id="rId9"/>
    <p:sldId id="277" r:id="rId10"/>
    <p:sldId id="280" r:id="rId11"/>
    <p:sldId id="284" r:id="rId12"/>
    <p:sldId id="286" r:id="rId13"/>
    <p:sldId id="283" r:id="rId14"/>
    <p:sldId id="285" r:id="rId15"/>
    <p:sldId id="287"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E4B4"/>
    <a:srgbClr val="2BC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1382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4349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4440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352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6A4E8-0EEF-43D9-AE8A-2C241B873393}"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97401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6A4E8-0EEF-43D9-AE8A-2C241B873393}" type="datetimeFigureOut">
              <a:rPr lang="en-GB" smtClean="0"/>
              <a:t>09/01/2022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96765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6A4E8-0EEF-43D9-AE8A-2C241B873393}" type="datetimeFigureOut">
              <a:rPr lang="en-GB" smtClean="0"/>
              <a:t>09/01/2022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2577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6A4E8-0EEF-43D9-AE8A-2C241B873393}" type="datetimeFigureOut">
              <a:rPr lang="en-GB" smtClean="0"/>
              <a:t>09/01/2022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0403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6A4E8-0EEF-43D9-AE8A-2C241B873393}" type="datetimeFigureOut">
              <a:rPr lang="en-GB" smtClean="0"/>
              <a:t>09/01/2022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07142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3845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1955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6A4E8-0EEF-43D9-AE8A-2C241B873393}" type="datetimeFigureOut">
              <a:rPr lang="en-GB" smtClean="0"/>
              <a:t>09/01/2022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4E0A-9626-40A4-8975-48AA2B10FF1C}" type="slidenum">
              <a:rPr lang="en-GB" smtClean="0"/>
              <a:t>‹#›</a:t>
            </a:fld>
            <a:endParaRPr lang="en-GB"/>
          </a:p>
        </p:txBody>
      </p:sp>
    </p:spTree>
    <p:extLst>
      <p:ext uri="{BB962C8B-B14F-4D97-AF65-F5344CB8AC3E}">
        <p14:creationId xmlns:p14="http://schemas.microsoft.com/office/powerpoint/2010/main" val="119327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47114"/>
            <a:ext cx="9144000" cy="4610686"/>
          </a:xfrm>
        </p:spPr>
        <p:txBody>
          <a:bodyPr>
            <a:normAutofit/>
          </a:bodyPr>
          <a:lstStyle/>
          <a:p>
            <a:pPr algn="l"/>
            <a:r>
              <a:rPr lang="en-GB" sz="6000" u="sng" dirty="0" smtClean="0">
                <a:latin typeface="My Happy Ending" pitchFamily="2" charset="0"/>
                <a:ea typeface="My Happy Ending" pitchFamily="2" charset="0"/>
              </a:rPr>
              <a:t>Thursday 13</a:t>
            </a:r>
            <a:r>
              <a:rPr lang="en-GB" sz="6000" u="sng" baseline="30000" dirty="0" smtClean="0">
                <a:latin typeface="My Happy Ending" pitchFamily="2" charset="0"/>
                <a:ea typeface="My Happy Ending" pitchFamily="2" charset="0"/>
              </a:rPr>
              <a:t>th</a:t>
            </a:r>
            <a:r>
              <a:rPr lang="en-GB" sz="6000" u="sng" dirty="0" smtClean="0">
                <a:latin typeface="My Happy Ending" pitchFamily="2" charset="0"/>
                <a:ea typeface="My Happy Ending" pitchFamily="2" charset="0"/>
              </a:rPr>
              <a:t> January </a:t>
            </a:r>
            <a:r>
              <a:rPr lang="en-GB" sz="6000" u="sng" dirty="0" smtClean="0">
                <a:latin typeface="My Happy Ending" pitchFamily="2" charset="0"/>
                <a:ea typeface="My Happy Ending" pitchFamily="2" charset="0"/>
              </a:rPr>
              <a:t>2022</a:t>
            </a:r>
          </a:p>
          <a:p>
            <a:pPr algn="l"/>
            <a:endParaRPr lang="en-GB" sz="6000" u="sng" dirty="0">
              <a:latin typeface="My Happy Ending" pitchFamily="2" charset="0"/>
              <a:ea typeface="My Happy Ending" pitchFamily="2" charset="0"/>
            </a:endParaRPr>
          </a:p>
          <a:p>
            <a:pPr algn="l"/>
            <a:r>
              <a:rPr lang="en-GB" sz="6000" u="sng" dirty="0" smtClean="0">
                <a:latin typeface="My Happy Ending" pitchFamily="2" charset="0"/>
                <a:ea typeface="My Happy Ending" pitchFamily="2" charset="0"/>
              </a:rPr>
              <a:t>LO</a:t>
            </a:r>
            <a:r>
              <a:rPr lang="en-GB" sz="6000" u="sng" dirty="0">
                <a:latin typeface="My Happy Ending" pitchFamily="2" charset="0"/>
                <a:ea typeface="My Happy Ending" pitchFamily="2" charset="0"/>
              </a:rPr>
              <a:t>: </a:t>
            </a:r>
            <a:r>
              <a:rPr lang="en-GB" sz="6000" u="sng" dirty="0" smtClean="0">
                <a:latin typeface="My Happy Ending" pitchFamily="2" charset="0"/>
                <a:ea typeface="My Happy Ending" pitchFamily="2" charset="0"/>
              </a:rPr>
              <a:t>To </a:t>
            </a:r>
            <a:r>
              <a:rPr lang="en-GB" sz="6000" u="sng" dirty="0" smtClean="0">
                <a:latin typeface="My Happy Ending" pitchFamily="2" charset="0"/>
                <a:ea typeface="My Happy Ending" pitchFamily="2" charset="0"/>
              </a:rPr>
              <a:t>describe using show don’t tell</a:t>
            </a:r>
            <a:endParaRPr lang="en-GB" dirty="0"/>
          </a:p>
        </p:txBody>
      </p:sp>
    </p:spTree>
    <p:extLst>
      <p:ext uri="{BB962C8B-B14F-4D97-AF65-F5344CB8AC3E}">
        <p14:creationId xmlns:p14="http://schemas.microsoft.com/office/powerpoint/2010/main" val="372293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a:bodyPr>
          <a:lstStyle/>
          <a:p>
            <a:pPr algn="l">
              <a:lnSpc>
                <a:spcPct val="107000"/>
              </a:lnSpc>
              <a:spcAft>
                <a:spcPts val="800"/>
              </a:spcAft>
            </a:pPr>
            <a:r>
              <a:rPr lang="en-GB" sz="6000" dirty="0" smtClean="0">
                <a:latin typeface="My Happy Ending" pitchFamily="2" charset="0"/>
                <a:ea typeface="My Happy Ending" pitchFamily="2" charset="0"/>
                <a:cs typeface="Times New Roman" panose="02020603050405020304" pitchFamily="18" charset="0"/>
              </a:rPr>
              <a:t>Today we are going to describe a fierce animal using show don’t tell. We are going to use our senses to help us do this.</a:t>
            </a:r>
          </a:p>
          <a:p>
            <a:pPr algn="l">
              <a:lnSpc>
                <a:spcPct val="107000"/>
              </a:lnSpc>
              <a:spcAft>
                <a:spcPts val="800"/>
              </a:spcAft>
            </a:pPr>
            <a:endParaRPr lang="en-GB" dirty="0"/>
          </a:p>
        </p:txBody>
      </p:sp>
    </p:spTree>
    <p:extLst>
      <p:ext uri="{BB962C8B-B14F-4D97-AF65-F5344CB8AC3E}">
        <p14:creationId xmlns:p14="http://schemas.microsoft.com/office/powerpoint/2010/main" val="149921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a:bodyPr>
          <a:lstStyle/>
          <a:p>
            <a:pPr algn="l"/>
            <a:r>
              <a:rPr lang="en-GB" sz="4000" dirty="0">
                <a:latin typeface="My Happy Ending" pitchFamily="2" charset="0"/>
                <a:ea typeface="My Happy Ending" pitchFamily="2" charset="0"/>
              </a:rPr>
              <a:t>In the story, the dog is described: </a:t>
            </a:r>
          </a:p>
          <a:p>
            <a:pPr algn="l"/>
            <a:r>
              <a:rPr lang="en-GB" sz="4000" dirty="0">
                <a:latin typeface="My Happy Ending" pitchFamily="2" charset="0"/>
                <a:ea typeface="My Happy Ending" pitchFamily="2" charset="0"/>
              </a:rPr>
              <a:t> </a:t>
            </a:r>
          </a:p>
          <a:p>
            <a:pPr algn="l"/>
            <a:r>
              <a:rPr lang="en-GB" sz="4000" dirty="0" smtClean="0">
                <a:solidFill>
                  <a:srgbClr val="FF0000"/>
                </a:solidFill>
                <a:latin typeface="My Happy Ending" pitchFamily="2" charset="0"/>
                <a:ea typeface="My Happy Ending" pitchFamily="2" charset="0"/>
              </a:rPr>
              <a:t>It </a:t>
            </a:r>
            <a:r>
              <a:rPr lang="en-GB" sz="4000" dirty="0">
                <a:solidFill>
                  <a:srgbClr val="FF0000"/>
                </a:solidFill>
                <a:latin typeface="My Happy Ending" pitchFamily="2" charset="0"/>
                <a:ea typeface="My Happy Ending" pitchFamily="2" charset="0"/>
              </a:rPr>
              <a:t>padded closer and closer, growling menacingly. Rahul gripped Joe’s arm. They could see its white teeth, smell its damp hair and feel its hot meaty breath</a:t>
            </a:r>
            <a:r>
              <a:rPr lang="en-GB" sz="4000" dirty="0" smtClean="0">
                <a:solidFill>
                  <a:srgbClr val="FF0000"/>
                </a:solidFill>
                <a:latin typeface="My Happy Ending" pitchFamily="2" charset="0"/>
                <a:ea typeface="My Happy Ending" pitchFamily="2" charset="0"/>
              </a:rPr>
              <a:t>.</a:t>
            </a:r>
            <a:endParaRPr lang="en-GB" sz="4000" dirty="0">
              <a:solidFill>
                <a:srgbClr val="FF0000"/>
              </a:solidFill>
              <a:latin typeface="My Happy Ending" pitchFamily="2" charset="0"/>
              <a:ea typeface="My Happy Ending" pitchFamily="2" charset="0"/>
            </a:endParaRPr>
          </a:p>
          <a:p>
            <a:pPr algn="l"/>
            <a:r>
              <a:rPr lang="en-GB" dirty="0">
                <a:latin typeface="My Happy Ending" pitchFamily="2" charset="0"/>
                <a:ea typeface="My Happy Ending" pitchFamily="2" charset="0"/>
              </a:rPr>
              <a:t> </a:t>
            </a:r>
          </a:p>
          <a:p>
            <a:pPr algn="l"/>
            <a:r>
              <a:rPr lang="en-GB" sz="4300" dirty="0">
                <a:latin typeface="My Happy Ending" pitchFamily="2" charset="0"/>
                <a:ea typeface="My Happy Ending" pitchFamily="2" charset="0"/>
              </a:rPr>
              <a:t>The author describes how the dog moves and the sound it makes. Then he describes what the characters could see, smell and feel. </a:t>
            </a:r>
            <a:r>
              <a:rPr lang="en-GB" dirty="0">
                <a:latin typeface="My Happy Ending" pitchFamily="2" charset="0"/>
                <a:ea typeface="My Happy Ending" pitchFamily="2" charset="0"/>
              </a:rPr>
              <a:t> </a:t>
            </a:r>
          </a:p>
          <a:p>
            <a:pPr algn="l">
              <a:lnSpc>
                <a:spcPct val="107000"/>
              </a:lnSpc>
              <a:spcAft>
                <a:spcPts val="800"/>
              </a:spcAft>
            </a:pPr>
            <a:endParaRPr lang="en-GB" dirty="0"/>
          </a:p>
        </p:txBody>
      </p:sp>
    </p:spTree>
    <p:extLst>
      <p:ext uri="{BB962C8B-B14F-4D97-AF65-F5344CB8AC3E}">
        <p14:creationId xmlns:p14="http://schemas.microsoft.com/office/powerpoint/2010/main" val="2131928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515" y="443536"/>
            <a:ext cx="3631475" cy="2426134"/>
          </a:xfrm>
          <a:prstGeom prst="rect">
            <a:avLst/>
          </a:prstGeom>
        </p:spPr>
      </p:pic>
      <p:pic>
        <p:nvPicPr>
          <p:cNvPr id="6" name="Picture 5"/>
          <p:cNvPicPr>
            <a:picLocks noChangeAspect="1"/>
          </p:cNvPicPr>
          <p:nvPr/>
        </p:nvPicPr>
        <p:blipFill>
          <a:blip r:embed="rId3"/>
          <a:stretch>
            <a:fillRect/>
          </a:stretch>
        </p:blipFill>
        <p:spPr>
          <a:xfrm>
            <a:off x="7724255" y="822359"/>
            <a:ext cx="3822047" cy="2549386"/>
          </a:xfrm>
          <a:prstGeom prst="rect">
            <a:avLst/>
          </a:prstGeom>
        </p:spPr>
      </p:pic>
      <p:pic>
        <p:nvPicPr>
          <p:cNvPr id="7" name="Picture 6"/>
          <p:cNvPicPr>
            <a:picLocks noChangeAspect="1"/>
          </p:cNvPicPr>
          <p:nvPr/>
        </p:nvPicPr>
        <p:blipFill>
          <a:blip r:embed="rId4"/>
          <a:stretch>
            <a:fillRect/>
          </a:stretch>
        </p:blipFill>
        <p:spPr>
          <a:xfrm>
            <a:off x="269496" y="3371745"/>
            <a:ext cx="4483618" cy="2985899"/>
          </a:xfrm>
          <a:prstGeom prst="rect">
            <a:avLst/>
          </a:prstGeom>
        </p:spPr>
      </p:pic>
      <p:pic>
        <p:nvPicPr>
          <p:cNvPr id="5" name="Picture 4"/>
          <p:cNvPicPr>
            <a:picLocks noChangeAspect="1"/>
          </p:cNvPicPr>
          <p:nvPr/>
        </p:nvPicPr>
        <p:blipFill>
          <a:blip r:embed="rId5"/>
          <a:stretch>
            <a:fillRect/>
          </a:stretch>
        </p:blipFill>
        <p:spPr>
          <a:xfrm>
            <a:off x="3995699" y="822359"/>
            <a:ext cx="3397878" cy="2549386"/>
          </a:xfrm>
          <a:prstGeom prst="rect">
            <a:avLst/>
          </a:prstGeom>
        </p:spPr>
      </p:pic>
      <p:pic>
        <p:nvPicPr>
          <p:cNvPr id="8" name="Picture 7"/>
          <p:cNvPicPr>
            <a:picLocks noChangeAspect="1"/>
          </p:cNvPicPr>
          <p:nvPr/>
        </p:nvPicPr>
        <p:blipFill>
          <a:blip r:embed="rId6"/>
          <a:stretch>
            <a:fillRect/>
          </a:stretch>
        </p:blipFill>
        <p:spPr>
          <a:xfrm>
            <a:off x="3838944" y="3476247"/>
            <a:ext cx="4169777" cy="2776894"/>
          </a:xfrm>
          <a:prstGeom prst="rect">
            <a:avLst/>
          </a:prstGeom>
        </p:spPr>
      </p:pic>
      <p:pic>
        <p:nvPicPr>
          <p:cNvPr id="9" name="Picture 8"/>
          <p:cNvPicPr>
            <a:picLocks noChangeAspect="1"/>
          </p:cNvPicPr>
          <p:nvPr/>
        </p:nvPicPr>
        <p:blipFill>
          <a:blip r:embed="rId7"/>
          <a:stretch>
            <a:fillRect/>
          </a:stretch>
        </p:blipFill>
        <p:spPr>
          <a:xfrm>
            <a:off x="7535632" y="3476247"/>
            <a:ext cx="4199292" cy="3052790"/>
          </a:xfrm>
          <a:prstGeom prst="rect">
            <a:avLst/>
          </a:prstGeom>
        </p:spPr>
      </p:pic>
    </p:spTree>
    <p:extLst>
      <p:ext uri="{BB962C8B-B14F-4D97-AF65-F5344CB8AC3E}">
        <p14:creationId xmlns:p14="http://schemas.microsoft.com/office/powerpoint/2010/main" val="2031330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6028007"/>
          </a:xfrm>
        </p:spPr>
        <p:txBody>
          <a:bodyPr>
            <a:normAutofit fontScale="92500" lnSpcReduction="10000"/>
          </a:bodyPr>
          <a:lstStyle/>
          <a:p>
            <a:pPr algn="l"/>
            <a:r>
              <a:rPr lang="en-GB" sz="4400" dirty="0" smtClean="0">
                <a:latin typeface="My Happy Ending" pitchFamily="2" charset="0"/>
                <a:ea typeface="My Happy Ending" pitchFamily="2" charset="0"/>
              </a:rPr>
              <a:t>Let’s do a shared write in the same </a:t>
            </a:r>
          </a:p>
          <a:p>
            <a:pPr algn="l"/>
            <a:r>
              <a:rPr lang="en-GB" sz="4400" dirty="0" smtClean="0">
                <a:latin typeface="My Happy Ending" pitchFamily="2" charset="0"/>
                <a:ea typeface="My Happy Ending" pitchFamily="2" charset="0"/>
              </a:rPr>
              <a:t>format. </a:t>
            </a:r>
          </a:p>
          <a:p>
            <a:pPr algn="l"/>
            <a:endParaRPr lang="en-GB" sz="4400" dirty="0">
              <a:latin typeface="My Happy Ending" pitchFamily="2" charset="0"/>
              <a:ea typeface="My Happy Ending" pitchFamily="2" charset="0"/>
            </a:endParaRPr>
          </a:p>
          <a:p>
            <a:pPr algn="l"/>
            <a:endParaRPr lang="en-GB" sz="4400" dirty="0" smtClean="0">
              <a:latin typeface="My Happy Ending" pitchFamily="2" charset="0"/>
              <a:ea typeface="My Happy Ending" pitchFamily="2" charset="0"/>
            </a:endParaRPr>
          </a:p>
          <a:p>
            <a:pPr algn="l"/>
            <a:endParaRPr lang="en-GB" sz="4400" dirty="0">
              <a:latin typeface="My Happy Ending" pitchFamily="2" charset="0"/>
              <a:ea typeface="My Happy Ending" pitchFamily="2" charset="0"/>
            </a:endParaRPr>
          </a:p>
          <a:p>
            <a:pPr algn="l"/>
            <a:endParaRPr lang="en-GB" sz="4400" dirty="0" smtClean="0">
              <a:latin typeface="My Happy Ending" pitchFamily="2" charset="0"/>
              <a:ea typeface="My Happy Ending" pitchFamily="2" charset="0"/>
            </a:endParaRPr>
          </a:p>
          <a:p>
            <a:pPr algn="l"/>
            <a:r>
              <a:rPr lang="en-GB" sz="4400" dirty="0" smtClean="0">
                <a:latin typeface="My Happy Ending" pitchFamily="2" charset="0"/>
                <a:ea typeface="My Happy Ending" pitchFamily="2" charset="0"/>
              </a:rPr>
              <a:t>It </a:t>
            </a:r>
            <a:r>
              <a:rPr lang="en-GB" sz="4400" dirty="0">
                <a:latin typeface="My Happy Ending" pitchFamily="2" charset="0"/>
                <a:ea typeface="My Happy Ending" pitchFamily="2" charset="0"/>
              </a:rPr>
              <a:t>__________ closer and closer, __________menacingly. They could see its____________ ____________, smell its ____________ ___________ and feel its __________ _______________.</a:t>
            </a:r>
          </a:p>
          <a:p>
            <a:pPr algn="l"/>
            <a:r>
              <a:rPr lang="en-GB" sz="4400" dirty="0">
                <a:latin typeface="My Happy Ending" pitchFamily="2" charset="0"/>
                <a:ea typeface="My Happy Ending" pitchFamily="2" charset="0"/>
              </a:rPr>
              <a:t> </a:t>
            </a:r>
          </a:p>
          <a:p>
            <a:pPr algn="l">
              <a:lnSpc>
                <a:spcPct val="107000"/>
              </a:lnSpc>
              <a:spcAft>
                <a:spcPts val="800"/>
              </a:spcAft>
            </a:pPr>
            <a:endParaRPr lang="en-GB" dirty="0"/>
          </a:p>
        </p:txBody>
      </p:sp>
      <p:pic>
        <p:nvPicPr>
          <p:cNvPr id="2" name="Picture 1"/>
          <p:cNvPicPr>
            <a:picLocks noChangeAspect="1"/>
          </p:cNvPicPr>
          <p:nvPr/>
        </p:nvPicPr>
        <p:blipFill>
          <a:blip r:embed="rId2"/>
          <a:stretch>
            <a:fillRect/>
          </a:stretch>
        </p:blipFill>
        <p:spPr>
          <a:xfrm>
            <a:off x="6204859" y="647113"/>
            <a:ext cx="5185954" cy="3464659"/>
          </a:xfrm>
          <a:prstGeom prst="rect">
            <a:avLst/>
          </a:prstGeom>
        </p:spPr>
      </p:pic>
    </p:spTree>
    <p:extLst>
      <p:ext uri="{BB962C8B-B14F-4D97-AF65-F5344CB8AC3E}">
        <p14:creationId xmlns:p14="http://schemas.microsoft.com/office/powerpoint/2010/main" val="1816966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fontScale="92500" lnSpcReduction="10000"/>
          </a:bodyPr>
          <a:lstStyle/>
          <a:p>
            <a:pPr algn="l"/>
            <a:r>
              <a:rPr lang="en-GB" sz="4400" dirty="0" smtClean="0">
                <a:latin typeface="My Happy Ending" pitchFamily="2" charset="0"/>
                <a:ea typeface="My Happy Ending" pitchFamily="2" charset="0"/>
              </a:rPr>
              <a:t>Now it’s your turn. Choose one of the images and write about the creature using show don’t tell. You can use the same or a similar format. </a:t>
            </a:r>
          </a:p>
          <a:p>
            <a:pPr algn="l"/>
            <a:endParaRPr lang="en-GB" sz="4400" dirty="0">
              <a:latin typeface="My Happy Ending" pitchFamily="2" charset="0"/>
              <a:ea typeface="My Happy Ending" pitchFamily="2" charset="0"/>
            </a:endParaRPr>
          </a:p>
          <a:p>
            <a:pPr algn="l"/>
            <a:endParaRPr lang="en-GB" sz="4400" dirty="0" smtClean="0">
              <a:latin typeface="My Happy Ending" pitchFamily="2" charset="0"/>
              <a:ea typeface="My Happy Ending" pitchFamily="2" charset="0"/>
            </a:endParaRPr>
          </a:p>
          <a:p>
            <a:pPr algn="l"/>
            <a:endParaRPr lang="en-GB" sz="4400" dirty="0">
              <a:latin typeface="My Happy Ending" pitchFamily="2" charset="0"/>
              <a:ea typeface="My Happy Ending" pitchFamily="2" charset="0"/>
            </a:endParaRPr>
          </a:p>
          <a:p>
            <a:pPr algn="l"/>
            <a:r>
              <a:rPr lang="en-GB" sz="4400" dirty="0" smtClean="0">
                <a:latin typeface="My Happy Ending" pitchFamily="2" charset="0"/>
                <a:ea typeface="My Happy Ending" pitchFamily="2" charset="0"/>
              </a:rPr>
              <a:t>It </a:t>
            </a:r>
            <a:r>
              <a:rPr lang="en-GB" sz="4400" dirty="0">
                <a:latin typeface="My Happy Ending" pitchFamily="2" charset="0"/>
                <a:ea typeface="My Happy Ending" pitchFamily="2" charset="0"/>
              </a:rPr>
              <a:t>__________ closer and closer, __________menacingly. They could see its____________ ____________, smell its ____________ ___________ and feel its __________ _______________.</a:t>
            </a:r>
          </a:p>
          <a:p>
            <a:pPr algn="l"/>
            <a:r>
              <a:rPr lang="en-GB" sz="4400" dirty="0">
                <a:latin typeface="My Happy Ending" pitchFamily="2" charset="0"/>
                <a:ea typeface="My Happy Ending" pitchFamily="2" charset="0"/>
              </a:rPr>
              <a:t> </a:t>
            </a:r>
          </a:p>
          <a:p>
            <a:pPr algn="l">
              <a:lnSpc>
                <a:spcPct val="107000"/>
              </a:lnSpc>
              <a:spcAft>
                <a:spcPts val="800"/>
              </a:spcAft>
            </a:pPr>
            <a:endParaRPr lang="en-GB" dirty="0"/>
          </a:p>
        </p:txBody>
      </p:sp>
    </p:spTree>
    <p:extLst>
      <p:ext uri="{BB962C8B-B14F-4D97-AF65-F5344CB8AC3E}">
        <p14:creationId xmlns:p14="http://schemas.microsoft.com/office/powerpoint/2010/main" val="256993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fontScale="85000" lnSpcReduction="20000"/>
          </a:bodyPr>
          <a:lstStyle/>
          <a:p>
            <a:pPr algn="l"/>
            <a:r>
              <a:rPr lang="en-GB" sz="4400" dirty="0" smtClean="0">
                <a:latin typeface="My Happy Ending" pitchFamily="2" charset="0"/>
                <a:ea typeface="My Happy Ending" pitchFamily="2" charset="0"/>
              </a:rPr>
              <a:t>You could extend your writing…</a:t>
            </a:r>
          </a:p>
          <a:p>
            <a:pPr algn="l"/>
            <a:endParaRPr lang="en-GB" sz="4400" dirty="0">
              <a:latin typeface="My Happy Ending" pitchFamily="2" charset="0"/>
              <a:ea typeface="My Happy Ending" pitchFamily="2" charset="0"/>
            </a:endParaRPr>
          </a:p>
          <a:p>
            <a:pPr algn="l"/>
            <a:r>
              <a:rPr lang="en-GB" sz="4400" dirty="0" smtClean="0">
                <a:latin typeface="My Happy Ending" pitchFamily="2" charset="0"/>
                <a:ea typeface="My Happy Ending" pitchFamily="2" charset="0"/>
              </a:rPr>
              <a:t>Its eyes…     </a:t>
            </a:r>
          </a:p>
          <a:p>
            <a:pPr algn="l"/>
            <a:r>
              <a:rPr lang="en-GB" sz="4400" dirty="0" smtClean="0">
                <a:latin typeface="My Happy Ending" pitchFamily="2" charset="0"/>
                <a:ea typeface="My Happy Ending" pitchFamily="2" charset="0"/>
              </a:rPr>
              <a:t>Its tail…       </a:t>
            </a:r>
          </a:p>
          <a:p>
            <a:pPr algn="l"/>
            <a:r>
              <a:rPr lang="en-GB" sz="4400" dirty="0" smtClean="0">
                <a:latin typeface="My Happy Ending" pitchFamily="2" charset="0"/>
                <a:ea typeface="My Happy Ending" pitchFamily="2" charset="0"/>
              </a:rPr>
              <a:t>Its hooves…  </a:t>
            </a:r>
          </a:p>
          <a:p>
            <a:pPr algn="l"/>
            <a:endParaRPr lang="en-GB" sz="4400" dirty="0">
              <a:latin typeface="My Happy Ending" pitchFamily="2" charset="0"/>
              <a:ea typeface="My Happy Ending" pitchFamily="2" charset="0"/>
            </a:endParaRPr>
          </a:p>
          <a:p>
            <a:pPr algn="l"/>
            <a:endParaRPr lang="en-GB" sz="4400" dirty="0" smtClean="0">
              <a:latin typeface="My Happy Ending" pitchFamily="2" charset="0"/>
              <a:ea typeface="My Happy Ending" pitchFamily="2" charset="0"/>
            </a:endParaRPr>
          </a:p>
          <a:p>
            <a:pPr algn="l"/>
            <a:r>
              <a:rPr lang="en-GB" sz="4400" dirty="0" smtClean="0">
                <a:latin typeface="My Happy Ending" pitchFamily="2" charset="0"/>
                <a:ea typeface="My Happy Ending" pitchFamily="2" charset="0"/>
              </a:rPr>
              <a:t>Read through and check your writing. Use your purple pen to make any corrections or improvements.</a:t>
            </a:r>
            <a:endParaRPr lang="en-GB" sz="4400" dirty="0">
              <a:latin typeface="My Happy Ending" pitchFamily="2" charset="0"/>
              <a:ea typeface="My Happy Ending" pitchFamily="2" charset="0"/>
            </a:endParaRPr>
          </a:p>
          <a:p>
            <a:pPr algn="l"/>
            <a:r>
              <a:rPr lang="en-GB" sz="4400" dirty="0">
                <a:latin typeface="My Happy Ending" pitchFamily="2" charset="0"/>
                <a:ea typeface="My Happy Ending" pitchFamily="2" charset="0"/>
              </a:rPr>
              <a:t> </a:t>
            </a:r>
          </a:p>
          <a:p>
            <a:pPr algn="l">
              <a:lnSpc>
                <a:spcPct val="107000"/>
              </a:lnSpc>
              <a:spcAft>
                <a:spcPts val="800"/>
              </a:spcAft>
            </a:pPr>
            <a:endParaRPr lang="en-GB" dirty="0"/>
          </a:p>
        </p:txBody>
      </p:sp>
    </p:spTree>
    <p:extLst>
      <p:ext uri="{BB962C8B-B14F-4D97-AF65-F5344CB8AC3E}">
        <p14:creationId xmlns:p14="http://schemas.microsoft.com/office/powerpoint/2010/main" val="2952880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a:bodyPr>
          <a:lstStyle/>
          <a:p>
            <a:pPr algn="l"/>
            <a:r>
              <a:rPr lang="en-GB" sz="4400" dirty="0" smtClean="0">
                <a:latin typeface="My Happy Ending" pitchFamily="2" charset="0"/>
                <a:ea typeface="My Happy Ending" pitchFamily="2" charset="0"/>
              </a:rPr>
              <a:t>Now, I am going to read some out and we will see if we can guess which animal </a:t>
            </a:r>
            <a:r>
              <a:rPr lang="en-GB" sz="4400" smtClean="0">
                <a:latin typeface="My Happy Ending" pitchFamily="2" charset="0"/>
                <a:ea typeface="My Happy Ending" pitchFamily="2" charset="0"/>
              </a:rPr>
              <a:t>it is.</a:t>
            </a:r>
            <a:endParaRPr lang="en-GB" sz="4400" dirty="0">
              <a:latin typeface="My Happy Ending" pitchFamily="2" charset="0"/>
              <a:ea typeface="My Happy Ending" pitchFamily="2" charset="0"/>
            </a:endParaRPr>
          </a:p>
          <a:p>
            <a:pPr algn="l">
              <a:lnSpc>
                <a:spcPct val="107000"/>
              </a:lnSpc>
              <a:spcAft>
                <a:spcPts val="800"/>
              </a:spcAft>
            </a:pPr>
            <a:endParaRPr lang="en-GB" dirty="0"/>
          </a:p>
        </p:txBody>
      </p:sp>
    </p:spTree>
    <p:extLst>
      <p:ext uri="{BB962C8B-B14F-4D97-AF65-F5344CB8AC3E}">
        <p14:creationId xmlns:p14="http://schemas.microsoft.com/office/powerpoint/2010/main" val="200387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a:bodyPr>
          <a:lstStyle/>
          <a:p>
            <a:pPr algn="l">
              <a:lnSpc>
                <a:spcPct val="107000"/>
              </a:lnSpc>
              <a:spcAft>
                <a:spcPts val="800"/>
              </a:spcAft>
            </a:pPr>
            <a:r>
              <a:rPr lang="en-GB" sz="6000" dirty="0" smtClean="0">
                <a:latin typeface="My Happy Ending" pitchFamily="2" charset="0"/>
                <a:ea typeface="My Happy Ending" pitchFamily="2" charset="0"/>
                <a:cs typeface="Times New Roman" panose="02020603050405020304" pitchFamily="18" charset="0"/>
              </a:rPr>
              <a:t>One of the features in our toolkit is using </a:t>
            </a:r>
            <a:r>
              <a:rPr lang="en-GB" sz="6000" dirty="0" smtClean="0">
                <a:solidFill>
                  <a:srgbClr val="FF0000"/>
                </a:solidFill>
                <a:latin typeface="My Happy Ending" pitchFamily="2" charset="0"/>
                <a:ea typeface="My Happy Ending" pitchFamily="2" charset="0"/>
                <a:cs typeface="Times New Roman" panose="02020603050405020304" pitchFamily="18" charset="0"/>
              </a:rPr>
              <a:t>show don’t tell.</a:t>
            </a:r>
          </a:p>
          <a:p>
            <a:pPr algn="l">
              <a:lnSpc>
                <a:spcPct val="107000"/>
              </a:lnSpc>
              <a:spcAft>
                <a:spcPts val="800"/>
              </a:spcAft>
            </a:pPr>
            <a:r>
              <a:rPr lang="en-GB" sz="6000" dirty="0" smtClean="0">
                <a:latin typeface="My Happy Ending" pitchFamily="2" charset="0"/>
                <a:ea typeface="My Happy Ending" pitchFamily="2" charset="0"/>
                <a:cs typeface="Times New Roman" panose="02020603050405020304" pitchFamily="18" charset="0"/>
              </a:rPr>
              <a:t>We learnt about this on Monday, can you remember what it is and give an example?</a:t>
            </a:r>
            <a:endParaRPr lang="en-GB" sz="6000" dirty="0">
              <a:latin typeface="My Happy Ending" pitchFamily="2" charset="0"/>
              <a:ea typeface="My Happy Ending" pitchFamily="2" charset="0"/>
            </a:endParaRPr>
          </a:p>
          <a:p>
            <a:pPr algn="l"/>
            <a:endParaRPr lang="en-GB" dirty="0"/>
          </a:p>
        </p:txBody>
      </p:sp>
      <p:pic>
        <p:nvPicPr>
          <p:cNvPr id="4" name="Picture 3"/>
          <p:cNvPicPr>
            <a:picLocks noChangeAspect="1"/>
          </p:cNvPicPr>
          <p:nvPr/>
        </p:nvPicPr>
        <p:blipFill>
          <a:blip r:embed="rId2"/>
          <a:stretch>
            <a:fillRect/>
          </a:stretch>
        </p:blipFill>
        <p:spPr>
          <a:xfrm>
            <a:off x="9793594" y="3117837"/>
            <a:ext cx="1487553" cy="1481456"/>
          </a:xfrm>
          <a:prstGeom prst="rect">
            <a:avLst/>
          </a:prstGeom>
        </p:spPr>
      </p:pic>
    </p:spTree>
    <p:extLst>
      <p:ext uri="{BB962C8B-B14F-4D97-AF65-F5344CB8AC3E}">
        <p14:creationId xmlns:p14="http://schemas.microsoft.com/office/powerpoint/2010/main" val="308307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372" y="882245"/>
            <a:ext cx="9144000" cy="4610686"/>
          </a:xfrm>
        </p:spPr>
        <p:txBody>
          <a:bodyPr>
            <a:normAutofit/>
          </a:bodyPr>
          <a:lstStyle/>
          <a:p>
            <a:pPr algn="l"/>
            <a:r>
              <a:rPr lang="en-GB" sz="6000" dirty="0" smtClean="0">
                <a:latin typeface="My Happy Ending" pitchFamily="2" charset="0"/>
                <a:ea typeface="My Happy Ending" pitchFamily="2" charset="0"/>
              </a:rPr>
              <a:t>Now, </a:t>
            </a:r>
            <a:r>
              <a:rPr lang="en-GB" sz="6000" dirty="0" smtClean="0">
                <a:latin typeface="My Happy Ending" pitchFamily="2" charset="0"/>
                <a:ea typeface="My Happy Ending" pitchFamily="2" charset="0"/>
              </a:rPr>
              <a:t>let’s say our story out loud with actions.</a:t>
            </a:r>
          </a:p>
          <a:p>
            <a:pPr algn="l"/>
            <a:endParaRPr lang="en-GB" sz="6000" dirty="0">
              <a:latin typeface="My Happy Ending" pitchFamily="2" charset="0"/>
              <a:ea typeface="My Happy Ending" pitchFamily="2" charset="0"/>
            </a:endParaRPr>
          </a:p>
          <a:p>
            <a:pPr algn="l"/>
            <a:r>
              <a:rPr lang="en-GB" sz="6000" dirty="0" smtClean="0">
                <a:latin typeface="My Happy Ending" pitchFamily="2" charset="0"/>
                <a:ea typeface="My Happy Ending" pitchFamily="2" charset="0"/>
              </a:rPr>
              <a:t>As you do this, notice which parts </a:t>
            </a:r>
            <a:r>
              <a:rPr lang="en-GB" sz="6000" dirty="0" smtClean="0">
                <a:latin typeface="My Happy Ending" pitchFamily="2" charset="0"/>
                <a:ea typeface="My Happy Ending" pitchFamily="2" charset="0"/>
              </a:rPr>
              <a:t>use show don’t tell.</a:t>
            </a:r>
            <a:endParaRPr lang="en-GB" dirty="0"/>
          </a:p>
        </p:txBody>
      </p:sp>
    </p:spTree>
    <p:extLst>
      <p:ext uri="{BB962C8B-B14F-4D97-AF65-F5344CB8AC3E}">
        <p14:creationId xmlns:p14="http://schemas.microsoft.com/office/powerpoint/2010/main" val="371365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a:bodyPr>
          <a:lstStyle/>
          <a:p>
            <a:pPr>
              <a:lnSpc>
                <a:spcPct val="107000"/>
              </a:lnSpc>
              <a:spcAft>
                <a:spcPts val="800"/>
              </a:spcAft>
            </a:pPr>
            <a:r>
              <a:rPr lang="en-GB" sz="9600" u="sng" dirty="0">
                <a:latin typeface="My Happy Ending" pitchFamily="2" charset="0"/>
                <a:ea typeface="My Happy Ending" pitchFamily="2" charset="0"/>
                <a:cs typeface="Times New Roman" panose="02020603050405020304" pitchFamily="18" charset="0"/>
              </a:rPr>
              <a:t>Adventure at Sandy Cove</a:t>
            </a:r>
            <a:endParaRPr lang="en-GB" sz="9600" dirty="0">
              <a:latin typeface="My Happy Ending" pitchFamily="2" charset="0"/>
              <a:ea typeface="My Happy Ending" pitchFamily="2" charset="0"/>
              <a:cs typeface="Times New Roman" panose="02020603050405020304" pitchFamily="18" charset="0"/>
            </a:endParaRPr>
          </a:p>
          <a:p>
            <a:pPr algn="l"/>
            <a:r>
              <a:rPr lang="en-GB" sz="6000" dirty="0" smtClean="0">
                <a:latin typeface="My Happy Ending" pitchFamily="2" charset="0"/>
                <a:ea typeface="My Happy Ending" pitchFamily="2" charset="0"/>
              </a:rPr>
              <a:t> </a:t>
            </a:r>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dirty="0"/>
          </a:p>
        </p:txBody>
      </p:sp>
      <p:pic>
        <p:nvPicPr>
          <p:cNvPr id="2" name="Picture 1"/>
          <p:cNvPicPr>
            <a:picLocks noChangeAspect="1"/>
          </p:cNvPicPr>
          <p:nvPr/>
        </p:nvPicPr>
        <p:blipFill>
          <a:blip r:embed="rId2"/>
          <a:stretch>
            <a:fillRect/>
          </a:stretch>
        </p:blipFill>
        <p:spPr>
          <a:xfrm>
            <a:off x="3829186" y="2913833"/>
            <a:ext cx="4250599" cy="2550359"/>
          </a:xfrm>
          <a:prstGeom prst="rect">
            <a:avLst/>
          </a:prstGeom>
        </p:spPr>
      </p:pic>
    </p:spTree>
    <p:extLst>
      <p:ext uri="{BB962C8B-B14F-4D97-AF65-F5344CB8AC3E}">
        <p14:creationId xmlns:p14="http://schemas.microsoft.com/office/powerpoint/2010/main" val="119814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7541622" cy="5430129"/>
          </a:xfrm>
        </p:spPr>
        <p:txBody>
          <a:bodyPr>
            <a:normAutofit fontScale="47500" lnSpcReduction="20000"/>
          </a:bodyPr>
          <a:lstStyle/>
          <a:p>
            <a:pPr algn="l">
              <a:lnSpc>
                <a:spcPct val="107000"/>
              </a:lnSpc>
              <a:spcAft>
                <a:spcPts val="800"/>
              </a:spcAft>
            </a:pPr>
            <a:r>
              <a:rPr lang="en-GB" sz="9300" dirty="0" smtClean="0">
                <a:latin typeface="My Happy Ending" pitchFamily="2" charset="0"/>
                <a:ea typeface="My Happy Ending" pitchFamily="2" charset="0"/>
                <a:cs typeface="Times New Roman" panose="02020603050405020304" pitchFamily="18" charset="0"/>
              </a:rPr>
              <a:t>“</a:t>
            </a:r>
            <a:r>
              <a:rPr lang="en-GB" sz="9300" dirty="0">
                <a:latin typeface="My Happy Ending" pitchFamily="2" charset="0"/>
                <a:ea typeface="My Happy Ending" pitchFamily="2" charset="0"/>
                <a:cs typeface="Times New Roman" panose="02020603050405020304" pitchFamily="18" charset="0"/>
              </a:rPr>
              <a:t>Hurry up,” shouted Joe as he climbed over the rocks. Carefully, Rahul followed. The two boys stopped at a rock pool and began to search for shells. “Hey, what’s this?” shouted Joe to Rahul. In the rock pool was a small, black box wrapped in plastic. The boys tugged it loose. What was inside? Joe pressed the silver catch and the lid popped open. It was full of jewels! </a:t>
            </a:r>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dirty="0"/>
          </a:p>
        </p:txBody>
      </p:sp>
      <p:pic>
        <p:nvPicPr>
          <p:cNvPr id="4" name="Picture 3"/>
          <p:cNvPicPr>
            <a:picLocks noChangeAspect="1"/>
          </p:cNvPicPr>
          <p:nvPr/>
        </p:nvPicPr>
        <p:blipFill>
          <a:blip r:embed="rId2"/>
          <a:stretch>
            <a:fillRect/>
          </a:stretch>
        </p:blipFill>
        <p:spPr>
          <a:xfrm>
            <a:off x="8686801" y="2290614"/>
            <a:ext cx="2687002" cy="2687002"/>
          </a:xfrm>
          <a:prstGeom prst="rect">
            <a:avLst/>
          </a:prstGeom>
        </p:spPr>
      </p:pic>
    </p:spTree>
    <p:extLst>
      <p:ext uri="{BB962C8B-B14F-4D97-AF65-F5344CB8AC3E}">
        <p14:creationId xmlns:p14="http://schemas.microsoft.com/office/powerpoint/2010/main" val="220348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7397931" cy="5430129"/>
          </a:xfrm>
        </p:spPr>
        <p:txBody>
          <a:bodyPr>
            <a:normAutofit fontScale="92500" lnSpcReduction="20000"/>
          </a:bodyPr>
          <a:lstStyle/>
          <a:p>
            <a:pPr algn="l">
              <a:lnSpc>
                <a:spcPct val="107000"/>
              </a:lnSpc>
              <a:spcAft>
                <a:spcPts val="800"/>
              </a:spcAft>
            </a:pPr>
            <a:r>
              <a:rPr lang="en-GB" sz="6000" dirty="0">
                <a:latin typeface="My Happy Ending" pitchFamily="2" charset="0"/>
                <a:ea typeface="My Happy Ending" pitchFamily="2" charset="0"/>
                <a:cs typeface="Times New Roman" panose="02020603050405020304" pitchFamily="18" charset="0"/>
              </a:rPr>
              <a:t>At that moment, a scruffy old man shouted at the boys. His wolf-like dog barked menacingly. Joe snapped the lid down, picked up the box and the two boys began to scramble over the rocks. They slipped and struggled towards the cliffs. </a:t>
            </a:r>
            <a:endParaRPr lang="en-GB" sz="54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dirty="0"/>
          </a:p>
        </p:txBody>
      </p:sp>
      <p:pic>
        <p:nvPicPr>
          <p:cNvPr id="4" name="Picture 3"/>
          <p:cNvPicPr>
            <a:picLocks noChangeAspect="1"/>
          </p:cNvPicPr>
          <p:nvPr/>
        </p:nvPicPr>
        <p:blipFill>
          <a:blip r:embed="rId2"/>
          <a:stretch>
            <a:fillRect/>
          </a:stretch>
        </p:blipFill>
        <p:spPr>
          <a:xfrm>
            <a:off x="9243740" y="2488065"/>
            <a:ext cx="2143125" cy="2143125"/>
          </a:xfrm>
          <a:prstGeom prst="rect">
            <a:avLst/>
          </a:prstGeom>
        </p:spPr>
      </p:pic>
    </p:spTree>
    <p:extLst>
      <p:ext uri="{BB962C8B-B14F-4D97-AF65-F5344CB8AC3E}">
        <p14:creationId xmlns:p14="http://schemas.microsoft.com/office/powerpoint/2010/main" val="141503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a:bodyPr>
          <a:lstStyle/>
          <a:p>
            <a:pPr algn="l"/>
            <a:r>
              <a:rPr lang="en-GB" sz="4000" dirty="0">
                <a:latin typeface="My Happy Ending" pitchFamily="2" charset="0"/>
                <a:ea typeface="My Happy Ending" pitchFamily="2" charset="0"/>
              </a:rPr>
              <a:t>“Quick! Let’s hide in here,” said Joe, rushing into a cave. It was dark and damp inside and they could hear water dripping. They felt their way further in and crouched behind a rock. Rahul’s heart pounded. All at once, the scruffy man appeared at the cave mouth. He shone a torch around. The light cast shadows on the cave wall. The children ducked down and kept as still as stone, but the dog could sense them. It padded closer and closer, growling menacingly. Rahul gripped Joe’s arm. They could see its white teeth, smell its damp hair and feel its hot meaty breath. </a:t>
            </a:r>
          </a:p>
          <a:p>
            <a:pPr algn="l"/>
            <a:endParaRPr lang="en-GB" sz="4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dirty="0"/>
          </a:p>
        </p:txBody>
      </p:sp>
      <p:pic>
        <p:nvPicPr>
          <p:cNvPr id="4" name="Picture 3"/>
          <p:cNvPicPr>
            <a:picLocks noChangeAspect="1"/>
          </p:cNvPicPr>
          <p:nvPr/>
        </p:nvPicPr>
        <p:blipFill>
          <a:blip r:embed="rId2"/>
          <a:stretch>
            <a:fillRect/>
          </a:stretch>
        </p:blipFill>
        <p:spPr>
          <a:xfrm>
            <a:off x="8206831" y="4623979"/>
            <a:ext cx="3517083" cy="1920512"/>
          </a:xfrm>
          <a:prstGeom prst="rect">
            <a:avLst/>
          </a:prstGeom>
        </p:spPr>
      </p:pic>
    </p:spTree>
    <p:extLst>
      <p:ext uri="{BB962C8B-B14F-4D97-AF65-F5344CB8AC3E}">
        <p14:creationId xmlns:p14="http://schemas.microsoft.com/office/powerpoint/2010/main" val="180005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10" y="464233"/>
            <a:ext cx="8024948" cy="5430129"/>
          </a:xfrm>
        </p:spPr>
        <p:txBody>
          <a:bodyPr>
            <a:normAutofit fontScale="77500" lnSpcReduction="20000"/>
          </a:bodyPr>
          <a:lstStyle/>
          <a:p>
            <a:pPr algn="l">
              <a:lnSpc>
                <a:spcPct val="107000"/>
              </a:lnSpc>
              <a:spcAft>
                <a:spcPts val="800"/>
              </a:spcAft>
            </a:pPr>
            <a:r>
              <a:rPr lang="en-GB" sz="6000" dirty="0">
                <a:latin typeface="My Happy Ending" pitchFamily="2" charset="0"/>
                <a:ea typeface="My Happy Ending" pitchFamily="2" charset="0"/>
                <a:cs typeface="Times New Roman" panose="02020603050405020304" pitchFamily="18" charset="0"/>
              </a:rPr>
              <a:t>Suddenly there was a distant shout. ‘Here Dog!’ hissed the man, roughly grabbing its collar. “Those boys have got away. Quick. After them!” Joe and Rahul held their breath until they could hear the sound of the man and his dog stumbling back across the rocks. They waited for a long while before creeping out. Even though the beach was empty, the boys ran home as fast as they could. </a:t>
            </a:r>
            <a:endParaRPr lang="en-GB" sz="54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dirty="0"/>
          </a:p>
        </p:txBody>
      </p:sp>
      <p:pic>
        <p:nvPicPr>
          <p:cNvPr id="4" name="Picture 3"/>
          <p:cNvPicPr>
            <a:picLocks noChangeAspect="1"/>
          </p:cNvPicPr>
          <p:nvPr/>
        </p:nvPicPr>
        <p:blipFill>
          <a:blip r:embed="rId2"/>
          <a:stretch>
            <a:fillRect/>
          </a:stretch>
        </p:blipFill>
        <p:spPr>
          <a:xfrm>
            <a:off x="8444798" y="2294696"/>
            <a:ext cx="3245508" cy="2159738"/>
          </a:xfrm>
          <a:prstGeom prst="rect">
            <a:avLst/>
          </a:prstGeom>
        </p:spPr>
      </p:pic>
    </p:spTree>
    <p:extLst>
      <p:ext uri="{BB962C8B-B14F-4D97-AF65-F5344CB8AC3E}">
        <p14:creationId xmlns:p14="http://schemas.microsoft.com/office/powerpoint/2010/main" val="89951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647113"/>
            <a:ext cx="10062754" cy="5430129"/>
          </a:xfrm>
        </p:spPr>
        <p:txBody>
          <a:bodyPr>
            <a:normAutofit fontScale="77500" lnSpcReduction="20000"/>
          </a:bodyPr>
          <a:lstStyle/>
          <a:p>
            <a:pPr algn="l">
              <a:lnSpc>
                <a:spcPct val="107000"/>
              </a:lnSpc>
              <a:spcAft>
                <a:spcPts val="800"/>
              </a:spcAft>
            </a:pPr>
            <a:r>
              <a:rPr lang="en-GB" sz="6000" dirty="0">
                <a:latin typeface="My Happy Ending" pitchFamily="2" charset="0"/>
                <a:ea typeface="My Happy Ending" pitchFamily="2" charset="0"/>
                <a:cs typeface="Times New Roman" panose="02020603050405020304" pitchFamily="18" charset="0"/>
              </a:rPr>
              <a:t>At first Mum didn’t believe them. It was only when Joe opened the box that she decided to call the police. When the police arrived they told Mum that the big house up the road had been burgled only the night before. They had spent all day searching for a trace of the jewels. Their only clue had been the footprints of a large dog. Joe shut his eyes. He could imagine the headlines: ‘PRICELESS JEWELS FOUND BY SCHOOLBOY DETECTIVES. And there was a reward too!</a:t>
            </a:r>
            <a:endParaRPr lang="en-GB" sz="54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dirty="0"/>
          </a:p>
        </p:txBody>
      </p:sp>
      <p:pic>
        <p:nvPicPr>
          <p:cNvPr id="4" name="Picture 3"/>
          <p:cNvPicPr>
            <a:picLocks noChangeAspect="1"/>
          </p:cNvPicPr>
          <p:nvPr/>
        </p:nvPicPr>
        <p:blipFill>
          <a:blip r:embed="rId2"/>
          <a:stretch>
            <a:fillRect/>
          </a:stretch>
        </p:blipFill>
        <p:spPr>
          <a:xfrm>
            <a:off x="9345249" y="4830399"/>
            <a:ext cx="2619375" cy="1743075"/>
          </a:xfrm>
          <a:prstGeom prst="rect">
            <a:avLst/>
          </a:prstGeom>
        </p:spPr>
      </p:pic>
    </p:spTree>
    <p:extLst>
      <p:ext uri="{BB962C8B-B14F-4D97-AF65-F5344CB8AC3E}">
        <p14:creationId xmlns:p14="http://schemas.microsoft.com/office/powerpoint/2010/main" val="269390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686</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My Happy Ending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Deborah Hamilton</cp:lastModifiedBy>
  <cp:revision>142</cp:revision>
  <dcterms:created xsi:type="dcterms:W3CDTF">2021-09-04T12:09:25Z</dcterms:created>
  <dcterms:modified xsi:type="dcterms:W3CDTF">2022-01-09T17:28:30Z</dcterms:modified>
</cp:coreProperties>
</file>