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4639" autoAdjust="0"/>
  </p:normalViewPr>
  <p:slideViewPr>
    <p:cSldViewPr>
      <p:cViewPr varScale="1">
        <p:scale>
          <a:sx n="69" d="100"/>
          <a:sy n="69" d="100"/>
        </p:scale>
        <p:origin x="17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1027" name="Picture 3" descr="Z:\# Action Folder!\PDF &amp; Preview\PNG\star-of-dav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43" y="4797152"/>
            <a:ext cx="939713" cy="1081702"/>
          </a:xfrm>
          <a:prstGeom prst="rect">
            <a:avLst/>
          </a:prstGeom>
          <a:noFill/>
        </p:spPr>
      </p:pic>
      <p:pic>
        <p:nvPicPr>
          <p:cNvPr id="1028" name="Picture 4" descr="Z:\# Action Folder!\PDF &amp; Preview\PNG\book-(closed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132856"/>
            <a:ext cx="1440160" cy="1257740"/>
          </a:xfrm>
          <a:prstGeom prst="rect">
            <a:avLst/>
          </a:prstGeom>
          <a:noFill/>
        </p:spPr>
      </p:pic>
      <p:pic>
        <p:nvPicPr>
          <p:cNvPr id="1029" name="Picture 5" descr="Z:\# Action Folder!\PDF &amp; Preview\PNG\w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16832"/>
            <a:ext cx="1296144" cy="1945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1081767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Monday 4</a:t>
            </a:r>
            <a:r>
              <a:rPr lang="en-GB" sz="4000" u="sng" baseline="30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</a:t>
            </a: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May</a:t>
            </a:r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GB" sz="4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Jews </a:t>
            </a:r>
            <a:endParaRPr lang="en-GB" sz="40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and </a:t>
            </a:r>
          </a:p>
          <a:p>
            <a:pPr algn="ctr"/>
            <a:r>
              <a:rPr lang="en-GB" sz="4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Judaism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4211796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Symbols and Artefacts Task Setter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3020759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TASK: </a:t>
            </a:r>
            <a:r>
              <a:rPr lang="en-GB" sz="2400" dirty="0" smtClean="0">
                <a:latin typeface="Comic Sans MS" panose="030F0702030302020204" pitchFamily="66" charset="0"/>
              </a:rPr>
              <a:t>There is a task sheet attached on th</a:t>
            </a:r>
            <a:r>
              <a:rPr lang="en-GB" sz="2400" dirty="0" smtClean="0">
                <a:latin typeface="Comic Sans MS" panose="030F0702030302020204" pitchFamily="66" charset="0"/>
              </a:rPr>
              <a:t>e computer. Try to see what you can remember but you can use the PowerPoint to help with spellings and the information.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4" name="Picture 3" descr="Z:\# Action Folder!\PDF &amp; Preview\PNG\star-of-dav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139" y="1628800"/>
            <a:ext cx="939713" cy="108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70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899592" y="1268760"/>
            <a:ext cx="77760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You </a:t>
            </a:r>
            <a:r>
              <a:rPr lang="en-GB" sz="4800" dirty="0" smtClean="0">
                <a:latin typeface="Comic Sans MS" panose="030F0702030302020204" pitchFamily="66" charset="0"/>
              </a:rPr>
              <a:t>have completed the task for today.</a:t>
            </a:r>
          </a:p>
          <a:p>
            <a:endParaRPr lang="en-GB" sz="4800" dirty="0">
              <a:latin typeface="Comic Sans MS" panose="030F0702030302020204" pitchFamily="66" charset="0"/>
            </a:endParaRPr>
          </a:p>
          <a:p>
            <a:r>
              <a:rPr lang="en-GB" sz="4800" dirty="0" smtClean="0">
                <a:latin typeface="Comic Sans MS" panose="030F0702030302020204" pitchFamily="66" charset="0"/>
              </a:rPr>
              <a:t>           Well done. </a:t>
            </a:r>
            <a:r>
              <a:rPr lang="en-GB" sz="48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227687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Here are a few symbols and items that are special and mean a lot to Jewish people.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Some of them are used for special occasions only, and some are used all the time.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7544" y="548680"/>
            <a:ext cx="8136904" cy="5976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3074" name="Picture 2" descr="Z:\# Action Folder!\Text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207207"/>
            <a:ext cx="2736303" cy="246129"/>
          </a:xfrm>
          <a:prstGeom prst="rect">
            <a:avLst/>
          </a:prstGeom>
          <a:noFill/>
        </p:spPr>
      </p:pic>
      <p:pic>
        <p:nvPicPr>
          <p:cNvPr id="3075" name="Picture 3" descr="Z:\# Action Folder!\PDF &amp; Preview\PNG\seder-pl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3764" y="1988840"/>
            <a:ext cx="3614420" cy="2952328"/>
          </a:xfrm>
          <a:prstGeom prst="rect">
            <a:avLst/>
          </a:prstGeom>
          <a:noFill/>
        </p:spPr>
      </p:pic>
      <p:pic>
        <p:nvPicPr>
          <p:cNvPr id="3076" name="Picture 4" descr="Z:\# Action Folder!\Text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340768"/>
            <a:ext cx="2286750" cy="504056"/>
          </a:xfrm>
          <a:prstGeom prst="rect">
            <a:avLst/>
          </a:prstGeom>
          <a:noFill/>
        </p:spPr>
      </p:pic>
      <p:pic>
        <p:nvPicPr>
          <p:cNvPr id="3077" name="Picture 5" descr="Z:\# Action Folder!\Tex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124744"/>
            <a:ext cx="2359103" cy="1339107"/>
          </a:xfrm>
          <a:prstGeom prst="rect">
            <a:avLst/>
          </a:prstGeom>
          <a:noFill/>
        </p:spPr>
      </p:pic>
      <p:pic>
        <p:nvPicPr>
          <p:cNvPr id="3079" name="Picture 7" descr="Z:\# Action Folder!\Text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438367"/>
            <a:ext cx="2520280" cy="1798945"/>
          </a:xfrm>
          <a:prstGeom prst="rect">
            <a:avLst/>
          </a:prstGeom>
          <a:noFill/>
        </p:spPr>
      </p:pic>
      <p:pic>
        <p:nvPicPr>
          <p:cNvPr id="3080" name="Picture 8" descr="Z:\# Action Folder!\Text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686308"/>
            <a:ext cx="1944216" cy="225464"/>
          </a:xfrm>
          <a:prstGeom prst="rect">
            <a:avLst/>
          </a:prstGeom>
          <a:noFill/>
        </p:spPr>
      </p:pic>
      <p:pic>
        <p:nvPicPr>
          <p:cNvPr id="3081" name="Picture 9" descr="Z:\# Action Folder!\Text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2708920"/>
            <a:ext cx="2488296" cy="1008112"/>
          </a:xfrm>
          <a:prstGeom prst="rect">
            <a:avLst/>
          </a:prstGeom>
          <a:noFill/>
        </p:spPr>
      </p:pic>
      <p:pic>
        <p:nvPicPr>
          <p:cNvPr id="3082" name="Picture 10" descr="Z:\# Action Folder!\Text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581128"/>
            <a:ext cx="2511731" cy="1636911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 flipH="1">
            <a:off x="4716016" y="1916832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95936" y="1916832"/>
            <a:ext cx="1584176" cy="21686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99792" y="220486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267744" y="3284984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4788024" y="3933056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5148064" y="3284984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pic>
        <p:nvPicPr>
          <p:cNvPr id="5122" name="Picture 2" descr="Z:\# Action Folder!\PDF &amp; Preview\PNG\matzo-crack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88169"/>
            <a:ext cx="1935689" cy="2112839"/>
          </a:xfrm>
          <a:prstGeom prst="rect">
            <a:avLst/>
          </a:prstGeom>
          <a:noFill/>
        </p:spPr>
      </p:pic>
      <p:pic>
        <p:nvPicPr>
          <p:cNvPr id="5123" name="Picture 3" descr="Z:\# Action Folder!\PDF &amp; Preview\PNG\w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210" y="3959310"/>
            <a:ext cx="750067" cy="1125874"/>
          </a:xfrm>
          <a:prstGeom prst="rect">
            <a:avLst/>
          </a:prstGeom>
          <a:noFill/>
        </p:spPr>
      </p:pic>
      <p:pic>
        <p:nvPicPr>
          <p:cNvPr id="8" name="Picture 3" descr="Z:\# Action Folder!\PDF &amp; Preview\PNG\w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0138" y="4751398"/>
            <a:ext cx="750067" cy="1125874"/>
          </a:xfrm>
          <a:prstGeom prst="rect">
            <a:avLst/>
          </a:prstGeom>
          <a:noFill/>
        </p:spPr>
      </p:pic>
      <p:pic>
        <p:nvPicPr>
          <p:cNvPr id="10" name="Picture 3" descr="Z:\# Action Folder!\PDF &amp; Preview\PNG\w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282" y="4535374"/>
            <a:ext cx="750067" cy="1125874"/>
          </a:xfrm>
          <a:prstGeom prst="rect">
            <a:avLst/>
          </a:prstGeom>
          <a:noFill/>
        </p:spPr>
      </p:pic>
      <p:pic>
        <p:nvPicPr>
          <p:cNvPr id="13" name="Picture 3" descr="Z:\# Action Folder!\PDF &amp; Preview\PNG\w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2333" y="3959310"/>
            <a:ext cx="750067" cy="1125874"/>
          </a:xfrm>
          <a:prstGeom prst="rect">
            <a:avLst/>
          </a:prstGeom>
          <a:noFill/>
        </p:spPr>
      </p:pic>
      <p:pic>
        <p:nvPicPr>
          <p:cNvPr id="5124" name="Picture 4" descr="Z:\# Action Folder!\Text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052736"/>
            <a:ext cx="3744416" cy="379929"/>
          </a:xfrm>
          <a:prstGeom prst="rect">
            <a:avLst/>
          </a:prstGeom>
          <a:noFill/>
        </p:spPr>
      </p:pic>
      <p:pic>
        <p:nvPicPr>
          <p:cNvPr id="5125" name="Picture 5" descr="Z:\# Action Folder!\Text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479963"/>
            <a:ext cx="4104456" cy="893253"/>
          </a:xfrm>
          <a:prstGeom prst="rect">
            <a:avLst/>
          </a:prstGeom>
          <a:noFill/>
        </p:spPr>
      </p:pic>
      <p:pic>
        <p:nvPicPr>
          <p:cNvPr id="5126" name="Picture 6" descr="Z:\# Action Folder!\Text1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349371" y="1739010"/>
            <a:ext cx="4173450" cy="205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51920" y="980728"/>
            <a:ext cx="42362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MENORAH CANDLE – this is the oldest symbol of the Jewish people. It represents the burning bush seen by Moses. It is used in many synagogues.</a:t>
            </a:r>
          </a:p>
          <a:p>
            <a:pPr algn="ctr"/>
            <a:endParaRPr lang="en-GB" sz="2400" dirty="0" smtClean="0">
              <a:latin typeface="Sassoon Infant Md" panose="02000603050000020003" pitchFamily="50" charset="0"/>
            </a:endParaRP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145012"/>
            <a:ext cx="4236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STAR OF DAVID – this is the standard symbol used in all synagogues. It is named after King David of ancient Israel.</a:t>
            </a:r>
          </a:p>
          <a:p>
            <a:pPr algn="ctr"/>
            <a:endParaRPr lang="en-GB" sz="2400" dirty="0" smtClean="0">
              <a:latin typeface="Sassoon Infant Md" panose="02000603050000020003" pitchFamily="50" charset="0"/>
            </a:endParaRP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15" name="Picture 3" descr="Z:\# Action Folder!\PDF &amp; Preview\PNG\star-of-dav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29000"/>
            <a:ext cx="2202945" cy="253580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4799"/>
            <a:ext cx="2058296" cy="276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4163596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TORAH – this is a scroll and contains the first 5 books of the Holy Bible. A </a:t>
            </a:r>
            <a:r>
              <a:rPr lang="en-GB" sz="2400" dirty="0" err="1" smtClean="0">
                <a:latin typeface="Comic Sans MS" panose="030F0702030302020204" pitchFamily="66" charset="0"/>
              </a:rPr>
              <a:t>yad</a:t>
            </a:r>
            <a:r>
              <a:rPr lang="en-GB" sz="2400" dirty="0" smtClean="0">
                <a:latin typeface="Comic Sans MS" panose="030F0702030302020204" pitchFamily="66" charset="0"/>
              </a:rPr>
              <a:t> (stick) is used to point to the words as it cannot be touched by hands. </a:t>
            </a: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70" y="1145602"/>
            <a:ext cx="2244858" cy="27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468560" y="514435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TALLIT – a prayer shawl. </a:t>
            </a: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6" y="1128838"/>
            <a:ext cx="3456384" cy="36683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2132263" cy="2642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104" y="121933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KIPPAH – skull cap worn by</a:t>
            </a: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m</a:t>
            </a:r>
            <a:r>
              <a:rPr lang="en-GB" sz="2400" dirty="0" smtClean="0">
                <a:latin typeface="Comic Sans MS" panose="030F0702030302020204" pitchFamily="66" charset="0"/>
              </a:rPr>
              <a:t>en in the synagogue.</a:t>
            </a: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3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7625" y="451434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SYNAGOGUE – this is the sacred building that Jewish people go to worship in. Prayer services are performed by Rabbis and Torah scrolls are also used.</a:t>
            </a: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980728"/>
            <a:ext cx="2448272" cy="334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5616" y="443711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SHEMA – a very important prayer that is said 3 times a day by Jewish people. It reminds them that there is only one God and that God loves them.</a:t>
            </a:r>
          </a:p>
          <a:p>
            <a:pPr algn="ctr"/>
            <a:endParaRPr lang="en-GB" sz="2400" dirty="0">
              <a:latin typeface="Sassoon Infant Md" panose="0200060305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06185"/>
            <a:ext cx="2448272" cy="33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261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Sassoon Infant Md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91</cp:revision>
  <dcterms:created xsi:type="dcterms:W3CDTF">2012-11-21T10:26:22Z</dcterms:created>
  <dcterms:modified xsi:type="dcterms:W3CDTF">2020-04-24T12:00:20Z</dcterms:modified>
</cp:coreProperties>
</file>