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.xml" ContentType="application/vnd.openxmlformats-officedocument.presentationml.tag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339" r:id="rId13"/>
    <p:sldId id="340" r:id="rId14"/>
    <p:sldId id="299" r:id="rId15"/>
    <p:sldId id="330" r:id="rId16"/>
    <p:sldId id="335" r:id="rId17"/>
    <p:sldId id="300" r:id="rId18"/>
    <p:sldId id="333" r:id="rId19"/>
    <p:sldId id="301" r:id="rId20"/>
    <p:sldId id="341" r:id="rId21"/>
    <p:sldId id="306" r:id="rId22"/>
    <p:sldId id="336" r:id="rId23"/>
    <p:sldId id="337" r:id="rId24"/>
    <p:sldId id="31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50" userDrawn="1">
          <p15:clr>
            <a:srgbClr val="A4A3A4"/>
          </p15:clr>
        </p15:guide>
        <p15:guide id="2" pos="45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6" y="72"/>
      </p:cViewPr>
      <p:guideLst>
        <p:guide orient="horz" pos="2750"/>
        <p:guide pos="45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 w="1905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36-4DF2-B2A4-F80F52DB44E2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3-8936-4DF2-B2A4-F80F52DB44E2}"/>
              </c:ext>
            </c:extLst>
          </c:dPt>
          <c:dPt>
            <c:idx val="2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5-8936-4DF2-B2A4-F80F52DB44E2}"/>
              </c:ext>
            </c:extLst>
          </c:dPt>
          <c:dPt>
            <c:idx val="3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7-8936-4DF2-B2A4-F80F52DB44E2}"/>
              </c:ext>
            </c:extLst>
          </c:dPt>
          <c:dPt>
            <c:idx val="4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9-8936-4DF2-B2A4-F80F52DB44E2}"/>
              </c:ext>
            </c:extLst>
          </c:dPt>
          <c:dPt>
            <c:idx val="5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B-8936-4DF2-B2A4-F80F52DB44E2}"/>
              </c:ext>
            </c:extLst>
          </c:dPt>
          <c:dPt>
            <c:idx val="6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D-8936-4DF2-B2A4-F80F52DB44E2}"/>
              </c:ext>
            </c:extLst>
          </c:dPt>
          <c:dPt>
            <c:idx val="7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F-8936-4DF2-B2A4-F80F52DB44E2}"/>
              </c:ext>
            </c:extLst>
          </c:dPt>
          <c:dPt>
            <c:idx val="8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11-8936-4DF2-B2A4-F80F52DB44E2}"/>
              </c:ext>
            </c:extLst>
          </c:dPt>
          <c:dPt>
            <c:idx val="9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13-8936-4DF2-B2A4-F80F52DB44E2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936-4DF2-B2A4-F80F52DB44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 w="19050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36-4DF2-B2A4-F80F52DB44E2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3-8936-4DF2-B2A4-F80F52DB44E2}"/>
              </c:ext>
            </c:extLst>
          </c:dPt>
          <c:dPt>
            <c:idx val="2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5-8936-4DF2-B2A4-F80F52DB44E2}"/>
              </c:ext>
            </c:extLst>
          </c:dPt>
          <c:dPt>
            <c:idx val="3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7-8936-4DF2-B2A4-F80F52DB44E2}"/>
              </c:ext>
            </c:extLst>
          </c:dPt>
          <c:dPt>
            <c:idx val="4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9-8936-4DF2-B2A4-F80F52DB44E2}"/>
              </c:ext>
            </c:extLst>
          </c:dPt>
          <c:dPt>
            <c:idx val="5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B-8936-4DF2-B2A4-F80F52DB44E2}"/>
              </c:ext>
            </c:extLst>
          </c:dPt>
          <c:dPt>
            <c:idx val="6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D-8936-4DF2-B2A4-F80F52DB44E2}"/>
              </c:ext>
            </c:extLst>
          </c:dPt>
          <c:dPt>
            <c:idx val="7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0F-8936-4DF2-B2A4-F80F52DB44E2}"/>
              </c:ext>
            </c:extLst>
          </c:dPt>
          <c:dPt>
            <c:idx val="8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11-8936-4DF2-B2A4-F80F52DB44E2}"/>
              </c:ext>
            </c:extLst>
          </c:dPt>
          <c:dPt>
            <c:idx val="9"/>
            <c:bubble3D val="0"/>
            <c:spPr>
              <a:noFill/>
              <a:ln w="19050">
                <a:solidFill>
                  <a:schemeClr val="tx1"/>
                </a:solidFill>
                <a:prstDash val="solid"/>
              </a:ln>
              <a:effectLst/>
            </c:spPr>
            <c:extLst>
              <c:ext xmlns:c16="http://schemas.microsoft.com/office/drawing/2014/chart" uri="{C3380CC4-5D6E-409C-BE32-E72D297353CC}">
                <c16:uniqueId val="{00000013-8936-4DF2-B2A4-F80F52DB44E2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936-4DF2-B2A4-F80F52DB44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/>
            </a:solidFill>
            <a:ln w="1905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82-4311-A494-59D46164DF5A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82-4311-A494-59D46164DF5A}"/>
              </c:ext>
            </c:extLst>
          </c:dPt>
          <c:dPt>
            <c:idx val="2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A82-4311-A494-59D46164DF5A}"/>
              </c:ext>
            </c:extLst>
          </c:dPt>
          <c:dPt>
            <c:idx val="3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A82-4311-A494-59D46164DF5A}"/>
              </c:ext>
            </c:extLst>
          </c:dPt>
          <c:dPt>
            <c:idx val="4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A82-4311-A494-59D46164DF5A}"/>
              </c:ext>
            </c:extLst>
          </c:dPt>
          <c:dPt>
            <c:idx val="5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A82-4311-A494-59D46164DF5A}"/>
              </c:ext>
            </c:extLst>
          </c:dPt>
          <c:dPt>
            <c:idx val="6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A82-4311-A494-59D46164DF5A}"/>
              </c:ext>
            </c:extLst>
          </c:dPt>
          <c:dPt>
            <c:idx val="7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A82-4311-A494-59D46164DF5A}"/>
              </c:ext>
            </c:extLst>
          </c:dPt>
          <c:dPt>
            <c:idx val="8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A82-4311-A494-59D46164DF5A}"/>
              </c:ext>
            </c:extLst>
          </c:dPt>
          <c:dPt>
            <c:idx val="9"/>
            <c:bubble3D val="0"/>
            <c:spPr>
              <a:solidFill>
                <a:schemeClr val="bg1"/>
              </a:solidFill>
              <a:ln w="19050"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A82-4311-A494-59D46164DF5A}"/>
              </c:ext>
            </c:extLst>
          </c:dPt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FA82-4311-A494-59D46164D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 w="19050"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678-40E4-AFE2-9D9F67542528}"/>
              </c:ext>
            </c:extLst>
          </c:dPt>
          <c:dPt>
            <c:idx val="1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A7-4C10-BA49-AE2371B0F85F}"/>
              </c:ext>
            </c:extLst>
          </c:dPt>
          <c:dPt>
            <c:idx val="2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4A7-4C10-BA49-AE2371B0F85F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4A7-4C10-BA49-AE2371B0F85F}"/>
              </c:ext>
            </c:extLst>
          </c:dPt>
          <c:dPt>
            <c:idx val="4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4A7-4C10-BA49-AE2371B0F85F}"/>
              </c:ext>
            </c:extLst>
          </c:dPt>
          <c:dPt>
            <c:idx val="5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94A7-4C10-BA49-AE2371B0F85F}"/>
              </c:ext>
            </c:extLst>
          </c:dPt>
          <c:dPt>
            <c:idx val="6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94A7-4C10-BA49-AE2371B0F85F}"/>
              </c:ext>
            </c:extLst>
          </c:dPt>
          <c:dPt>
            <c:idx val="7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94A7-4C10-BA49-AE2371B0F85F}"/>
              </c:ext>
            </c:extLst>
          </c:dPt>
          <c:dPt>
            <c:idx val="8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94A7-4C10-BA49-AE2371B0F85F}"/>
              </c:ext>
            </c:extLst>
          </c:dPt>
          <c:dPt>
            <c:idx val="9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94A7-4C10-BA49-AE2371B0F85F}"/>
              </c:ext>
            </c:extLst>
          </c:dPt>
          <c:cat>
            <c:numRef>
              <c:f>Sheet1!$A$2:$A$11</c:f>
              <c:numCache>
                <c:formatCode>General</c:formatCode>
                <c:ptCount val="10"/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678-40E4-AFE2-9D9F67542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  <a:ln w="19050">
              <a:solidFill>
                <a:schemeClr val="tx1"/>
              </a:solidFill>
              <a:prstDash val="dash"/>
            </a:ln>
          </c:spPr>
          <c:dPt>
            <c:idx val="0"/>
            <c:bubble3D val="0"/>
            <c:spPr>
              <a:noFill/>
              <a:ln w="19050">
                <a:solidFill>
                  <a:schemeClr val="tx1"/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3C6D-436F-B8E6-0B93487293A5}"/>
              </c:ext>
            </c:extLst>
          </c:dPt>
          <c:dPt>
            <c:idx val="1"/>
            <c:bubble3D val="0"/>
            <c:spPr>
              <a:noFill/>
              <a:ln w="19050">
                <a:solidFill>
                  <a:schemeClr val="tx1"/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3-3C6D-436F-B8E6-0B93487293A5}"/>
              </c:ext>
            </c:extLst>
          </c:dPt>
          <c:dPt>
            <c:idx val="2"/>
            <c:bubble3D val="0"/>
            <c:spPr>
              <a:noFill/>
              <a:ln w="19050">
                <a:solidFill>
                  <a:schemeClr val="tx1"/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5-3C6D-436F-B8E6-0B93487293A5}"/>
              </c:ext>
            </c:extLst>
          </c:dPt>
          <c:dPt>
            <c:idx val="3"/>
            <c:bubble3D val="0"/>
            <c:spPr>
              <a:noFill/>
              <a:ln w="19050">
                <a:solidFill>
                  <a:schemeClr val="tx1"/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7-3C6D-436F-B8E6-0B93487293A5}"/>
              </c:ext>
            </c:extLst>
          </c:dPt>
          <c:dPt>
            <c:idx val="4"/>
            <c:bubble3D val="0"/>
            <c:spPr>
              <a:noFill/>
              <a:ln w="19050">
                <a:solidFill>
                  <a:schemeClr val="tx1"/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9-3C6D-436F-B8E6-0B93487293A5}"/>
              </c:ext>
            </c:extLst>
          </c:dPt>
          <c:dPt>
            <c:idx val="5"/>
            <c:bubble3D val="0"/>
            <c:spPr>
              <a:noFill/>
              <a:ln w="19050">
                <a:solidFill>
                  <a:schemeClr val="tx1"/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B-3C6D-436F-B8E6-0B93487293A5}"/>
              </c:ext>
            </c:extLst>
          </c:dPt>
          <c:dPt>
            <c:idx val="6"/>
            <c:bubble3D val="0"/>
            <c:spPr>
              <a:noFill/>
              <a:ln w="19050">
                <a:solidFill>
                  <a:schemeClr val="tx1"/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D-3C6D-436F-B8E6-0B93487293A5}"/>
              </c:ext>
            </c:extLst>
          </c:dPt>
          <c:dPt>
            <c:idx val="7"/>
            <c:bubble3D val="0"/>
            <c:spPr>
              <a:noFill/>
              <a:ln w="19050">
                <a:solidFill>
                  <a:schemeClr val="tx1"/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F-3C6D-436F-B8E6-0B93487293A5}"/>
              </c:ext>
            </c:extLst>
          </c:dPt>
          <c:dPt>
            <c:idx val="8"/>
            <c:bubble3D val="0"/>
            <c:spPr>
              <a:noFill/>
              <a:ln w="19050">
                <a:solidFill>
                  <a:schemeClr val="tx1"/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1-3C6D-436F-B8E6-0B93487293A5}"/>
              </c:ext>
            </c:extLst>
          </c:dPt>
          <c:dPt>
            <c:idx val="9"/>
            <c:bubble3D val="0"/>
            <c:spPr>
              <a:noFill/>
              <a:ln w="19050">
                <a:solidFill>
                  <a:schemeClr val="tx1"/>
                </a:solidFill>
                <a:prstDash val="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13-3C6D-436F-B8E6-0B93487293A5}"/>
              </c:ext>
            </c:extLst>
          </c:dPt>
          <c:cat>
            <c:numRef>
              <c:f>Sheet1!$A$2:$A$11</c:f>
              <c:numCache>
                <c:formatCode>General</c:formatCode>
                <c:ptCount val="10"/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C6D-436F-B8E6-0B93487293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18/01/2022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18/01/2022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1.png"/><Relationship Id="rId3" Type="http://schemas.openxmlformats.org/officeDocument/2006/relationships/image" Target="../media/image30.png"/><Relationship Id="rId12" Type="http://schemas.openxmlformats.org/officeDocument/2006/relationships/image" Target="../media/image50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4.png"/><Relationship Id="rId1" Type="http://schemas.openxmlformats.org/officeDocument/2006/relationships/tags" Target="../tags/tag6.xml"/><Relationship Id="rId11" Type="http://schemas.openxmlformats.org/officeDocument/2006/relationships/image" Target="../media/image49.png"/><Relationship Id="rId5" Type="http://schemas.openxmlformats.org/officeDocument/2006/relationships/image" Target="../media/image32.png"/><Relationship Id="rId15" Type="http://schemas.openxmlformats.org/officeDocument/2006/relationships/image" Target="../media/image53.png"/><Relationship Id="rId10" Type="http://schemas.openxmlformats.org/officeDocument/2006/relationships/image" Target="../media/image48.png"/><Relationship Id="rId4" Type="http://schemas.openxmlformats.org/officeDocument/2006/relationships/image" Target="../media/image31.png"/><Relationship Id="rId9" Type="http://schemas.openxmlformats.org/officeDocument/2006/relationships/image" Target="../media/image18.png"/><Relationship Id="rId14" Type="http://schemas.openxmlformats.org/officeDocument/2006/relationships/image" Target="../media/image5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0.png"/><Relationship Id="rId3" Type="http://schemas.openxmlformats.org/officeDocument/2006/relationships/image" Target="../media/image33.png"/><Relationship Id="rId7" Type="http://schemas.openxmlformats.org/officeDocument/2006/relationships/image" Target="../media/image290.png"/><Relationship Id="rId12" Type="http://schemas.openxmlformats.org/officeDocument/2006/relationships/image" Target="../media/image34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11" Type="http://schemas.openxmlformats.org/officeDocument/2006/relationships/image" Target="../media/image330.png"/><Relationship Id="rId10" Type="http://schemas.openxmlformats.org/officeDocument/2006/relationships/image" Target="../media/image320.png"/><Relationship Id="rId4" Type="http://schemas.openxmlformats.org/officeDocument/2006/relationships/image" Target="../media/image13.png"/><Relationship Id="rId9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0.png"/><Relationship Id="rId3" Type="http://schemas.openxmlformats.org/officeDocument/2006/relationships/image" Target="../media/image33.png"/><Relationship Id="rId12" Type="http://schemas.openxmlformats.org/officeDocument/2006/relationships/image" Target="../media/image39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3.png"/><Relationship Id="rId1" Type="http://schemas.openxmlformats.org/officeDocument/2006/relationships/tags" Target="../tags/tag8.xml"/><Relationship Id="rId6" Type="http://schemas.openxmlformats.org/officeDocument/2006/relationships/image" Target="../media/image18.png"/><Relationship Id="rId11" Type="http://schemas.openxmlformats.org/officeDocument/2006/relationships/image" Target="../media/image38.png"/><Relationship Id="rId5" Type="http://schemas.openxmlformats.org/officeDocument/2006/relationships/image" Target="../media/image13.png"/><Relationship Id="rId15" Type="http://schemas.openxmlformats.org/officeDocument/2006/relationships/image" Target="../media/image42.png"/><Relationship Id="rId10" Type="http://schemas.openxmlformats.org/officeDocument/2006/relationships/image" Target="../media/image37.png"/><Relationship Id="rId4" Type="http://schemas.openxmlformats.org/officeDocument/2006/relationships/image" Target="../media/image35.png"/><Relationship Id="rId9" Type="http://schemas.openxmlformats.org/officeDocument/2006/relationships/image" Target="../media/image36.png"/><Relationship Id="rId14" Type="http://schemas.openxmlformats.org/officeDocument/2006/relationships/image" Target="../media/image4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7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5.png"/><Relationship Id="rId11" Type="http://schemas.openxmlformats.org/officeDocument/2006/relationships/image" Target="../media/image13.png"/><Relationship Id="rId5" Type="http://schemas.openxmlformats.org/officeDocument/2006/relationships/image" Target="../media/image9.png"/><Relationship Id="rId10" Type="http://schemas.openxmlformats.org/officeDocument/2006/relationships/chart" Target="../charts/chart2.xml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6.png"/><Relationship Id="rId5" Type="http://schemas.openxmlformats.org/officeDocument/2006/relationships/image" Target="../media/image160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8.png"/><Relationship Id="rId7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22.png"/><Relationship Id="rId11" Type="http://schemas.openxmlformats.org/officeDocument/2006/relationships/chart" Target="../charts/chart5.xml"/><Relationship Id="rId10" Type="http://schemas.openxmlformats.org/officeDocument/2006/relationships/chart" Target="../charts/chart4.xml"/><Relationship Id="rId9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8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21.png"/><Relationship Id="rId10" Type="http://schemas.openxmlformats.org/officeDocument/2006/relationships/image" Target="../media/image27.png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D306FA2-87AA-43BE-B4DA-85B40A1D5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74893"/>
            <a:ext cx="5950212" cy="19082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C60545-32D7-4281-BB9D-1147DB7DBE78}"/>
              </a:ext>
            </a:extLst>
          </p:cNvPr>
          <p:cNvSpPr txBox="1"/>
          <p:nvPr/>
        </p:nvSpPr>
        <p:spPr>
          <a:xfrm>
            <a:off x="618978" y="450166"/>
            <a:ext cx="7666893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3600" u="sng" dirty="0">
                <a:latin typeface="Comic Sans MS" panose="030F0702030302020204" pitchFamily="66" charset="0"/>
              </a:rPr>
              <a:t>2.2.22</a:t>
            </a: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r>
              <a:rPr lang="en-GB" sz="3600" u="sng" dirty="0">
                <a:latin typeface="Comic Sans MS" panose="030F0702030302020204" pitchFamily="66" charset="0"/>
              </a:rPr>
              <a:t>LO – I understand what a tenth is.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4 on the worksheet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5C11C1-0591-4B8E-8834-D03A2ABC9CEA}"/>
              </a:ext>
            </a:extLst>
          </p:cNvPr>
          <p:cNvSpPr txBox="1"/>
          <p:nvPr/>
        </p:nvSpPr>
        <p:spPr>
          <a:xfrm>
            <a:off x="731520" y="2363372"/>
            <a:ext cx="7906043" cy="1846659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3800" dirty="0">
                <a:latin typeface="Comic Sans MS" panose="030F0702030302020204" pitchFamily="66" charset="0"/>
              </a:rPr>
              <a:t>Let’s think about and have a go at the first 2 questions.</a:t>
            </a:r>
          </a:p>
          <a:p>
            <a:endParaRPr lang="en-GB" sz="3800" dirty="0"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BA0A1C-32DA-4F02-8854-E842666F6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81" y="3803163"/>
            <a:ext cx="4152900" cy="22574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E25215-EE99-4094-A279-609C12C514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5035" y="3626111"/>
            <a:ext cx="3533918" cy="243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– 4 on the worksheet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5C11C1-0591-4B8E-8834-D03A2ABC9CEA}"/>
              </a:ext>
            </a:extLst>
          </p:cNvPr>
          <p:cNvSpPr txBox="1"/>
          <p:nvPr/>
        </p:nvSpPr>
        <p:spPr>
          <a:xfrm>
            <a:off x="731520" y="1568273"/>
            <a:ext cx="7906043" cy="4770537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3800" dirty="0">
                <a:latin typeface="Comic Sans MS" panose="030F0702030302020204" pitchFamily="66" charset="0"/>
              </a:rPr>
              <a:t>This next question is a problem solving one. You can use cubes or counters to help you if you need to.</a:t>
            </a:r>
          </a:p>
          <a:p>
            <a:endParaRPr lang="en-GB" sz="3800" dirty="0">
              <a:latin typeface="Comic Sans MS" panose="030F0702030302020204" pitchFamily="66" charset="0"/>
            </a:endParaRPr>
          </a:p>
          <a:p>
            <a:endParaRPr lang="en-GB" sz="3800" dirty="0">
              <a:latin typeface="Comic Sans MS" panose="030F0702030302020204" pitchFamily="66" charset="0"/>
            </a:endParaRPr>
          </a:p>
          <a:p>
            <a:endParaRPr lang="en-GB" sz="3800" dirty="0">
              <a:latin typeface="Comic Sans MS" panose="030F0702030302020204" pitchFamily="66" charset="0"/>
            </a:endParaRPr>
          </a:p>
          <a:p>
            <a:endParaRPr lang="en-GB" sz="3800" dirty="0"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BC44C3F-0F9B-4377-807D-E1474C75B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1521" y="3776466"/>
            <a:ext cx="5460957" cy="243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656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3972C0A-1045-4333-971C-75BE02E0DB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8112" y="526982"/>
            <a:ext cx="1144513" cy="10323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F2D1301-84BA-4721-8E82-369597D628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94240" y="893135"/>
            <a:ext cx="1144513" cy="103230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0E29BD0-C32C-476F-8235-5768356AF1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80368" y="376982"/>
            <a:ext cx="1144513" cy="10323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C5891511-B515-452C-A5D7-50E9AEAD80A6}"/>
                  </a:ext>
                </a:extLst>
              </p:cNvPr>
              <p:cNvSpPr txBox="1"/>
              <p:nvPr/>
            </p:nvSpPr>
            <p:spPr>
              <a:xfrm>
                <a:off x="971550" y="876456"/>
                <a:ext cx="7340112" cy="24895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/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/>
                          <m:t>10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 of the gummy bears are purple.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What fraction could be blue?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 </a:t>
                </a:r>
              </a:p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What fraction could be yellow?</a:t>
                </a: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C5891511-B515-452C-A5D7-50E9AEAD80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876456"/>
                <a:ext cx="7340112" cy="2489592"/>
              </a:xfrm>
              <a:prstGeom prst="rect">
                <a:avLst/>
              </a:prstGeom>
              <a:blipFill>
                <a:blip r:embed="rId8"/>
                <a:stretch>
                  <a:fillRect l="-1661" b="-61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7" name="Picture 66">
            <a:extLst>
              <a:ext uri="{FF2B5EF4-FFF2-40B4-BE49-F238E27FC236}">
                <a16:creationId xmlns:a16="http://schemas.microsoft.com/office/drawing/2014/main" id="{44234CE1-0065-4BDC-87AD-DF2A750782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63312" y="5059223"/>
            <a:ext cx="747045" cy="747045"/>
          </a:xfrm>
          <a:prstGeom prst="rect">
            <a:avLst/>
          </a:prstGeom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486C54B1-C238-43BB-BF24-042E8C6FEE77}"/>
              </a:ext>
            </a:extLst>
          </p:cNvPr>
          <p:cNvSpPr txBox="1"/>
          <p:nvPr/>
        </p:nvSpPr>
        <p:spPr>
          <a:xfrm>
            <a:off x="5666156" y="520191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pic>
        <p:nvPicPr>
          <p:cNvPr id="69" name="Picture 68">
            <a:extLst>
              <a:ext uri="{FF2B5EF4-FFF2-40B4-BE49-F238E27FC236}">
                <a16:creationId xmlns:a16="http://schemas.microsoft.com/office/drawing/2014/main" id="{F93A328D-0653-45BE-A9E4-5A99D090F6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848" y="3883244"/>
            <a:ext cx="1144513" cy="1032306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39271D8-32E6-4B8A-BE67-CD39EC46F42B}"/>
              </a:ext>
            </a:extLst>
          </p:cNvPr>
          <p:cNvSpPr/>
          <p:nvPr/>
        </p:nvSpPr>
        <p:spPr>
          <a:xfrm>
            <a:off x="1048504" y="1280318"/>
            <a:ext cx="401156" cy="40115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48B3AE4-6623-4461-82A7-81B254D46453}"/>
              </a:ext>
            </a:extLst>
          </p:cNvPr>
          <p:cNvSpPr/>
          <p:nvPr/>
        </p:nvSpPr>
        <p:spPr>
          <a:xfrm>
            <a:off x="1032948" y="870471"/>
            <a:ext cx="401156" cy="401156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B268C106-1E31-41CC-B904-7CB0DAAD79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492" y="3883244"/>
            <a:ext cx="1144513" cy="1032306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7B3A7853-0E5A-498C-9A05-BCE4ECE68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3136" y="3883244"/>
            <a:ext cx="1144513" cy="1032306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ED3DBBF3-4342-4272-9981-A5DC2DAFD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8780" y="3883244"/>
            <a:ext cx="1144513" cy="1032306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9454D78A-D48E-4692-BA8A-9C72FD17C8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424" y="3883244"/>
            <a:ext cx="1144513" cy="1032306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8E185A1F-1AB5-4F12-832B-47B00C0F63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0068" y="3883244"/>
            <a:ext cx="1144513" cy="1032306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527C8F4E-7C42-4169-A4DD-0B6C29D422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5712" y="3883244"/>
            <a:ext cx="1144513" cy="1032306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2CA08F60-6AA4-4C3E-8C3C-090A049209F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21356" y="3883244"/>
            <a:ext cx="1144513" cy="1032306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15715E59-4274-463E-AB8C-844BF19611D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187000" y="3883244"/>
            <a:ext cx="1144513" cy="1032306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8714A5DE-5714-4E15-990C-38DE0E523F0A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52644" y="3883244"/>
            <a:ext cx="1144513" cy="1032306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FDEC4D86-A48C-4E74-A2A8-9803684765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521356" y="3883244"/>
            <a:ext cx="1144513" cy="1032306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6C1456CC-625F-450F-8482-6EB2DC19D4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6186999" y="3883244"/>
            <a:ext cx="1144513" cy="1032306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267B12CF-0A1A-4A7E-B799-187085E5CA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6872050" y="3883244"/>
            <a:ext cx="1144513" cy="10323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2675B884-90FB-4F1B-8A24-3EAAB86F922B}"/>
                  </a:ext>
                </a:extLst>
              </p:cNvPr>
              <p:cNvSpPr txBox="1"/>
              <p:nvPr/>
            </p:nvSpPr>
            <p:spPr>
              <a:xfrm>
                <a:off x="5711247" y="1879891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2675B884-90FB-4F1B-8A24-3EAAB86F9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1247" y="1879891"/>
                <a:ext cx="444385" cy="7653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D19C737A-A160-4A70-B937-2446326E04D0}"/>
                  </a:ext>
                </a:extLst>
              </p:cNvPr>
              <p:cNvSpPr txBox="1"/>
              <p:nvPr/>
            </p:nvSpPr>
            <p:spPr>
              <a:xfrm>
                <a:off x="5711247" y="2797629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D19C737A-A160-4A70-B937-2446326E04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1247" y="2797629"/>
                <a:ext cx="444385" cy="7653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TextBox 88">
            <a:extLst>
              <a:ext uri="{FF2B5EF4-FFF2-40B4-BE49-F238E27FC236}">
                <a16:creationId xmlns:a16="http://schemas.microsoft.com/office/drawing/2014/main" id="{68584241-0C21-4681-94C3-845830163421}"/>
              </a:ext>
            </a:extLst>
          </p:cNvPr>
          <p:cNvSpPr txBox="1"/>
          <p:nvPr/>
        </p:nvSpPr>
        <p:spPr>
          <a:xfrm>
            <a:off x="5711246" y="2757228"/>
            <a:ext cx="444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F52A8545-F271-4A86-811E-71C649FFEF5C}"/>
                  </a:ext>
                </a:extLst>
              </p:cNvPr>
              <p:cNvSpPr txBox="1"/>
              <p:nvPr/>
            </p:nvSpPr>
            <p:spPr>
              <a:xfrm>
                <a:off x="6383583" y="1887873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F52A8545-F271-4A86-811E-71C649FFE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583" y="1887873"/>
                <a:ext cx="444385" cy="76533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D6E62EA6-A4FD-45F6-83C6-B3BEA6A3C0D2}"/>
                  </a:ext>
                </a:extLst>
              </p:cNvPr>
              <p:cNvSpPr txBox="1"/>
              <p:nvPr/>
            </p:nvSpPr>
            <p:spPr>
              <a:xfrm>
                <a:off x="6383583" y="2805611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D6E62EA6-A4FD-45F6-83C6-B3BEA6A3C0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3583" y="2805611"/>
                <a:ext cx="444385" cy="76533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0582DBC0-DB00-4C70-82B0-E26163BDF1C5}"/>
                  </a:ext>
                </a:extLst>
              </p:cNvPr>
              <p:cNvSpPr txBox="1"/>
              <p:nvPr/>
            </p:nvSpPr>
            <p:spPr>
              <a:xfrm>
                <a:off x="7024771" y="1879891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0582DBC0-DB00-4C70-82B0-E26163BDF1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4771" y="1879891"/>
                <a:ext cx="444385" cy="76533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D950D7DE-5714-457A-90D9-630C2946B6EF}"/>
                  </a:ext>
                </a:extLst>
              </p:cNvPr>
              <p:cNvSpPr txBox="1"/>
              <p:nvPr/>
            </p:nvSpPr>
            <p:spPr>
              <a:xfrm>
                <a:off x="7024771" y="2797629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D950D7DE-5714-457A-90D9-630C2946B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4771" y="2797629"/>
                <a:ext cx="444385" cy="76533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95">
            <a:extLst>
              <a:ext uri="{FF2B5EF4-FFF2-40B4-BE49-F238E27FC236}">
                <a16:creationId xmlns:a16="http://schemas.microsoft.com/office/drawing/2014/main" id="{6CD06974-72A3-4061-A0DD-3279C54DF86F}"/>
              </a:ext>
            </a:extLst>
          </p:cNvPr>
          <p:cNvSpPr txBox="1"/>
          <p:nvPr/>
        </p:nvSpPr>
        <p:spPr>
          <a:xfrm>
            <a:off x="7665972" y="1827503"/>
            <a:ext cx="4443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9B86936E-1CBD-42BB-819D-682782977030}"/>
                  </a:ext>
                </a:extLst>
              </p:cNvPr>
              <p:cNvSpPr txBox="1"/>
              <p:nvPr/>
            </p:nvSpPr>
            <p:spPr>
              <a:xfrm>
                <a:off x="7665972" y="2810131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9B86936E-1CBD-42BB-819D-682782977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972" y="2810131"/>
                <a:ext cx="444385" cy="76533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0" name="Picture 69">
            <a:extLst>
              <a:ext uri="{FF2B5EF4-FFF2-40B4-BE49-F238E27FC236}">
                <a16:creationId xmlns:a16="http://schemas.microsoft.com/office/drawing/2014/main" id="{792CB65E-50A9-4585-9DBA-599FD40CF5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872050" y="3883244"/>
            <a:ext cx="1144513" cy="1032306"/>
          </a:xfrm>
          <a:prstGeom prst="rect">
            <a:avLst/>
          </a:prstGeom>
        </p:spPr>
      </p:pic>
      <p:pic>
        <p:nvPicPr>
          <p:cNvPr id="92" name="Picture 91">
            <a:extLst>
              <a:ext uri="{FF2B5EF4-FFF2-40B4-BE49-F238E27FC236}">
                <a16:creationId xmlns:a16="http://schemas.microsoft.com/office/drawing/2014/main" id="{FB7D74D2-D91A-41C0-9D86-4F6F1DE46C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186999" y="3883244"/>
            <a:ext cx="1144513" cy="1032306"/>
          </a:xfrm>
          <a:prstGeom prst="rect">
            <a:avLst/>
          </a:prstGeom>
        </p:spPr>
      </p:pic>
      <p:pic>
        <p:nvPicPr>
          <p:cNvPr id="93" name="Picture 92">
            <a:extLst>
              <a:ext uri="{FF2B5EF4-FFF2-40B4-BE49-F238E27FC236}">
                <a16:creationId xmlns:a16="http://schemas.microsoft.com/office/drawing/2014/main" id="{4B759427-9629-41D3-A726-F333DCC78A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521356" y="3883244"/>
            <a:ext cx="1144513" cy="10323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6705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8" grpId="1"/>
      <p:bldP spid="8" grpId="0" animBg="1"/>
      <p:bldP spid="73" grpId="0" animBg="1"/>
      <p:bldP spid="73" grpId="1" animBg="1"/>
      <p:bldP spid="87" grpId="0"/>
      <p:bldP spid="88" grpId="0"/>
      <p:bldP spid="88" grpId="1"/>
      <p:bldP spid="89" grpId="0"/>
      <p:bldP spid="90" grpId="0"/>
      <p:bldP spid="91" grpId="0"/>
      <p:bldP spid="94" grpId="0"/>
      <p:bldP spid="95" grpId="0"/>
      <p:bldP spid="96" grpId="0"/>
      <p:bldP spid="9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D18322-55F1-4349-8738-083E5BBC6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492" y="2376155"/>
            <a:ext cx="709803" cy="10027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C47691-0CF5-4839-AB36-E194F64CF1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73" y="2335214"/>
            <a:ext cx="709803" cy="10027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6F28D2-619D-426F-876A-A7E87C451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419" y="2376155"/>
            <a:ext cx="709803" cy="10027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6E8FE6-FB17-4FF9-8F08-7DD78CA6A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346" y="2376155"/>
            <a:ext cx="709803" cy="100277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3B4D375-10E0-4461-ABA5-E50BF2A8AE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7200" y="2335214"/>
            <a:ext cx="709803" cy="100277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9A7F17-10AE-4285-A85F-5292289DAD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9127" y="2335214"/>
            <a:ext cx="709803" cy="100277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AD8DEE3-2D0A-41A9-9D61-7C5B0FA8FA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1054" y="2335214"/>
            <a:ext cx="709803" cy="10027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2910456-8A5B-4C5F-B0BC-8BE1B48211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2981" y="2335214"/>
            <a:ext cx="709803" cy="100277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2AA9A8-526F-4A09-B0A2-17495E04B1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908" y="2335214"/>
            <a:ext cx="709803" cy="10027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7D91B0-9039-4CE3-A199-1DC611BD6F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86835" y="2335214"/>
            <a:ext cx="709803" cy="100277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EE52DCD-8986-476C-92F3-8BD387BEB511}"/>
              </a:ext>
            </a:extLst>
          </p:cNvPr>
          <p:cNvSpPr txBox="1"/>
          <p:nvPr/>
        </p:nvSpPr>
        <p:spPr>
          <a:xfrm>
            <a:off x="971550" y="1256715"/>
            <a:ext cx="73401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</a:rPr>
              <a:t>What fraction of the cubes are red? 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</a:rPr>
              <a:t>What fraction are yellow?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26AB2861-FBF0-4069-BB75-4CF90D3C04DE}"/>
              </a:ext>
            </a:extLst>
          </p:cNvPr>
          <p:cNvSpPr/>
          <p:nvPr/>
        </p:nvSpPr>
        <p:spPr>
          <a:xfrm rot="5400000">
            <a:off x="2187709" y="2513027"/>
            <a:ext cx="234000" cy="1861128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2D5041E-DE8E-4F9F-804A-7F0FEB1EAF9B}"/>
                  </a:ext>
                </a:extLst>
              </p:cNvPr>
              <p:cNvSpPr txBox="1"/>
              <p:nvPr/>
            </p:nvSpPr>
            <p:spPr>
              <a:xfrm>
                <a:off x="2082516" y="3630304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2D5041E-DE8E-4F9F-804A-7F0FEB1EA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516" y="3630304"/>
                <a:ext cx="444385" cy="7653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Brace 18">
            <a:extLst>
              <a:ext uri="{FF2B5EF4-FFF2-40B4-BE49-F238E27FC236}">
                <a16:creationId xmlns:a16="http://schemas.microsoft.com/office/drawing/2014/main" id="{88F4985D-9F8D-40C1-A18E-E5BF2C745DD0}"/>
              </a:ext>
            </a:extLst>
          </p:cNvPr>
          <p:cNvSpPr/>
          <p:nvPr/>
        </p:nvSpPr>
        <p:spPr>
          <a:xfrm rot="5400000">
            <a:off x="5444611" y="1209028"/>
            <a:ext cx="234463" cy="4469589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CC2B22B-CFE8-4081-98B3-B48CCA64E73C}"/>
                  </a:ext>
                </a:extLst>
              </p:cNvPr>
              <p:cNvSpPr txBox="1"/>
              <p:nvPr/>
            </p:nvSpPr>
            <p:spPr>
              <a:xfrm>
                <a:off x="5339650" y="3630304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CC2B22B-CFE8-4081-98B3-B48CCA64E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9650" y="3630304"/>
                <a:ext cx="444385" cy="76533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>
            <a:extLst>
              <a:ext uri="{FF2B5EF4-FFF2-40B4-BE49-F238E27FC236}">
                <a16:creationId xmlns:a16="http://schemas.microsoft.com/office/drawing/2014/main" id="{987FEAFB-1B8D-46D6-9993-81E83E615CE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37628" y="3676809"/>
            <a:ext cx="2233640" cy="22360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5F6A464-06E1-4F58-835B-3826B4FF7E79}"/>
                  </a:ext>
                </a:extLst>
              </p:cNvPr>
              <p:cNvSpPr txBox="1"/>
              <p:nvPr/>
            </p:nvSpPr>
            <p:spPr>
              <a:xfrm>
                <a:off x="6104657" y="5026248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5F6A464-06E1-4F58-835B-3826B4FF7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4657" y="5026248"/>
                <a:ext cx="444385" cy="7653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662FDD3-9045-425A-855C-D6AD4FF48B22}"/>
                  </a:ext>
                </a:extLst>
              </p:cNvPr>
              <p:cNvSpPr txBox="1"/>
              <p:nvPr/>
            </p:nvSpPr>
            <p:spPr>
              <a:xfrm>
                <a:off x="7352253" y="5026248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662FDD3-9045-425A-855C-D6AD4FF48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2253" y="5026248"/>
                <a:ext cx="444385" cy="7653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96F2DE8-B8FF-4511-9121-A9E2A041E537}"/>
                  </a:ext>
                </a:extLst>
              </p:cNvPr>
              <p:cNvSpPr txBox="1"/>
              <p:nvPr/>
            </p:nvSpPr>
            <p:spPr>
              <a:xfrm>
                <a:off x="6732255" y="3763916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96F2DE8-B8FF-4511-9121-A9E2A041E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55" y="3763916"/>
                <a:ext cx="444385" cy="76533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A57CE419-6280-4D1B-AD8B-1631E09EA3F6}"/>
              </a:ext>
            </a:extLst>
          </p:cNvPr>
          <p:cNvSpPr txBox="1"/>
          <p:nvPr/>
        </p:nvSpPr>
        <p:spPr>
          <a:xfrm>
            <a:off x="6748917" y="3645477"/>
            <a:ext cx="4443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06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3" grpId="0"/>
      <p:bldP spid="24" grpId="0"/>
      <p:bldP spid="25" grpId="0"/>
      <p:bldP spid="25" grpId="1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AD18322-55F1-4349-8738-083E5BBC6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492" y="2376155"/>
            <a:ext cx="709803" cy="10027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C47691-0CF5-4839-AB36-E194F64CF1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5273" y="2335214"/>
            <a:ext cx="709803" cy="10027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36F28D2-619D-426F-876A-A7E87C451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1419" y="2376155"/>
            <a:ext cx="709803" cy="100277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6E8FE6-FB17-4FF9-8F08-7DD78CA6AC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346" y="2335214"/>
            <a:ext cx="709803" cy="10027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3B4D375-10E0-4461-ABA5-E50BF2A8AE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7200" y="2335214"/>
            <a:ext cx="709803" cy="10027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19A7F17-10AE-4285-A85F-5292289DAD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9127" y="2335214"/>
            <a:ext cx="709803" cy="10027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AD8DEE3-2D0A-41A9-9D61-7C5B0FA8FA1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1054" y="2335214"/>
            <a:ext cx="709803" cy="10027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2910456-8A5B-4C5F-B0BC-8BE1B482115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02981" y="2335214"/>
            <a:ext cx="709803" cy="100277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32AA9A8-526F-4A09-B0A2-17495E04B1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908" y="2335214"/>
            <a:ext cx="709803" cy="100277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D7D91B0-9039-4CE3-A199-1DC611BD6F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86835" y="2335214"/>
            <a:ext cx="709803" cy="100277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EE52DCD-8986-476C-92F3-8BD387BEB511}"/>
              </a:ext>
            </a:extLst>
          </p:cNvPr>
          <p:cNvSpPr txBox="1"/>
          <p:nvPr/>
        </p:nvSpPr>
        <p:spPr>
          <a:xfrm>
            <a:off x="971550" y="991160"/>
            <a:ext cx="73401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</a:rPr>
              <a:t>What fraction of the cubes are red? 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</a:rPr>
              <a:t>What fraction are blue?</a:t>
            </a:r>
          </a:p>
          <a:p>
            <a:pPr lvl="0">
              <a:defRPr/>
            </a:pPr>
            <a:r>
              <a:rPr lang="en-GB" sz="2800" dirty="0">
                <a:solidFill>
                  <a:prstClr val="black"/>
                </a:solidFill>
              </a:rPr>
              <a:t>What fraction are yellow?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98D9AD8-D696-44E3-B1CB-822D97714A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67992" y="466695"/>
            <a:ext cx="747045" cy="74704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C5EA7FB-F039-4B94-B685-701C01E38CCA}"/>
              </a:ext>
            </a:extLst>
          </p:cNvPr>
          <p:cNvSpPr txBox="1"/>
          <p:nvPr/>
        </p:nvSpPr>
        <p:spPr>
          <a:xfrm>
            <a:off x="5570836" y="60938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id="{26AB2861-FBF0-4069-BB75-4CF90D3C04DE}"/>
              </a:ext>
            </a:extLst>
          </p:cNvPr>
          <p:cNvSpPr/>
          <p:nvPr/>
        </p:nvSpPr>
        <p:spPr>
          <a:xfrm rot="5400000">
            <a:off x="1881443" y="2819293"/>
            <a:ext cx="234000" cy="1248595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2D5041E-DE8E-4F9F-804A-7F0FEB1EAF9B}"/>
                  </a:ext>
                </a:extLst>
              </p:cNvPr>
              <p:cNvSpPr txBox="1"/>
              <p:nvPr/>
            </p:nvSpPr>
            <p:spPr>
              <a:xfrm>
                <a:off x="1776251" y="3630304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E2D5041E-DE8E-4F9F-804A-7F0FEB1EAF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251" y="3630304"/>
                <a:ext cx="444385" cy="7653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Brace 18">
            <a:extLst>
              <a:ext uri="{FF2B5EF4-FFF2-40B4-BE49-F238E27FC236}">
                <a16:creationId xmlns:a16="http://schemas.microsoft.com/office/drawing/2014/main" id="{88F4985D-9F8D-40C1-A18E-E5BF2C745DD0}"/>
              </a:ext>
            </a:extLst>
          </p:cNvPr>
          <p:cNvSpPr/>
          <p:nvPr/>
        </p:nvSpPr>
        <p:spPr>
          <a:xfrm rot="5400000">
            <a:off x="4132192" y="1855619"/>
            <a:ext cx="234463" cy="3176407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CC2B22B-CFE8-4081-98B3-B48CCA64E73C}"/>
                  </a:ext>
                </a:extLst>
              </p:cNvPr>
              <p:cNvSpPr txBox="1"/>
              <p:nvPr/>
            </p:nvSpPr>
            <p:spPr>
              <a:xfrm>
                <a:off x="4027231" y="3630304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CC2B22B-CFE8-4081-98B3-B48CCA64E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231" y="3630304"/>
                <a:ext cx="444385" cy="7653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ight Brace 26">
            <a:extLst>
              <a:ext uri="{FF2B5EF4-FFF2-40B4-BE49-F238E27FC236}">
                <a16:creationId xmlns:a16="http://schemas.microsoft.com/office/drawing/2014/main" id="{5BC3C44F-E1A0-4816-9755-A479577F9099}"/>
              </a:ext>
            </a:extLst>
          </p:cNvPr>
          <p:cNvSpPr/>
          <p:nvPr/>
        </p:nvSpPr>
        <p:spPr>
          <a:xfrm rot="5400000">
            <a:off x="6703662" y="2494862"/>
            <a:ext cx="234000" cy="1898385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A16FB91-B4F0-4E91-B589-AFDF6621995A}"/>
                  </a:ext>
                </a:extLst>
              </p:cNvPr>
              <p:cNvSpPr txBox="1"/>
              <p:nvPr/>
            </p:nvSpPr>
            <p:spPr>
              <a:xfrm>
                <a:off x="6598470" y="3630304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A16FB91-B4F0-4E91-B589-AFDF66219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470" y="3630304"/>
                <a:ext cx="444385" cy="7653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0F719CC9-18D9-4A91-89AF-93CFB8C091D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89979" y="3784729"/>
            <a:ext cx="3030086" cy="22501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5F6A464-06E1-4F58-835B-3826B4FF7E79}"/>
                  </a:ext>
                </a:extLst>
              </p:cNvPr>
              <p:cNvSpPr txBox="1"/>
              <p:nvPr/>
            </p:nvSpPr>
            <p:spPr>
              <a:xfrm>
                <a:off x="4349909" y="5035452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2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05F6A464-06E1-4F58-835B-3826B4FF7E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909" y="5035452"/>
                <a:ext cx="444385" cy="76533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662FDD3-9045-425A-855C-D6AD4FF48B22}"/>
                  </a:ext>
                </a:extLst>
              </p:cNvPr>
              <p:cNvSpPr txBox="1"/>
              <p:nvPr/>
            </p:nvSpPr>
            <p:spPr>
              <a:xfrm>
                <a:off x="6437153" y="5035452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662FDD3-9045-425A-855C-D6AD4FF48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153" y="5035452"/>
                <a:ext cx="444385" cy="76533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96F2DE8-B8FF-4511-9121-A9E2A041E537}"/>
                  </a:ext>
                </a:extLst>
              </p:cNvPr>
              <p:cNvSpPr txBox="1"/>
              <p:nvPr/>
            </p:nvSpPr>
            <p:spPr>
              <a:xfrm>
                <a:off x="5382829" y="3813560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96F2DE8-B8FF-4511-9121-A9E2A041E5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829" y="3813560"/>
                <a:ext cx="444385" cy="76533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9884DE3-8A6B-4054-953D-16989CFE9E0F}"/>
                  </a:ext>
                </a:extLst>
              </p:cNvPr>
              <p:cNvSpPr txBox="1"/>
              <p:nvPr/>
            </p:nvSpPr>
            <p:spPr>
              <a:xfrm>
                <a:off x="5393531" y="5146664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9884DE3-8A6B-4054-953D-16989CFE9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3531" y="5146664"/>
                <a:ext cx="444385" cy="76533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4393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7" grpId="0" animBg="1"/>
      <p:bldP spid="18" grpId="0"/>
      <p:bldP spid="19" grpId="0" animBg="1"/>
      <p:bldP spid="20" grpId="0"/>
      <p:bldP spid="27" grpId="0" animBg="1"/>
      <p:bldP spid="29" grpId="0"/>
      <p:bldP spid="23" grpId="0"/>
      <p:bldP spid="24" grpId="0"/>
      <p:bldP spid="25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427433-55AA-4DD0-B063-0CA9719F86D7}"/>
              </a:ext>
            </a:extLst>
          </p:cNvPr>
          <p:cNvSpPr txBox="1"/>
          <p:nvPr/>
        </p:nvSpPr>
        <p:spPr>
          <a:xfrm>
            <a:off x="365760" y="2138290"/>
            <a:ext cx="8482818" cy="452431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Have a go at question 4.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Can you then think of two examples of your own like these part whole models?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There is a challenge question to try.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48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CBECB6-70E7-4B29-B88D-90CEC6279242}"/>
              </a:ext>
            </a:extLst>
          </p:cNvPr>
          <p:cNvSpPr txBox="1"/>
          <p:nvPr/>
        </p:nvSpPr>
        <p:spPr>
          <a:xfrm>
            <a:off x="773723" y="759655"/>
            <a:ext cx="7737231" cy="452431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anose="030F0702030302020204" pitchFamily="66" charset="0"/>
              </a:rPr>
              <a:t>Let’s quickly recap on our 10 x tables.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r>
              <a:rPr lang="en-GB" sz="3600" dirty="0">
                <a:latin typeface="Comic Sans MS" panose="030F0702030302020204" pitchFamily="66" charset="0"/>
              </a:rPr>
              <a:t>Let’s think about both multiplication and division facts too.</a:t>
            </a:r>
          </a:p>
          <a:p>
            <a:endParaRPr lang="en-GB" sz="3600" dirty="0">
              <a:latin typeface="Comic Sans MS" panose="030F0702030302020204" pitchFamily="66" charset="0"/>
            </a:endParaRPr>
          </a:p>
          <a:p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7661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fraction is green? Match the fractions to the representations.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Which of the representations show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7661841"/>
              </a:xfrm>
              <a:prstGeom prst="rect">
                <a:avLst/>
              </a:prstGeom>
              <a:blipFill>
                <a:blip r:embed="rId4"/>
                <a:stretch>
                  <a:fillRect l="-1707" t="-8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795D8B8-7416-4EBD-A470-5332F26885D8}"/>
              </a:ext>
            </a:extLst>
          </p:cNvPr>
          <p:cNvSpPr/>
          <p:nvPr/>
        </p:nvSpPr>
        <p:spPr>
          <a:xfrm>
            <a:off x="3395149" y="4113032"/>
            <a:ext cx="2286504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5D1812B-B81B-4270-BF25-0A93F8FB06E4}"/>
              </a:ext>
            </a:extLst>
          </p:cNvPr>
          <p:cNvSpPr/>
          <p:nvPr/>
        </p:nvSpPr>
        <p:spPr>
          <a:xfrm>
            <a:off x="905047" y="4113032"/>
            <a:ext cx="2286504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05D535A-9A66-45C6-949A-22A8E1357A74}"/>
              </a:ext>
            </a:extLst>
          </p:cNvPr>
          <p:cNvSpPr/>
          <p:nvPr/>
        </p:nvSpPr>
        <p:spPr>
          <a:xfrm>
            <a:off x="5885251" y="4113032"/>
            <a:ext cx="2286504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34FC0C4-99A4-4D2E-B40A-0EB1B0B20D3C}"/>
              </a:ext>
            </a:extLst>
          </p:cNvPr>
          <p:cNvSpPr/>
          <p:nvPr/>
        </p:nvSpPr>
        <p:spPr>
          <a:xfrm>
            <a:off x="6333979" y="5023718"/>
            <a:ext cx="433774" cy="43377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0F5584B-5B7D-4952-BBAB-F471141021C8}"/>
              </a:ext>
            </a:extLst>
          </p:cNvPr>
          <p:cNvSpPr/>
          <p:nvPr/>
        </p:nvSpPr>
        <p:spPr>
          <a:xfrm>
            <a:off x="6767753" y="4221387"/>
            <a:ext cx="736226" cy="73622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D472CEA-6E1B-43E1-8F11-79BE427FB382}"/>
              </a:ext>
            </a:extLst>
          </p:cNvPr>
          <p:cNvSpPr/>
          <p:nvPr/>
        </p:nvSpPr>
        <p:spPr>
          <a:xfrm>
            <a:off x="7224283" y="5000980"/>
            <a:ext cx="521500" cy="5215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690099A-DD9A-4ABC-BBF4-087E22137F8E}"/>
              </a:ext>
            </a:extLst>
          </p:cNvPr>
          <p:cNvGraphicFramePr>
            <a:graphicFrameLocks noGrp="1"/>
          </p:cNvGraphicFramePr>
          <p:nvPr/>
        </p:nvGraphicFramePr>
        <p:xfrm>
          <a:off x="1006899" y="4548990"/>
          <a:ext cx="208280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73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797358">
                  <a:extLst>
                    <a:ext uri="{9D8B030D-6E8A-4147-A177-3AD203B41FA5}">
                      <a16:colId xmlns:a16="http://schemas.microsoft.com/office/drawing/2014/main" val="2485752565"/>
                    </a:ext>
                  </a:extLst>
                </a:gridCol>
                <a:gridCol w="488084">
                  <a:extLst>
                    <a:ext uri="{9D8B030D-6E8A-4147-A177-3AD203B41FA5}">
                      <a16:colId xmlns:a16="http://schemas.microsoft.com/office/drawing/2014/main" val="1245585080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04D3AFA-6BDA-46B0-B8BC-E26512B2104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24083" y="4357056"/>
          <a:ext cx="695834" cy="1157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5834">
                  <a:extLst>
                    <a:ext uri="{9D8B030D-6E8A-4147-A177-3AD203B41FA5}">
                      <a16:colId xmlns:a16="http://schemas.microsoft.com/office/drawing/2014/main" val="1149984787"/>
                    </a:ext>
                  </a:extLst>
                </a:gridCol>
              </a:tblGrid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137054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58323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29154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1138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5519E15-B7B4-469D-9F7C-C6C40FC1A7C2}"/>
                  </a:ext>
                </a:extLst>
              </p:cNvPr>
              <p:cNvSpPr txBox="1"/>
              <p:nvPr/>
            </p:nvSpPr>
            <p:spPr>
              <a:xfrm>
                <a:off x="2458373" y="2803741"/>
                <a:ext cx="444385" cy="672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5519E15-B7B4-469D-9F7C-C6C40FC1A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373" y="2803741"/>
                <a:ext cx="444385" cy="6726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15B5236-40EB-4C64-A4D3-6270D0454E06}"/>
                  </a:ext>
                </a:extLst>
              </p:cNvPr>
              <p:cNvSpPr txBox="1"/>
              <p:nvPr/>
            </p:nvSpPr>
            <p:spPr>
              <a:xfrm>
                <a:off x="5891382" y="2803741"/>
                <a:ext cx="444385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15B5236-40EB-4C64-A4D3-6270D0454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382" y="2803741"/>
                <a:ext cx="444385" cy="6707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BD0EDB9-84D3-41DB-AC30-8681BA53F658}"/>
                  </a:ext>
                </a:extLst>
              </p:cNvPr>
              <p:cNvSpPr txBox="1"/>
              <p:nvPr/>
            </p:nvSpPr>
            <p:spPr>
              <a:xfrm>
                <a:off x="4174878" y="2803741"/>
                <a:ext cx="444385" cy="668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BD0EDB9-84D3-41DB-AC30-8681BA53F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878" y="2803741"/>
                <a:ext cx="444385" cy="66838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72DDDFD-2D23-45F5-A93C-1AB75CBA2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1025083"/>
              </p:ext>
            </p:extLst>
          </p:nvPr>
        </p:nvGraphicFramePr>
        <p:xfrm>
          <a:off x="1891765" y="1231942"/>
          <a:ext cx="1577043" cy="1053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2C411D6C-E788-4C54-8FE2-3A2D768131F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322367" y="1407864"/>
            <a:ext cx="474791" cy="67076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FE8E757-C5F4-4F95-8F1F-04A42CC16C2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68007" y="1436801"/>
            <a:ext cx="474791" cy="67076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5A841D2-8F09-499C-B097-64FB20A8227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99993" y="1451105"/>
            <a:ext cx="474791" cy="67076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F5EC4EF-B309-46E9-9EF3-67AEE1D9DB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31979" y="1451105"/>
            <a:ext cx="474791" cy="670761"/>
          </a:xfrm>
          <a:prstGeom prst="rect">
            <a:avLst/>
          </a:prstGeom>
        </p:spPr>
      </p:pic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FA04400-229E-4086-BEC8-B03417B5B7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716093"/>
              </p:ext>
            </p:extLst>
          </p:nvPr>
        </p:nvGraphicFramePr>
        <p:xfrm>
          <a:off x="3985919" y="1223440"/>
          <a:ext cx="695834" cy="1034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5834">
                  <a:extLst>
                    <a:ext uri="{9D8B030D-6E8A-4147-A177-3AD203B41FA5}">
                      <a16:colId xmlns:a16="http://schemas.microsoft.com/office/drawing/2014/main" val="1149984787"/>
                    </a:ext>
                  </a:extLst>
                </a:gridCol>
              </a:tblGrid>
              <a:tr h="206905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137054"/>
                  </a:ext>
                </a:extLst>
              </a:tr>
              <a:tr h="206905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58323"/>
                  </a:ext>
                </a:extLst>
              </a:tr>
              <a:tr h="206905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29154"/>
                  </a:ext>
                </a:extLst>
              </a:tr>
              <a:tr h="206905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11387"/>
                  </a:ext>
                </a:extLst>
              </a:tr>
              <a:tr h="206905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982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67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76618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fraction is green? Match the fractions to the representations.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Which of the representations show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chemeClr val="tx1"/>
                    </a:solidFill>
                  </a:rPr>
                  <a:t> 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?</a:t>
                </a:r>
              </a:p>
              <a:p>
                <a:pPr marL="514350" indent="-514350">
                  <a:buAutoNum type="arabicParenR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7661841"/>
              </a:xfrm>
              <a:prstGeom prst="rect">
                <a:avLst/>
              </a:prstGeom>
              <a:blipFill>
                <a:blip r:embed="rId5"/>
                <a:stretch>
                  <a:fillRect l="-1707" t="-8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795D8B8-7416-4EBD-A470-5332F26885D8}"/>
              </a:ext>
            </a:extLst>
          </p:cNvPr>
          <p:cNvSpPr/>
          <p:nvPr/>
        </p:nvSpPr>
        <p:spPr>
          <a:xfrm>
            <a:off x="3395149" y="4113032"/>
            <a:ext cx="2286504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5D1812B-B81B-4270-BF25-0A93F8FB06E4}"/>
              </a:ext>
            </a:extLst>
          </p:cNvPr>
          <p:cNvSpPr/>
          <p:nvPr/>
        </p:nvSpPr>
        <p:spPr>
          <a:xfrm>
            <a:off x="905047" y="4113032"/>
            <a:ext cx="2286504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05D535A-9A66-45C6-949A-22A8E1357A74}"/>
              </a:ext>
            </a:extLst>
          </p:cNvPr>
          <p:cNvSpPr/>
          <p:nvPr/>
        </p:nvSpPr>
        <p:spPr>
          <a:xfrm>
            <a:off x="5885251" y="4113032"/>
            <a:ext cx="2286504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34FC0C4-99A4-4D2E-B40A-0EB1B0B20D3C}"/>
              </a:ext>
            </a:extLst>
          </p:cNvPr>
          <p:cNvSpPr/>
          <p:nvPr/>
        </p:nvSpPr>
        <p:spPr>
          <a:xfrm>
            <a:off x="6333979" y="5023718"/>
            <a:ext cx="433774" cy="433774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0F5584B-5B7D-4952-BBAB-F471141021C8}"/>
              </a:ext>
            </a:extLst>
          </p:cNvPr>
          <p:cNvSpPr/>
          <p:nvPr/>
        </p:nvSpPr>
        <p:spPr>
          <a:xfrm>
            <a:off x="6767753" y="4221387"/>
            <a:ext cx="736226" cy="736226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D472CEA-6E1B-43E1-8F11-79BE427FB382}"/>
              </a:ext>
            </a:extLst>
          </p:cNvPr>
          <p:cNvSpPr/>
          <p:nvPr/>
        </p:nvSpPr>
        <p:spPr>
          <a:xfrm>
            <a:off x="7224283" y="5000980"/>
            <a:ext cx="521500" cy="5215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690099A-DD9A-4ABC-BBF4-087E22137F8E}"/>
              </a:ext>
            </a:extLst>
          </p:cNvPr>
          <p:cNvGraphicFramePr>
            <a:graphicFrameLocks noGrp="1"/>
          </p:cNvGraphicFramePr>
          <p:nvPr/>
        </p:nvGraphicFramePr>
        <p:xfrm>
          <a:off x="1006899" y="4548990"/>
          <a:ext cx="208280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7358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797358">
                  <a:extLst>
                    <a:ext uri="{9D8B030D-6E8A-4147-A177-3AD203B41FA5}">
                      <a16:colId xmlns:a16="http://schemas.microsoft.com/office/drawing/2014/main" val="2485752565"/>
                    </a:ext>
                  </a:extLst>
                </a:gridCol>
                <a:gridCol w="488084">
                  <a:extLst>
                    <a:ext uri="{9D8B030D-6E8A-4147-A177-3AD203B41FA5}">
                      <a16:colId xmlns:a16="http://schemas.microsoft.com/office/drawing/2014/main" val="1245585080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04D3AFA-6BDA-46B0-B8BC-E26512B2104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24083" y="4357056"/>
          <a:ext cx="695834" cy="11578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5834">
                  <a:extLst>
                    <a:ext uri="{9D8B030D-6E8A-4147-A177-3AD203B41FA5}">
                      <a16:colId xmlns:a16="http://schemas.microsoft.com/office/drawing/2014/main" val="1149984787"/>
                    </a:ext>
                  </a:extLst>
                </a:gridCol>
              </a:tblGrid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137054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58323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29154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11387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F7FEE012-A68E-41B3-B992-61BEC05E5E7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07045" y="5117687"/>
            <a:ext cx="684506" cy="68450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1F66061-8BC1-4A1D-B696-5B4EC9C879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87784" y="5117687"/>
            <a:ext cx="684506" cy="68450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2CC4F08-0258-463F-AE7B-0EA1E3421A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88178" y="5117687"/>
            <a:ext cx="684506" cy="68450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5519E15-B7B4-469D-9F7C-C6C40FC1A7C2}"/>
                  </a:ext>
                </a:extLst>
              </p:cNvPr>
              <p:cNvSpPr txBox="1"/>
              <p:nvPr/>
            </p:nvSpPr>
            <p:spPr>
              <a:xfrm>
                <a:off x="2458373" y="2803741"/>
                <a:ext cx="444385" cy="6726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5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5519E15-B7B4-469D-9F7C-C6C40FC1A7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8373" y="2803741"/>
                <a:ext cx="444385" cy="6726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15B5236-40EB-4C64-A4D3-6270D0454E06}"/>
                  </a:ext>
                </a:extLst>
              </p:cNvPr>
              <p:cNvSpPr txBox="1"/>
              <p:nvPr/>
            </p:nvSpPr>
            <p:spPr>
              <a:xfrm>
                <a:off x="5891382" y="2803741"/>
                <a:ext cx="444385" cy="670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15B5236-40EB-4C64-A4D3-6270D0454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1382" y="2803741"/>
                <a:ext cx="444385" cy="6707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BD0EDB9-84D3-41DB-AC30-8681BA53F658}"/>
                  </a:ext>
                </a:extLst>
              </p:cNvPr>
              <p:cNvSpPr txBox="1"/>
              <p:nvPr/>
            </p:nvSpPr>
            <p:spPr>
              <a:xfrm>
                <a:off x="4174878" y="2803741"/>
                <a:ext cx="444385" cy="668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4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den>
                    </m:f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BD0EDB9-84D3-41DB-AC30-8681BA53F6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878" y="2803741"/>
                <a:ext cx="444385" cy="66838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472DDDFD-2D23-45F5-A93C-1AB75CBA28EF}"/>
              </a:ext>
            </a:extLst>
          </p:cNvPr>
          <p:cNvGraphicFramePr/>
          <p:nvPr/>
        </p:nvGraphicFramePr>
        <p:xfrm>
          <a:off x="1891765" y="1231942"/>
          <a:ext cx="1577043" cy="1053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pic>
        <p:nvPicPr>
          <p:cNvPr id="18" name="Picture 17">
            <a:extLst>
              <a:ext uri="{FF2B5EF4-FFF2-40B4-BE49-F238E27FC236}">
                <a16:creationId xmlns:a16="http://schemas.microsoft.com/office/drawing/2014/main" id="{2C411D6C-E788-4C54-8FE2-3A2D768131F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322367" y="1407864"/>
            <a:ext cx="474791" cy="67076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FE8E757-C5F4-4F95-8F1F-04A42CC16C2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68007" y="1436801"/>
            <a:ext cx="474791" cy="67076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5A841D2-8F09-499C-B097-64FB20A8227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199993" y="1451105"/>
            <a:ext cx="474791" cy="67076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0F5EC4EF-B309-46E9-9EF3-67AEE1D9DB5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31979" y="1451105"/>
            <a:ext cx="474791" cy="670761"/>
          </a:xfrm>
          <a:prstGeom prst="rect">
            <a:avLst/>
          </a:prstGeom>
        </p:spPr>
      </p:pic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EFA04400-229E-4086-BEC8-B03417B5B7D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985919" y="1223440"/>
          <a:ext cx="695834" cy="10345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5834">
                  <a:extLst>
                    <a:ext uri="{9D8B030D-6E8A-4147-A177-3AD203B41FA5}">
                      <a16:colId xmlns:a16="http://schemas.microsoft.com/office/drawing/2014/main" val="1149984787"/>
                    </a:ext>
                  </a:extLst>
                </a:gridCol>
              </a:tblGrid>
              <a:tr h="206905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137054"/>
                  </a:ext>
                </a:extLst>
              </a:tr>
              <a:tr h="206905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58323"/>
                  </a:ext>
                </a:extLst>
              </a:tr>
              <a:tr h="206905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29154"/>
                  </a:ext>
                </a:extLst>
              </a:tr>
              <a:tr h="206905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11387"/>
                  </a:ext>
                </a:extLst>
              </a:tr>
              <a:tr h="206905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0982002"/>
                  </a:ext>
                </a:extLst>
              </a:tr>
            </a:tbl>
          </a:graphicData>
        </a:graphic>
      </p:graphicFrame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6825168-8285-40EF-A90D-EFD898A7F208}"/>
              </a:ext>
            </a:extLst>
          </p:cNvPr>
          <p:cNvCxnSpPr>
            <a:stCxn id="14" idx="0"/>
            <a:endCxn id="22" idx="2"/>
          </p:cNvCxnSpPr>
          <p:nvPr/>
        </p:nvCxnSpPr>
        <p:spPr>
          <a:xfrm flipV="1">
            <a:off x="2680566" y="2257965"/>
            <a:ext cx="1653270" cy="5457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AE75DDCB-058A-4D83-BB93-D9EBA04F1E26}"/>
              </a:ext>
            </a:extLst>
          </p:cNvPr>
          <p:cNvCxnSpPr>
            <a:stCxn id="16" idx="0"/>
            <a:endCxn id="17" idx="2"/>
          </p:cNvCxnSpPr>
          <p:nvPr/>
        </p:nvCxnSpPr>
        <p:spPr>
          <a:xfrm flipH="1" flipV="1">
            <a:off x="2680286" y="2285706"/>
            <a:ext cx="1716785" cy="5180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61A51A0-7393-4AF9-B183-0BB77D7294FA}"/>
              </a:ext>
            </a:extLst>
          </p:cNvPr>
          <p:cNvCxnSpPr>
            <a:stCxn id="15" idx="0"/>
          </p:cNvCxnSpPr>
          <p:nvPr/>
        </p:nvCxnSpPr>
        <p:spPr>
          <a:xfrm flipH="1" flipV="1">
            <a:off x="6113574" y="2195306"/>
            <a:ext cx="1" cy="60843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19139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886812-0FB0-4374-97DA-64F7A498CF05}"/>
              </a:ext>
            </a:extLst>
          </p:cNvPr>
          <p:cNvSpPr txBox="1"/>
          <p:nvPr/>
        </p:nvSpPr>
        <p:spPr>
          <a:xfrm>
            <a:off x="829994" y="1350498"/>
            <a:ext cx="7357403" cy="317009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What do you think a tenth is going to be?</a:t>
            </a:r>
          </a:p>
          <a:p>
            <a:endParaRPr lang="en-GB" sz="4000" dirty="0">
              <a:latin typeface="Comic Sans MS" panose="030F0702030302020204" pitchFamily="66" charset="0"/>
            </a:endParaRPr>
          </a:p>
          <a:p>
            <a:r>
              <a:rPr lang="en-GB" sz="4000" dirty="0">
                <a:latin typeface="Comic Sans MS" panose="030F0702030302020204" pitchFamily="66" charset="0"/>
              </a:rPr>
              <a:t>TTYP and then we will come together and discuss it.</a:t>
            </a:r>
          </a:p>
        </p:txBody>
      </p:sp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8BD1202-3191-4DC8-86BB-B5165173CCB4}"/>
              </a:ext>
            </a:extLst>
          </p:cNvPr>
          <p:cNvSpPr txBox="1"/>
          <p:nvPr/>
        </p:nvSpPr>
        <p:spPr>
          <a:xfrm>
            <a:off x="971550" y="788430"/>
            <a:ext cx="633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What fraction of the flowers are blue?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48BDB90A-9CC2-46F1-BDD5-084D799C338D}"/>
              </a:ext>
            </a:extLst>
          </p:cNvPr>
          <p:cNvSpPr txBox="1"/>
          <p:nvPr/>
        </p:nvSpPr>
        <p:spPr>
          <a:xfrm>
            <a:off x="1123950" y="3318270"/>
            <a:ext cx="63354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There are 	   flowers altogether.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noProof="0" dirty="0">
              <a:solidFill>
                <a:prstClr val="black"/>
              </a:solidFill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   out of    	</a:t>
            </a:r>
            <a:r>
              <a:rPr lang="en-GB" sz="2800" dirty="0">
                <a:solidFill>
                  <a:prstClr val="black"/>
                </a:solidFill>
              </a:rPr>
              <a:t>flowers are blue.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>
              <a:solidFill>
                <a:prstClr val="black"/>
              </a:solidFill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   of the flowers are blue.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</a:rPr>
              <a:t>This is a </a:t>
            </a:r>
            <a:r>
              <a:rPr lang="en-GB" sz="2800" u="sng" dirty="0">
                <a:solidFill>
                  <a:prstClr val="black"/>
                </a:solidFill>
              </a:rPr>
              <a:t>				</a:t>
            </a:r>
            <a:r>
              <a:rPr lang="en-GB" sz="2800" dirty="0">
                <a:solidFill>
                  <a:prstClr val="black"/>
                </a:solidFill>
              </a:rPr>
              <a:t> fraction.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A866AB99-613E-4964-A928-E179B0567507}"/>
              </a:ext>
            </a:extLst>
          </p:cNvPr>
          <p:cNvSpPr txBox="1"/>
          <p:nvPr/>
        </p:nvSpPr>
        <p:spPr>
          <a:xfrm>
            <a:off x="2627157" y="3287492"/>
            <a:ext cx="613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10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D31E4938-82DA-4B96-83BB-BCA5A3F9B58B}"/>
              </a:ext>
            </a:extLst>
          </p:cNvPr>
          <p:cNvSpPr/>
          <p:nvPr/>
        </p:nvSpPr>
        <p:spPr>
          <a:xfrm>
            <a:off x="2672192" y="3318270"/>
            <a:ext cx="523220" cy="5232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1" name="Rectangle: Rounded Corners 120">
            <a:extLst>
              <a:ext uri="{FF2B5EF4-FFF2-40B4-BE49-F238E27FC236}">
                <a16:creationId xmlns:a16="http://schemas.microsoft.com/office/drawing/2014/main" id="{B7579C9C-7AFD-416A-9312-C6DEBBAE7845}"/>
              </a:ext>
            </a:extLst>
          </p:cNvPr>
          <p:cNvSpPr/>
          <p:nvPr/>
        </p:nvSpPr>
        <p:spPr>
          <a:xfrm>
            <a:off x="1278424" y="4005984"/>
            <a:ext cx="523220" cy="5232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2" name="Rectangle: Rounded Corners 121">
            <a:extLst>
              <a:ext uri="{FF2B5EF4-FFF2-40B4-BE49-F238E27FC236}">
                <a16:creationId xmlns:a16="http://schemas.microsoft.com/office/drawing/2014/main" id="{AB689773-6235-4402-9A97-1B2BC06A3148}"/>
              </a:ext>
            </a:extLst>
          </p:cNvPr>
          <p:cNvSpPr/>
          <p:nvPr/>
        </p:nvSpPr>
        <p:spPr>
          <a:xfrm>
            <a:off x="2895562" y="4005984"/>
            <a:ext cx="523220" cy="523220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3" name="Rectangle: Rounded Corners 122">
            <a:extLst>
              <a:ext uri="{FF2B5EF4-FFF2-40B4-BE49-F238E27FC236}">
                <a16:creationId xmlns:a16="http://schemas.microsoft.com/office/drawing/2014/main" id="{B8F0C8AB-60F5-4992-B7CC-D904DA3AE3B3}"/>
              </a:ext>
            </a:extLst>
          </p:cNvPr>
          <p:cNvSpPr/>
          <p:nvPr/>
        </p:nvSpPr>
        <p:spPr>
          <a:xfrm>
            <a:off x="1278424" y="4591081"/>
            <a:ext cx="523220" cy="800583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54C5E4E8-B24B-4D1D-BF38-CBD676DAD104}"/>
              </a:ext>
            </a:extLst>
          </p:cNvPr>
          <p:cNvSpPr txBox="1"/>
          <p:nvPr/>
        </p:nvSpPr>
        <p:spPr>
          <a:xfrm>
            <a:off x="1359406" y="3975206"/>
            <a:ext cx="444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3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32687668-25BA-44A1-A699-27ABBDBDEA1F}"/>
              </a:ext>
            </a:extLst>
          </p:cNvPr>
          <p:cNvSpPr txBox="1"/>
          <p:nvPr/>
        </p:nvSpPr>
        <p:spPr>
          <a:xfrm>
            <a:off x="2840530" y="3975205"/>
            <a:ext cx="613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10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BE305C91-69CB-4540-8DC8-3519F24DFFF7}"/>
                  </a:ext>
                </a:extLst>
              </p:cNvPr>
              <p:cNvSpPr txBox="1"/>
              <p:nvPr/>
            </p:nvSpPr>
            <p:spPr>
              <a:xfrm>
                <a:off x="1271480" y="4591081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BE305C91-69CB-4540-8DC8-3519F24DFF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1480" y="4591081"/>
                <a:ext cx="444385" cy="765338"/>
              </a:xfrm>
              <a:prstGeom prst="rect">
                <a:avLst/>
              </a:prstGeom>
              <a:blipFill>
                <a:blip r:embed="rId5"/>
                <a:stretch>
                  <a:fillRect r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7" name="TextBox 126">
            <a:extLst>
              <a:ext uri="{FF2B5EF4-FFF2-40B4-BE49-F238E27FC236}">
                <a16:creationId xmlns:a16="http://schemas.microsoft.com/office/drawing/2014/main" id="{5B70DAEF-79A0-4559-BE85-5760A57158E9}"/>
              </a:ext>
            </a:extLst>
          </p:cNvPr>
          <p:cNvSpPr txBox="1"/>
          <p:nvPr/>
        </p:nvSpPr>
        <p:spPr>
          <a:xfrm>
            <a:off x="2373391" y="5367790"/>
            <a:ext cx="20907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dirty="0">
                <a:solidFill>
                  <a:schemeClr val="accent1"/>
                </a:solidFill>
              </a:rPr>
              <a:t>n</a:t>
            </a:r>
            <a:r>
              <a:rPr kumimoji="0" lang="en-GB" sz="3200" b="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ea typeface="+mn-ea"/>
                <a:cs typeface="+mn-cs"/>
              </a:rPr>
              <a:t>on-unit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6" name="Picture 2" descr="https://northeurope1-mediap.svc.ms/transform/thumbnail?provider=spo&amp;inputFormat=png&amp;cs=fFNQTw&amp;docid=https%3A%2F%2Ftrinityacademyhalifax.sharepoint.com%3A443%2F_api%2Fv2.0%2Fdrives%2Fb!zCQdpjJP50m2FQQxJSfvEgm4Sv33LZZFmySDaMYvXqDPR7qPwtRCQ4TUVQvCtLL-%2Fitems%2F012X3VCZOGMEUZBBVD4ZHLW5SRNUXYWXSQ%3Fversion%3DPublished&amp;access_token=eyJ0eXAiOiJKV1QiLCJhbGciOiJub25lIn0.eyJhdWQiOiIwMDAwMDAwMy0wMDAwLTBmZjEtY2UwMC0wMDAwMDAwMDAwMDAvdHJpbml0eWFjYWRlbXloYWxpZmF4LnNoYXJlcG9pbnQuY29tQGFlM2QyMTA4LTkyZTgtNDBiNy05Y2ZjLTliNDYzZjIxZmQzNyIsImlzcyI6IjAwMDAwMDAzLTAwMDAtMGZmMS1jZTAwLTAwMDAwMDAwMDAwMCIsIm5iZiI6IjE1ODQzNjcyOTciLCJleHAiOiIxNTg0Mzg4ODk3IiwiZW5kcG9pbnR1cmwiOiJzOXFGRGxYTGNnbGhzeS9Ga2VQNVUyS1hnT0VNRjhaWlk3c0RoMkh4bUhBPSIsImVuZHBvaW50dXJsTGVuZ3RoIjoiMTI4IiwiaXNsb29wYmFjayI6IlRydWUiLCJjaWQiOiJNek0xWkRObU9XWXRNakJoWkMweU1EQXdMV00yT0dVdE56UTBaRGxsWlRWaU9UVmwiLCJ2ZXIiOiJoYXNoZWRwcm9vZnRva2VuIiwic2l0ZWlkIjoiWVRZeFpESTBZMk10TkdZek1pMDBPV1UzTFdJMk1UVXRNRFF6TVRJMU1qZGxaakV5Iiwic2lnbmluX3N0YXRlIjoiW1wia21zaVwiXSIsIm5hbWVpZCI6IjAjLmZ8bWVtYmVyc2hpcHxrLmhlbnNoYWxsQHRyaW5pdHltYXQub3JnIiwibmlpIjoibWljcm9zb2Z0LnNoYXJlcG9pbnQiLCJpc3VzZXIiOiJ0cnVlIiwiY2FjaGVrZXkiOiIwaC5mfG1lbWJlcnNoaXB8MTAwMzNmZmZhMjc1ZmQxZkBsaXZlLmNvbSIsInR0IjoiMCIsInVzZVBlcnNpc3RlbnRDb29raWUiOiIzIn0.VkRjbDlIMFVwZ21RYWxyMlVyRXlJTnlQSUZPYUhReUlwcFpmK2lWUkp2az0&amp;encodeFailures=1&amp;srcWidth=&amp;srcHeight=&amp;width=1366&amp;height=613&amp;action=Access">
            <a:extLst>
              <a:ext uri="{FF2B5EF4-FFF2-40B4-BE49-F238E27FC236}">
                <a16:creationId xmlns:a16="http://schemas.microsoft.com/office/drawing/2014/main" id="{102122BB-FF87-487F-A76E-866882AE95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348" y="1125101"/>
            <a:ext cx="1271422" cy="145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https://northeurope1-mediap.svc.ms/transform/thumbnail?provider=spo&amp;inputFormat=png&amp;cs=fFNQTw&amp;docid=https%3A%2F%2Ftrinityacademyhalifax.sharepoint.com%3A443%2F_api%2Fv2.0%2Fdrives%2Fb!zCQdpjJP50m2FQQxJSfvEgm4Sv33LZZFmySDaMYvXqDPR7qPwtRCQ4TUVQvCtLL-%2Fitems%2F012X3VCZOGMEUZBBVD4ZHLW5SRNUXYWXSQ%3Fversion%3DPublished&amp;access_token=eyJ0eXAiOiJKV1QiLCJhbGciOiJub25lIn0.eyJhdWQiOiIwMDAwMDAwMy0wMDAwLTBmZjEtY2UwMC0wMDAwMDAwMDAwMDAvdHJpbml0eWFjYWRlbXloYWxpZmF4LnNoYXJlcG9pbnQuY29tQGFlM2QyMTA4LTkyZTgtNDBiNy05Y2ZjLTliNDYzZjIxZmQzNyIsImlzcyI6IjAwMDAwMDAzLTAwMDAtMGZmMS1jZTAwLTAwMDAwMDAwMDAwMCIsIm5iZiI6IjE1ODQzNjcyOTciLCJleHAiOiIxNTg0Mzg4ODk3IiwiZW5kcG9pbnR1cmwiOiJzOXFGRGxYTGNnbGhzeS9Ga2VQNVUyS1hnT0VNRjhaWlk3c0RoMkh4bUhBPSIsImVuZHBvaW50dXJsTGVuZ3RoIjoiMTI4IiwiaXNsb29wYmFjayI6IlRydWUiLCJjaWQiOiJNek0xWkRObU9XWXRNakJoWkMweU1EQXdMV00yT0dVdE56UTBaRGxsWlRWaU9UVmwiLCJ2ZXIiOiJoYXNoZWRwcm9vZnRva2VuIiwic2l0ZWlkIjoiWVRZeFpESTBZMk10TkdZek1pMDBPV1UzTFdJMk1UVXRNRFF6TVRJMU1qZGxaakV5Iiwic2lnbmluX3N0YXRlIjoiW1wia21zaVwiXSIsIm5hbWVpZCI6IjAjLmZ8bWVtYmVyc2hpcHxrLmhlbnNoYWxsQHRyaW5pdHltYXQub3JnIiwibmlpIjoibWljcm9zb2Z0LnNoYXJlcG9pbnQiLCJpc3VzZXIiOiJ0cnVlIiwiY2FjaGVrZXkiOiIwaC5mfG1lbWJlcnNoaXB8MTAwMzNmZmZhMjc1ZmQxZkBsaXZlLmNvbSIsInR0IjoiMCIsInVzZVBlcnNpc3RlbnRDb29raWUiOiIzIn0.VkRjbDlIMFVwZ21RYWxyMlVyRXlJTnlQSUZPYUhReUlwcFpmK2lWUkp2az0&amp;encodeFailures=1&amp;srcWidth=&amp;srcHeight=&amp;width=1366&amp;height=613&amp;action=Access">
            <a:extLst>
              <a:ext uri="{FF2B5EF4-FFF2-40B4-BE49-F238E27FC236}">
                <a16:creationId xmlns:a16="http://schemas.microsoft.com/office/drawing/2014/main" id="{BE604C02-97F2-4779-8FE8-14F1457101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0707" y="1125101"/>
            <a:ext cx="1271422" cy="145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s://northeurope1-mediap.svc.ms/transform/thumbnail?provider=spo&amp;inputFormat=png&amp;cs=fFNQTw&amp;docid=https%3A%2F%2Ftrinityacademyhalifax.sharepoint.com%3A443%2F_api%2Fv2.0%2Fdrives%2Fb!zCQdpjJP50m2FQQxJSfvEgm4Sv33LZZFmySDaMYvXqDPR7qPwtRCQ4TUVQvCtLL-%2Fitems%2F012X3VCZNWBBI5QQQI3RF3ORNGWT6JV7Z6%3Fversion%3DPublished&amp;access_token=eyJ0eXAiOiJKV1QiLCJhbGciOiJub25lIn0.eyJhdWQiOiIwMDAwMDAwMy0wMDAwLTBmZjEtY2UwMC0wMDAwMDAwMDAwMDAvdHJpbml0eWFjYWRlbXloYWxpZmF4LnNoYXJlcG9pbnQuY29tQGFlM2QyMTA4LTkyZTgtNDBiNy05Y2ZjLTliNDYzZjIxZmQzNyIsImlzcyI6IjAwMDAwMDAzLTAwMDAtMGZmMS1jZTAwLTAwMDAwMDAwMDAwMCIsIm5iZiI6IjE1ODQzNjcyOTciLCJleHAiOiIxNTg0Mzg4ODk3IiwiZW5kcG9pbnR1cmwiOiJzOXFGRGxYTGNnbGhzeS9Ga2VQNVUyS1hnT0VNRjhaWlk3c0RoMkh4bUhBPSIsImVuZHBvaW50dXJsTGVuZ3RoIjoiMTI4IiwiaXNsb29wYmFjayI6IlRydWUiLCJjaWQiOiJNek0xWkRObU9XWXRNakJoWkMweU1EQXdMV00yT0dVdE56UTBaRGxsWlRWaU9UVmwiLCJ2ZXIiOiJoYXNoZWRwcm9vZnRva2VuIiwic2l0ZWlkIjoiWVRZeFpESTBZMk10TkdZek1pMDBPV1UzTFdJMk1UVXRNRFF6TVRJMU1qZGxaakV5Iiwic2lnbmluX3N0YXRlIjoiW1wia21zaVwiXSIsIm5hbWVpZCI6IjAjLmZ8bWVtYmVyc2hpcHxrLmhlbnNoYWxsQHRyaW5pdHltYXQub3JnIiwibmlpIjoibWljcm9zb2Z0LnNoYXJlcG9pbnQiLCJpc3VzZXIiOiJ0cnVlIiwiY2FjaGVrZXkiOiIwaC5mfG1lbWJlcnNoaXB8MTAwMzNmZmZhMjc1ZmQxZkBsaXZlLmNvbSIsInR0IjoiMCIsInVzZVBlcnNpc3RlbnRDb29raWUiOiIzIn0.VkRjbDlIMFVwZ21RYWxyMlVyRXlJTnlQSUZPYUhReUlwcFpmK2lWUkp2az0&amp;encodeFailures=1&amp;srcWidth=&amp;srcHeight=&amp;width=1366&amp;height=613&amp;action=Access">
            <a:extLst>
              <a:ext uri="{FF2B5EF4-FFF2-40B4-BE49-F238E27FC236}">
                <a16:creationId xmlns:a16="http://schemas.microsoft.com/office/drawing/2014/main" id="{802CC744-E308-425E-A8B0-06AC72C8B9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693" y="940215"/>
            <a:ext cx="1473557" cy="16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s://northeurope1-mediap.svc.ms/transform/thumbnail?provider=spo&amp;inputFormat=png&amp;cs=fFNQTw&amp;docid=https%3A%2F%2Ftrinityacademyhalifax.sharepoint.com%3A443%2F_api%2Fv2.0%2Fdrives%2Fb!zCQdpjJP50m2FQQxJSfvEgm4Sv33LZZFmySDaMYvXqDPR7qPwtRCQ4TUVQvCtLL-%2Fitems%2F012X3VCZNWBBI5QQQI3RF3ORNGWT6JV7Z6%3Fversion%3DPublished&amp;access_token=eyJ0eXAiOiJKV1QiLCJhbGciOiJub25lIn0.eyJhdWQiOiIwMDAwMDAwMy0wMDAwLTBmZjEtY2UwMC0wMDAwMDAwMDAwMDAvdHJpbml0eWFjYWRlbXloYWxpZmF4LnNoYXJlcG9pbnQuY29tQGFlM2QyMTA4LTkyZTgtNDBiNy05Y2ZjLTliNDYzZjIxZmQzNyIsImlzcyI6IjAwMDAwMDAzLTAwMDAtMGZmMS1jZTAwLTAwMDAwMDAwMDAwMCIsIm5iZiI6IjE1ODQzNjcyOTciLCJleHAiOiIxNTg0Mzg4ODk3IiwiZW5kcG9pbnR1cmwiOiJzOXFGRGxYTGNnbGhzeS9Ga2VQNVUyS1hnT0VNRjhaWlk3c0RoMkh4bUhBPSIsImVuZHBvaW50dXJsTGVuZ3RoIjoiMTI4IiwiaXNsb29wYmFjayI6IlRydWUiLCJjaWQiOiJNek0xWkRObU9XWXRNakJoWkMweU1EQXdMV00yT0dVdE56UTBaRGxsWlRWaU9UVmwiLCJ2ZXIiOiJoYXNoZWRwcm9vZnRva2VuIiwic2l0ZWlkIjoiWVRZeFpESTBZMk10TkdZek1pMDBPV1UzTFdJMk1UVXRNRFF6TVRJMU1qZGxaakV5Iiwic2lnbmluX3N0YXRlIjoiW1wia21zaVwiXSIsIm5hbWVpZCI6IjAjLmZ8bWVtYmVyc2hpcHxrLmhlbnNoYWxsQHRyaW5pdHltYXQub3JnIiwibmlpIjoibWljcm9zb2Z0LnNoYXJlcG9pbnQiLCJpc3VzZXIiOiJ0cnVlIiwiY2FjaGVrZXkiOiIwaC5mfG1lbWJlcnNoaXB8MTAwMzNmZmZhMjc1ZmQxZkBsaXZlLmNvbSIsInR0IjoiMCIsInVzZVBlcnNpc3RlbnRDb29raWUiOiIzIn0.VkRjbDlIMFVwZ21RYWxyMlVyRXlJTnlQSUZPYUhReUlwcFpmK2lWUkp2az0&amp;encodeFailures=1&amp;srcWidth=&amp;srcHeight=&amp;width=1366&amp;height=613&amp;action=Access">
            <a:extLst>
              <a:ext uri="{FF2B5EF4-FFF2-40B4-BE49-F238E27FC236}">
                <a16:creationId xmlns:a16="http://schemas.microsoft.com/office/drawing/2014/main" id="{55F0FF32-B820-4682-8FAF-493110CC8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4258" y="940215"/>
            <a:ext cx="1473557" cy="16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s://northeurope1-mediap.svc.ms/transform/thumbnail?provider=spo&amp;inputFormat=png&amp;cs=fFNQTw&amp;docid=https%3A%2F%2Ftrinityacademyhalifax.sharepoint.com%3A443%2F_api%2Fv2.0%2Fdrives%2Fb!zCQdpjJP50m2FQQxJSfvEgm4Sv33LZZFmySDaMYvXqDPR7qPwtRCQ4TUVQvCtLL-%2Fitems%2F012X3VCZNWBBI5QQQI3RF3ORNGWT6JV7Z6%3Fversion%3DPublished&amp;access_token=eyJ0eXAiOiJKV1QiLCJhbGciOiJub25lIn0.eyJhdWQiOiIwMDAwMDAwMy0wMDAwLTBmZjEtY2UwMC0wMDAwMDAwMDAwMDAvdHJpbml0eWFjYWRlbXloYWxpZmF4LnNoYXJlcG9pbnQuY29tQGFlM2QyMTA4LTkyZTgtNDBiNy05Y2ZjLTliNDYzZjIxZmQzNyIsImlzcyI6IjAwMDAwMDAzLTAwMDAtMGZmMS1jZTAwLTAwMDAwMDAwMDAwMCIsIm5iZiI6IjE1ODQzNjcyOTciLCJleHAiOiIxNTg0Mzg4ODk3IiwiZW5kcG9pbnR1cmwiOiJzOXFGRGxYTGNnbGhzeS9Ga2VQNVUyS1hnT0VNRjhaWlk3c0RoMkh4bUhBPSIsImVuZHBvaW50dXJsTGVuZ3RoIjoiMTI4IiwiaXNsb29wYmFjayI6IlRydWUiLCJjaWQiOiJNek0xWkRObU9XWXRNakJoWkMweU1EQXdMV00yT0dVdE56UTBaRGxsWlRWaU9UVmwiLCJ2ZXIiOiJoYXNoZWRwcm9vZnRva2VuIiwic2l0ZWlkIjoiWVRZeFpESTBZMk10TkdZek1pMDBPV1UzTFdJMk1UVXRNRFF6TVRJMU1qZGxaakV5Iiwic2lnbmluX3N0YXRlIjoiW1wia21zaVwiXSIsIm5hbWVpZCI6IjAjLmZ8bWVtYmVyc2hpcHxrLmhlbnNoYWxsQHRyaW5pdHltYXQub3JnIiwibmlpIjoibWljcm9zb2Z0LnNoYXJlcG9pbnQiLCJpc3VzZXIiOiJ0cnVlIiwiY2FjaGVrZXkiOiIwaC5mfG1lbWJlcnNoaXB8MTAwMzNmZmZhMjc1ZmQxZkBsaXZlLmNvbSIsInR0IjoiMCIsInVzZVBlcnNpc3RlbnRDb29raWUiOiIzIn0.VkRjbDlIMFVwZ21RYWxyMlVyRXlJTnlQSUZPYUhReUlwcFpmK2lWUkp2az0&amp;encodeFailures=1&amp;srcWidth=&amp;srcHeight=&amp;width=1366&amp;height=613&amp;action=Access">
            <a:extLst>
              <a:ext uri="{FF2B5EF4-FFF2-40B4-BE49-F238E27FC236}">
                <a16:creationId xmlns:a16="http://schemas.microsoft.com/office/drawing/2014/main" id="{0A04DAB9-59C7-47B7-86D4-20C55EB77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777" y="1732750"/>
            <a:ext cx="1473557" cy="16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s://northeurope1-mediap.svc.ms/transform/thumbnail?provider=spo&amp;inputFormat=png&amp;cs=fFNQTw&amp;docid=https%3A%2F%2Ftrinityacademyhalifax.sharepoint.com%3A443%2F_api%2Fv2.0%2Fdrives%2Fb!zCQdpjJP50m2FQQxJSfvEgm4Sv33LZZFmySDaMYvXqDPR7qPwtRCQ4TUVQvCtLL-%2Fitems%2F012X3VCZNWBBI5QQQI3RF3ORNGWT6JV7Z6%3Fversion%3DPublished&amp;access_token=eyJ0eXAiOiJKV1QiLCJhbGciOiJub25lIn0.eyJhdWQiOiIwMDAwMDAwMy0wMDAwLTBmZjEtY2UwMC0wMDAwMDAwMDAwMDAvdHJpbml0eWFjYWRlbXloYWxpZmF4LnNoYXJlcG9pbnQuY29tQGFlM2QyMTA4LTkyZTgtNDBiNy05Y2ZjLTliNDYzZjIxZmQzNyIsImlzcyI6IjAwMDAwMDAzLTAwMDAtMGZmMS1jZTAwLTAwMDAwMDAwMDAwMCIsIm5iZiI6IjE1ODQzNjcyOTciLCJleHAiOiIxNTg0Mzg4ODk3IiwiZW5kcG9pbnR1cmwiOiJzOXFGRGxYTGNnbGhzeS9Ga2VQNVUyS1hnT0VNRjhaWlk3c0RoMkh4bUhBPSIsImVuZHBvaW50dXJsTGVuZ3RoIjoiMTI4IiwiaXNsb29wYmFjayI6IlRydWUiLCJjaWQiOiJNek0xWkRObU9XWXRNakJoWkMweU1EQXdMV00yT0dVdE56UTBaRGxsWlRWaU9UVmwiLCJ2ZXIiOiJoYXNoZWRwcm9vZnRva2VuIiwic2l0ZWlkIjoiWVRZeFpESTBZMk10TkdZek1pMDBPV1UzTFdJMk1UVXRNRFF6TVRJMU1qZGxaakV5Iiwic2lnbmluX3N0YXRlIjoiW1wia21zaVwiXSIsIm5hbWVpZCI6IjAjLmZ8bWVtYmVyc2hpcHxrLmhlbnNoYWxsQHRyaW5pdHltYXQub3JnIiwibmlpIjoibWljcm9zb2Z0LnNoYXJlcG9pbnQiLCJpc3VzZXIiOiJ0cnVlIiwiY2FjaGVrZXkiOiIwaC5mfG1lbWJlcnNoaXB8MTAwMzNmZmZhMjc1ZmQxZkBsaXZlLmNvbSIsInR0IjoiMCIsInVzZVBlcnNpc3RlbnRDb29raWUiOiIzIn0.VkRjbDlIMFVwZ21RYWxyMlVyRXlJTnlQSUZPYUhReUlwcFpmK2lWUkp2az0&amp;encodeFailures=1&amp;srcWidth=&amp;srcHeight=&amp;width=1366&amp;height=613&amp;action=Access">
            <a:extLst>
              <a:ext uri="{FF2B5EF4-FFF2-40B4-BE49-F238E27FC236}">
                <a16:creationId xmlns:a16="http://schemas.microsoft.com/office/drawing/2014/main" id="{08F63BC6-4570-4D51-BEE1-792EC5C8D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4946" y="1732750"/>
            <a:ext cx="1473557" cy="16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s://northeurope1-mediap.svc.ms/transform/thumbnail?provider=spo&amp;inputFormat=png&amp;cs=fFNQTw&amp;docid=https%3A%2F%2Ftrinityacademyhalifax.sharepoint.com%3A443%2F_api%2Fv2.0%2Fdrives%2Fb!zCQdpjJP50m2FQQxJSfvEgm4Sv33LZZFmySDaMYvXqDPR7qPwtRCQ4TUVQvCtLL-%2Fitems%2F012X3VCZNWBBI5QQQI3RF3ORNGWT6JV7Z6%3Fversion%3DPublished&amp;access_token=eyJ0eXAiOiJKV1QiLCJhbGciOiJub25lIn0.eyJhdWQiOiIwMDAwMDAwMy0wMDAwLTBmZjEtY2UwMC0wMDAwMDAwMDAwMDAvdHJpbml0eWFjYWRlbXloYWxpZmF4LnNoYXJlcG9pbnQuY29tQGFlM2QyMTA4LTkyZTgtNDBiNy05Y2ZjLTliNDYzZjIxZmQzNyIsImlzcyI6IjAwMDAwMDAzLTAwMDAtMGZmMS1jZTAwLTAwMDAwMDAwMDAwMCIsIm5iZiI6IjE1ODQzNjcyOTciLCJleHAiOiIxNTg0Mzg4ODk3IiwiZW5kcG9pbnR1cmwiOiJzOXFGRGxYTGNnbGhzeS9Ga2VQNVUyS1hnT0VNRjhaWlk3c0RoMkh4bUhBPSIsImVuZHBvaW50dXJsTGVuZ3RoIjoiMTI4IiwiaXNsb29wYmFjayI6IlRydWUiLCJjaWQiOiJNek0xWkRObU9XWXRNakJoWkMweU1EQXdMV00yT0dVdE56UTBaRGxsWlRWaU9UVmwiLCJ2ZXIiOiJoYXNoZWRwcm9vZnRva2VuIiwic2l0ZWlkIjoiWVRZeFpESTBZMk10TkdZek1pMDBPV1UzTFdJMk1UVXRNRFF6TVRJMU1qZGxaakV5Iiwic2lnbmluX3N0YXRlIjoiW1wia21zaVwiXSIsIm5hbWVpZCI6IjAjLmZ8bWVtYmVyc2hpcHxrLmhlbnNoYWxsQHRyaW5pdHltYXQub3JnIiwibmlpIjoibWljcm9zb2Z0LnNoYXJlcG9pbnQiLCJpc3VzZXIiOiJ0cnVlIiwiY2FjaGVrZXkiOiIwaC5mfG1lbWJlcnNoaXB8MTAwMzNmZmZhMjc1ZmQxZkBsaXZlLmNvbSIsInR0IjoiMCIsInVzZVBlcnNpc3RlbnRDb29raWUiOiIzIn0.VkRjbDlIMFVwZ21RYWxyMlVyRXlJTnlQSUZPYUhReUlwcFpmK2lWUkp2az0&amp;encodeFailures=1&amp;srcWidth=&amp;srcHeight=&amp;width=1366&amp;height=613&amp;action=Access">
            <a:extLst>
              <a:ext uri="{FF2B5EF4-FFF2-40B4-BE49-F238E27FC236}">
                <a16:creationId xmlns:a16="http://schemas.microsoft.com/office/drawing/2014/main" id="{28488ADF-EA5E-44BC-861A-627697069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760" y="1732750"/>
            <a:ext cx="1473557" cy="16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https://northeurope1-mediap.svc.ms/transform/thumbnail?provider=spo&amp;inputFormat=png&amp;cs=fFNQTw&amp;docid=https%3A%2F%2Ftrinityacademyhalifax.sharepoint.com%3A443%2F_api%2Fv2.0%2Fdrives%2Fb!zCQdpjJP50m2FQQxJSfvEgm4Sv33LZZFmySDaMYvXqDPR7qPwtRCQ4TUVQvCtLL-%2Fitems%2F012X3VCZNWBBI5QQQI3RF3ORNGWT6JV7Z6%3Fversion%3DPublished&amp;access_token=eyJ0eXAiOiJKV1QiLCJhbGciOiJub25lIn0.eyJhdWQiOiIwMDAwMDAwMy0wMDAwLTBmZjEtY2UwMC0wMDAwMDAwMDAwMDAvdHJpbml0eWFjYWRlbXloYWxpZmF4LnNoYXJlcG9pbnQuY29tQGFlM2QyMTA4LTkyZTgtNDBiNy05Y2ZjLTliNDYzZjIxZmQzNyIsImlzcyI6IjAwMDAwMDAzLTAwMDAtMGZmMS1jZTAwLTAwMDAwMDAwMDAwMCIsIm5iZiI6IjE1ODQzNjcyOTciLCJleHAiOiIxNTg0Mzg4ODk3IiwiZW5kcG9pbnR1cmwiOiJzOXFGRGxYTGNnbGhzeS9Ga2VQNVUyS1hnT0VNRjhaWlk3c0RoMkh4bUhBPSIsImVuZHBvaW50dXJsTGVuZ3RoIjoiMTI4IiwiaXNsb29wYmFjayI6IlRydWUiLCJjaWQiOiJNek0xWkRObU9XWXRNakJoWkMweU1EQXdMV00yT0dVdE56UTBaRGxsWlRWaU9UVmwiLCJ2ZXIiOiJoYXNoZWRwcm9vZnRva2VuIiwic2l0ZWlkIjoiWVRZeFpESTBZMk10TkdZek1pMDBPV1UzTFdJMk1UVXRNRFF6TVRJMU1qZGxaakV5Iiwic2lnbmluX3N0YXRlIjoiW1wia21zaVwiXSIsIm5hbWVpZCI6IjAjLmZ8bWVtYmVyc2hpcHxrLmhlbnNoYWxsQHRyaW5pdHltYXQub3JnIiwibmlpIjoibWljcm9zb2Z0LnNoYXJlcG9pbnQiLCJpc3VzZXIiOiJ0cnVlIiwiY2FjaGVrZXkiOiIwaC5mfG1lbWJlcnNoaXB8MTAwMzNmZmZhMjc1ZmQxZkBsaXZlLmNvbSIsInR0IjoiMCIsInVzZVBlcnNpc3RlbnRDb29raWUiOiIzIn0.VkRjbDlIMFVwZ21RYWxyMlVyRXlJTnlQSUZPYUhReUlwcFpmK2lWUkp2az0&amp;encodeFailures=1&amp;srcWidth=&amp;srcHeight=&amp;width=1366&amp;height=613&amp;action=Access">
            <a:extLst>
              <a:ext uri="{FF2B5EF4-FFF2-40B4-BE49-F238E27FC236}">
                <a16:creationId xmlns:a16="http://schemas.microsoft.com/office/drawing/2014/main" id="{BE1BF652-2D4D-4F81-8DE1-E4CD3CC5F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0325" y="1732750"/>
            <a:ext cx="1473557" cy="16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https://northeurope1-mediap.svc.ms/transform/thumbnail?provider=spo&amp;inputFormat=png&amp;cs=fFNQTw&amp;docid=https%3A%2F%2Ftrinityacademyhalifax.sharepoint.com%3A443%2F_api%2Fv2.0%2Fdrives%2Fb!zCQdpjJP50m2FQQxJSfvEgm4Sv33LZZFmySDaMYvXqDPR7qPwtRCQ4TUVQvCtLL-%2Fitems%2F012X3VCZNWBBI5QQQI3RF3ORNGWT6JV7Z6%3Fversion%3DPublished&amp;access_token=eyJ0eXAiOiJKV1QiLCJhbGciOiJub25lIn0.eyJhdWQiOiIwMDAwMDAwMy0wMDAwLTBmZjEtY2UwMC0wMDAwMDAwMDAwMDAvdHJpbml0eWFjYWRlbXloYWxpZmF4LnNoYXJlcG9pbnQuY29tQGFlM2QyMTA4LTkyZTgtNDBiNy05Y2ZjLTliNDYzZjIxZmQzNyIsImlzcyI6IjAwMDAwMDAzLTAwMDAtMGZmMS1jZTAwLTAwMDAwMDAwMDAwMCIsIm5iZiI6IjE1ODQzNjcyOTciLCJleHAiOiIxNTg0Mzg4ODk3IiwiZW5kcG9pbnR1cmwiOiJzOXFGRGxYTGNnbGhzeS9Ga2VQNVUyS1hnT0VNRjhaWlk3c0RoMkh4bUhBPSIsImVuZHBvaW50dXJsTGVuZ3RoIjoiMTI4IiwiaXNsb29wYmFjayI6IlRydWUiLCJjaWQiOiJNek0xWkRObU9XWXRNakJoWkMweU1EQXdMV00yT0dVdE56UTBaRGxsWlRWaU9UVmwiLCJ2ZXIiOiJoYXNoZWRwcm9vZnRva2VuIiwic2l0ZWlkIjoiWVRZeFpESTBZMk10TkdZek1pMDBPV1UzTFdJMk1UVXRNRFF6TVRJMU1qZGxaakV5Iiwic2lnbmluX3N0YXRlIjoiW1wia21zaVwiXSIsIm5hbWVpZCI6IjAjLmZ8bWVtYmVyc2hpcHxrLmhlbnNoYWxsQHRyaW5pdHltYXQub3JnIiwibmlpIjoibWljcm9zb2Z0LnNoYXJlcG9pbnQiLCJpc3VzZXIiOiJ0cnVlIiwiY2FjaGVrZXkiOiIwaC5mfG1lbWJlcnNoaXB8MTAwMzNmZmZhMjc1ZmQxZkBsaXZlLmNvbSIsInR0IjoiMCIsInVzZVBlcnNpc3RlbnRDb29raWUiOiIzIn0.VkRjbDlIMFVwZ21RYWxyMlVyRXlJTnlQSUZPYUhReUlwcFpmK2lWUkp2az0&amp;encodeFailures=1&amp;srcWidth=&amp;srcHeight=&amp;width=1366&amp;height=613&amp;action=Access">
            <a:extLst>
              <a:ext uri="{FF2B5EF4-FFF2-40B4-BE49-F238E27FC236}">
                <a16:creationId xmlns:a16="http://schemas.microsoft.com/office/drawing/2014/main" id="{4AE7BDE8-98EB-41DF-9A2F-3634A3D583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535" y="1732750"/>
            <a:ext cx="1473557" cy="1681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https://northeurope1-mediap.svc.ms/transform/thumbnail?provider=spo&amp;inputFormat=png&amp;cs=fFNQTw&amp;docid=https%3A%2F%2Ftrinityacademyhalifax.sharepoint.com%3A443%2F_api%2Fv2.0%2Fdrives%2Fb!zCQdpjJP50m2FQQxJSfvEgm4Sv33LZZFmySDaMYvXqDPR7qPwtRCQ4TUVQvCtLL-%2Fitems%2F012X3VCZOGMEUZBBVD4ZHLW5SRNUXYWXSQ%3Fversion%3DPublished&amp;access_token=eyJ0eXAiOiJKV1QiLCJhbGciOiJub25lIn0.eyJhdWQiOiIwMDAwMDAwMy0wMDAwLTBmZjEtY2UwMC0wMDAwMDAwMDAwMDAvdHJpbml0eWFjYWRlbXloYWxpZmF4LnNoYXJlcG9pbnQuY29tQGFlM2QyMTA4LTkyZTgtNDBiNy05Y2ZjLTliNDYzZjIxZmQzNyIsImlzcyI6IjAwMDAwMDAzLTAwMDAtMGZmMS1jZTAwLTAwMDAwMDAwMDAwMCIsIm5iZiI6IjE1ODQzNjcyOTciLCJleHAiOiIxNTg0Mzg4ODk3IiwiZW5kcG9pbnR1cmwiOiJzOXFGRGxYTGNnbGhzeS9Ga2VQNVUyS1hnT0VNRjhaWlk3c0RoMkh4bUhBPSIsImVuZHBvaW50dXJsTGVuZ3RoIjoiMTI4IiwiaXNsb29wYmFjayI6IlRydWUiLCJjaWQiOiJNek0xWkRObU9XWXRNakJoWkMweU1EQXdMV00yT0dVdE56UTBaRGxsWlRWaU9UVmwiLCJ2ZXIiOiJoYXNoZWRwcm9vZnRva2VuIiwic2l0ZWlkIjoiWVRZeFpESTBZMk10TkdZek1pMDBPV1UzTFdJMk1UVXRNRFF6TVRJMU1qZGxaakV5Iiwic2lnbmluX3N0YXRlIjoiW1wia21zaVwiXSIsIm5hbWVpZCI6IjAjLmZ8bWVtYmVyc2hpcHxrLmhlbnNoYWxsQHRyaW5pdHltYXQub3JnIiwibmlpIjoibWljcm9zb2Z0LnNoYXJlcG9pbnQiLCJpc3VzZXIiOiJ0cnVlIiwiY2FjaGVrZXkiOiIwaC5mfG1lbWJlcnNoaXB8MTAwMzNmZmZhMjc1ZmQxZkBsaXZlLmNvbSIsInR0IjoiMCIsInVzZVBlcnNpc3RlbnRDb29raWUiOiIzIn0.VkRjbDlIMFVwZ21RYWxyMlVyRXlJTnlQSUZPYUhReUlwcFpmK2lWUkp2az0&amp;encodeFailures=1&amp;srcWidth=&amp;srcHeight=&amp;width=1366&amp;height=613&amp;action=Access">
            <a:extLst>
              <a:ext uri="{FF2B5EF4-FFF2-40B4-BE49-F238E27FC236}">
                <a16:creationId xmlns:a16="http://schemas.microsoft.com/office/drawing/2014/main" id="{F7148AE2-5A31-4C32-889C-B4ACB247CA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072" y="1130794"/>
            <a:ext cx="1271422" cy="1450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1967AEA7-AACB-4BD4-B289-DC97A1EAEEAB}"/>
              </a:ext>
            </a:extLst>
          </p:cNvPr>
          <p:cNvSpPr txBox="1"/>
          <p:nvPr/>
        </p:nvSpPr>
        <p:spPr>
          <a:xfrm>
            <a:off x="971550" y="788430"/>
            <a:ext cx="633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What fraction of the flowers are orange?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D0E5BDE-B2F1-48E6-8E18-90D8A60A16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61038" y="243261"/>
            <a:ext cx="747045" cy="74704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1A8D1AE2-7B95-4B1A-9157-408C113A6DD4}"/>
              </a:ext>
            </a:extLst>
          </p:cNvPr>
          <p:cNvSpPr txBox="1"/>
          <p:nvPr/>
        </p:nvSpPr>
        <p:spPr>
          <a:xfrm>
            <a:off x="5763882" y="38595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CDFF659-6611-461A-96D7-192A6CE7A2B7}"/>
                  </a:ext>
                </a:extLst>
              </p:cNvPr>
              <p:cNvSpPr txBox="1"/>
              <p:nvPr/>
            </p:nvSpPr>
            <p:spPr>
              <a:xfrm>
                <a:off x="7116988" y="646495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7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CDFF659-6611-461A-96D7-192A6CE7A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6988" y="646495"/>
                <a:ext cx="444385" cy="765338"/>
              </a:xfrm>
              <a:prstGeom prst="rect">
                <a:avLst/>
              </a:prstGeom>
              <a:blipFill>
                <a:blip r:embed="rId9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9021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0" grpId="0"/>
      <p:bldP spid="124" grpId="0"/>
      <p:bldP spid="125" grpId="0"/>
      <p:bldP spid="126" grpId="0"/>
      <p:bldP spid="127" grpId="0"/>
      <p:bldP spid="27" grpId="0"/>
      <p:bldP spid="29" grpId="0"/>
      <p:bldP spid="29" grpId="1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8BD1202-3191-4DC8-86BB-B5165173CCB4}"/>
              </a:ext>
            </a:extLst>
          </p:cNvPr>
          <p:cNvSpPr txBox="1"/>
          <p:nvPr/>
        </p:nvSpPr>
        <p:spPr>
          <a:xfrm>
            <a:off x="1439067" y="1212915"/>
            <a:ext cx="633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Tenths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ADC054A-5F86-4485-B3F2-23721AFF33AC}"/>
              </a:ext>
            </a:extLst>
          </p:cNvPr>
          <p:cNvGraphicFramePr>
            <a:graphicFrameLocks noGrp="1"/>
          </p:cNvGraphicFramePr>
          <p:nvPr/>
        </p:nvGraphicFramePr>
        <p:xfrm>
          <a:off x="1678469" y="2129134"/>
          <a:ext cx="609600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5B28A7B-36E5-4024-B9A9-A1A55F77393A}"/>
              </a:ext>
            </a:extLst>
          </p:cNvPr>
          <p:cNvGraphicFramePr>
            <a:graphicFrameLocks noGrp="1"/>
          </p:cNvGraphicFramePr>
          <p:nvPr/>
        </p:nvGraphicFramePr>
        <p:xfrm>
          <a:off x="1678469" y="2129134"/>
          <a:ext cx="609600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C87CCED-23D5-455E-86EC-461B829237ED}"/>
              </a:ext>
            </a:extLst>
          </p:cNvPr>
          <p:cNvGraphicFramePr>
            <a:graphicFrameLocks noGrp="1"/>
          </p:cNvGraphicFramePr>
          <p:nvPr/>
        </p:nvGraphicFramePr>
        <p:xfrm>
          <a:off x="1678469" y="2129134"/>
          <a:ext cx="609600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4" name="Right Brace 3">
            <a:extLst>
              <a:ext uri="{FF2B5EF4-FFF2-40B4-BE49-F238E27FC236}">
                <a16:creationId xmlns:a16="http://schemas.microsoft.com/office/drawing/2014/main" id="{268532E8-0D45-402C-B460-D1B2012B02C3}"/>
              </a:ext>
            </a:extLst>
          </p:cNvPr>
          <p:cNvSpPr/>
          <p:nvPr/>
        </p:nvSpPr>
        <p:spPr>
          <a:xfrm rot="5400000">
            <a:off x="1860177" y="2883413"/>
            <a:ext cx="234462" cy="597876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CFBD5E7-859A-4574-84A9-C5F7C3388DB4}"/>
                  </a:ext>
                </a:extLst>
              </p:cNvPr>
              <p:cNvSpPr txBox="1"/>
              <p:nvPr/>
            </p:nvSpPr>
            <p:spPr>
              <a:xfrm>
                <a:off x="1696360" y="3351120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CFBD5E7-859A-4574-84A9-C5F7C3388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360" y="3351120"/>
                <a:ext cx="444385" cy="765338"/>
              </a:xfrm>
              <a:prstGeom prst="rect">
                <a:avLst/>
              </a:prstGeom>
              <a:blipFill>
                <a:blip r:embed="rId5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15887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Picture 85">
            <a:extLst>
              <a:ext uri="{FF2B5EF4-FFF2-40B4-BE49-F238E27FC236}">
                <a16:creationId xmlns:a16="http://schemas.microsoft.com/office/drawing/2014/main" id="{F8498EA6-D991-4D5C-871F-202C37796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6458" y="437015"/>
            <a:ext cx="747045" cy="747045"/>
          </a:xfrm>
          <a:prstGeom prst="rect">
            <a:avLst/>
          </a:prstGeom>
        </p:spPr>
      </p:pic>
      <p:sp>
        <p:nvSpPr>
          <p:cNvPr id="87" name="TextBox 86">
            <a:extLst>
              <a:ext uri="{FF2B5EF4-FFF2-40B4-BE49-F238E27FC236}">
                <a16:creationId xmlns:a16="http://schemas.microsoft.com/office/drawing/2014/main" id="{3E38B80C-0CA7-42E2-9BE4-3A27ECA7D6FC}"/>
              </a:ext>
            </a:extLst>
          </p:cNvPr>
          <p:cNvSpPr txBox="1"/>
          <p:nvPr/>
        </p:nvSpPr>
        <p:spPr>
          <a:xfrm>
            <a:off x="5809302" y="57970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49FB1AE3-2D2C-46E6-91E2-8EB54A996738}"/>
                  </a:ext>
                </a:extLst>
              </p:cNvPr>
              <p:cNvSpPr txBox="1"/>
              <p:nvPr/>
            </p:nvSpPr>
            <p:spPr>
              <a:xfrm>
                <a:off x="971550" y="1029439"/>
                <a:ext cx="7340112" cy="7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:r>
                  <a:rPr lang="en-GB" sz="2800" dirty="0">
                    <a:solidFill>
                      <a:prstClr val="black"/>
                    </a:solidFill>
                  </a:rPr>
                  <a:t>Which of these representations shows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/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/>
                          <m:t>10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prstClr val="black"/>
                    </a:solidFill>
                  </a:rPr>
                  <a:t>? Why?</a:t>
                </a: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49FB1AE3-2D2C-46E6-91E2-8EB54A9967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1029439"/>
                <a:ext cx="7340112" cy="767646"/>
              </a:xfrm>
              <a:prstGeom prst="rect">
                <a:avLst/>
              </a:prstGeom>
              <a:blipFill>
                <a:blip r:embed="rId6"/>
                <a:stretch>
                  <a:fillRect l="-1661" b="-10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A771FD75-A1A1-4991-8E70-FD2E0992A008}"/>
              </a:ext>
            </a:extLst>
          </p:cNvPr>
          <p:cNvSpPr/>
          <p:nvPr/>
        </p:nvSpPr>
        <p:spPr>
          <a:xfrm>
            <a:off x="905047" y="1992179"/>
            <a:ext cx="3427982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9" name="Rectangle: Rounded Corners 88">
            <a:extLst>
              <a:ext uri="{FF2B5EF4-FFF2-40B4-BE49-F238E27FC236}">
                <a16:creationId xmlns:a16="http://schemas.microsoft.com/office/drawing/2014/main" id="{A8E8965D-6DCF-40DA-9FEF-1DF8A67A5BC1}"/>
              </a:ext>
            </a:extLst>
          </p:cNvPr>
          <p:cNvSpPr/>
          <p:nvPr/>
        </p:nvSpPr>
        <p:spPr>
          <a:xfrm>
            <a:off x="905047" y="3857000"/>
            <a:ext cx="3427982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6ACA5FD1-2748-42A9-90D2-AE862EFF0C07}"/>
              </a:ext>
            </a:extLst>
          </p:cNvPr>
          <p:cNvSpPr/>
          <p:nvPr/>
        </p:nvSpPr>
        <p:spPr>
          <a:xfrm>
            <a:off x="4602177" y="1992179"/>
            <a:ext cx="3427982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3" name="Rectangle: Rounded Corners 92">
            <a:extLst>
              <a:ext uri="{FF2B5EF4-FFF2-40B4-BE49-F238E27FC236}">
                <a16:creationId xmlns:a16="http://schemas.microsoft.com/office/drawing/2014/main" id="{CA9C65C4-EB40-4C48-AA45-D073EDF14A97}"/>
              </a:ext>
            </a:extLst>
          </p:cNvPr>
          <p:cNvSpPr/>
          <p:nvPr/>
        </p:nvSpPr>
        <p:spPr>
          <a:xfrm>
            <a:off x="4602177" y="3857000"/>
            <a:ext cx="3427982" cy="16459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0A39075C-7B94-43A8-B09F-5A5DF6AE79EA}"/>
              </a:ext>
            </a:extLst>
          </p:cNvPr>
          <p:cNvSpPr/>
          <p:nvPr/>
        </p:nvSpPr>
        <p:spPr>
          <a:xfrm>
            <a:off x="1236937" y="287777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74E59246-F772-4E99-A4AB-B904E0B848DB}"/>
              </a:ext>
            </a:extLst>
          </p:cNvPr>
          <p:cNvSpPr/>
          <p:nvPr/>
        </p:nvSpPr>
        <p:spPr>
          <a:xfrm>
            <a:off x="1236937" y="224682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23885924-CFBF-44A9-933A-A01E3934B84D}"/>
              </a:ext>
            </a:extLst>
          </p:cNvPr>
          <p:cNvSpPr/>
          <p:nvPr/>
        </p:nvSpPr>
        <p:spPr>
          <a:xfrm>
            <a:off x="1816736" y="2877770"/>
            <a:ext cx="521500" cy="521500"/>
          </a:xfrm>
          <a:prstGeom prst="ellipse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9B10A266-92FD-4EBF-B17B-C5458DE7BDFB}"/>
              </a:ext>
            </a:extLst>
          </p:cNvPr>
          <p:cNvSpPr/>
          <p:nvPr/>
        </p:nvSpPr>
        <p:spPr>
          <a:xfrm>
            <a:off x="1816736" y="224682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aphicFrame>
        <p:nvGraphicFramePr>
          <p:cNvPr id="105" name="Table 104">
            <a:extLst>
              <a:ext uri="{FF2B5EF4-FFF2-40B4-BE49-F238E27FC236}">
                <a16:creationId xmlns:a16="http://schemas.microsoft.com/office/drawing/2014/main" id="{8FD7FA8D-14F6-42C8-B92D-60967CE65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020365"/>
              </p:ext>
            </p:extLst>
          </p:nvPr>
        </p:nvGraphicFramePr>
        <p:xfrm>
          <a:off x="5620334" y="2103372"/>
          <a:ext cx="1391668" cy="144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081">
                  <a:extLst>
                    <a:ext uri="{9D8B030D-6E8A-4147-A177-3AD203B41FA5}">
                      <a16:colId xmlns:a16="http://schemas.microsoft.com/office/drawing/2014/main" val="1149984787"/>
                    </a:ext>
                  </a:extLst>
                </a:gridCol>
                <a:gridCol w="552587">
                  <a:extLst>
                    <a:ext uri="{9D8B030D-6E8A-4147-A177-3AD203B41FA5}">
                      <a16:colId xmlns:a16="http://schemas.microsoft.com/office/drawing/2014/main" val="3775111917"/>
                    </a:ext>
                  </a:extLst>
                </a:gridCol>
              </a:tblGrid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137054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458323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2829154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7311387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75196"/>
                  </a:ext>
                </a:extLst>
              </a:tr>
            </a:tbl>
          </a:graphicData>
        </a:graphic>
      </p:graphicFrame>
      <p:pic>
        <p:nvPicPr>
          <p:cNvPr id="134" name="Picture 133">
            <a:extLst>
              <a:ext uri="{FF2B5EF4-FFF2-40B4-BE49-F238E27FC236}">
                <a16:creationId xmlns:a16="http://schemas.microsoft.com/office/drawing/2014/main" id="{AA01C215-59D0-42E6-B010-C1B35487A7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9070" y="2930983"/>
            <a:ext cx="684506" cy="684506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6EEF7ED5-BC88-4CA3-9DD6-886D4BF7639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58563" y="4784552"/>
            <a:ext cx="719204" cy="665579"/>
          </a:xfrm>
          <a:prstGeom prst="rect">
            <a:avLst/>
          </a:prstGeom>
        </p:spPr>
      </p:pic>
      <p:sp>
        <p:nvSpPr>
          <p:cNvPr id="49" name="Oval 48">
            <a:extLst>
              <a:ext uri="{FF2B5EF4-FFF2-40B4-BE49-F238E27FC236}">
                <a16:creationId xmlns:a16="http://schemas.microsoft.com/office/drawing/2014/main" id="{60FA99A9-D52C-4A15-A83F-AB51CFA978E0}"/>
              </a:ext>
            </a:extLst>
          </p:cNvPr>
          <p:cNvSpPr/>
          <p:nvPr/>
        </p:nvSpPr>
        <p:spPr>
          <a:xfrm>
            <a:off x="2397345" y="287777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C72A9D9-DAB3-40E5-BB05-C0955509A3CA}"/>
              </a:ext>
            </a:extLst>
          </p:cNvPr>
          <p:cNvSpPr/>
          <p:nvPr/>
        </p:nvSpPr>
        <p:spPr>
          <a:xfrm>
            <a:off x="2397345" y="224682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B41E7CE-0DBD-459B-A784-C295CB464978}"/>
              </a:ext>
            </a:extLst>
          </p:cNvPr>
          <p:cNvSpPr/>
          <p:nvPr/>
        </p:nvSpPr>
        <p:spPr>
          <a:xfrm>
            <a:off x="2977954" y="287777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98A5C35E-DB5F-4E8C-A4F7-C9BD929B17A7}"/>
              </a:ext>
            </a:extLst>
          </p:cNvPr>
          <p:cNvSpPr/>
          <p:nvPr/>
        </p:nvSpPr>
        <p:spPr>
          <a:xfrm>
            <a:off x="2977954" y="224682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9826CE7-918A-4CCF-BA01-EA9B378E74A7}"/>
              </a:ext>
            </a:extLst>
          </p:cNvPr>
          <p:cNvSpPr/>
          <p:nvPr/>
        </p:nvSpPr>
        <p:spPr>
          <a:xfrm>
            <a:off x="3558563" y="287777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352B8869-EFED-4E79-864C-C65FDA59F195}"/>
              </a:ext>
            </a:extLst>
          </p:cNvPr>
          <p:cNvSpPr/>
          <p:nvPr/>
        </p:nvSpPr>
        <p:spPr>
          <a:xfrm>
            <a:off x="3558563" y="2246820"/>
            <a:ext cx="521500" cy="521500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31" name="Picture 130">
            <a:extLst>
              <a:ext uri="{FF2B5EF4-FFF2-40B4-BE49-F238E27FC236}">
                <a16:creationId xmlns:a16="http://schemas.microsoft.com/office/drawing/2014/main" id="{5338873C-7F29-4895-8A76-B4FA3139A65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10481" y="2926519"/>
            <a:ext cx="719204" cy="665579"/>
          </a:xfrm>
          <a:prstGeom prst="rect">
            <a:avLst/>
          </a:prstGeom>
        </p:spPr>
      </p:pic>
      <p:graphicFrame>
        <p:nvGraphicFramePr>
          <p:cNvPr id="55" name="Table 54">
            <a:extLst>
              <a:ext uri="{FF2B5EF4-FFF2-40B4-BE49-F238E27FC236}">
                <a16:creationId xmlns:a16="http://schemas.microsoft.com/office/drawing/2014/main" id="{2788F017-6C7E-44CC-838E-B7B3A54828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214180"/>
              </p:ext>
            </p:extLst>
          </p:nvPr>
        </p:nvGraphicFramePr>
        <p:xfrm>
          <a:off x="5620334" y="3944513"/>
          <a:ext cx="1391668" cy="14473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917">
                  <a:extLst>
                    <a:ext uri="{9D8B030D-6E8A-4147-A177-3AD203B41FA5}">
                      <a16:colId xmlns:a16="http://schemas.microsoft.com/office/drawing/2014/main" val="1149984787"/>
                    </a:ext>
                  </a:extLst>
                </a:gridCol>
                <a:gridCol w="347917">
                  <a:extLst>
                    <a:ext uri="{9D8B030D-6E8A-4147-A177-3AD203B41FA5}">
                      <a16:colId xmlns:a16="http://schemas.microsoft.com/office/drawing/2014/main" val="3975990368"/>
                    </a:ext>
                  </a:extLst>
                </a:gridCol>
                <a:gridCol w="347917">
                  <a:extLst>
                    <a:ext uri="{9D8B030D-6E8A-4147-A177-3AD203B41FA5}">
                      <a16:colId xmlns:a16="http://schemas.microsoft.com/office/drawing/2014/main" val="3775111917"/>
                    </a:ext>
                  </a:extLst>
                </a:gridCol>
                <a:gridCol w="347917">
                  <a:extLst>
                    <a:ext uri="{9D8B030D-6E8A-4147-A177-3AD203B41FA5}">
                      <a16:colId xmlns:a16="http://schemas.microsoft.com/office/drawing/2014/main" val="3503261862"/>
                    </a:ext>
                  </a:extLst>
                </a:gridCol>
              </a:tblGrid>
              <a:tr h="289468">
                <a:tc gridSpan="2"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137054"/>
                  </a:ext>
                </a:extLst>
              </a:tr>
              <a:tr h="289468">
                <a:tc gridSpan="2"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458323"/>
                  </a:ext>
                </a:extLst>
              </a:tr>
              <a:tr h="289468">
                <a:tc gridSpan="2"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2829154"/>
                  </a:ext>
                </a:extLst>
              </a:tr>
              <a:tr h="289468">
                <a:tc gridSpan="2"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311387"/>
                  </a:ext>
                </a:extLst>
              </a:tr>
              <a:tr h="289468"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4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475196"/>
                  </a:ext>
                </a:extLst>
              </a:tr>
            </a:tbl>
          </a:graphicData>
        </a:graphic>
      </p:graphicFrame>
      <p:pic>
        <p:nvPicPr>
          <p:cNvPr id="140" name="Picture 139">
            <a:extLst>
              <a:ext uri="{FF2B5EF4-FFF2-40B4-BE49-F238E27FC236}">
                <a16:creationId xmlns:a16="http://schemas.microsoft.com/office/drawing/2014/main" id="{FE673143-2233-4D00-8CA5-02565E5D56C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0776" y="4784553"/>
            <a:ext cx="719204" cy="665579"/>
          </a:xfrm>
          <a:prstGeom prst="rect">
            <a:avLst/>
          </a:prstGeom>
        </p:spPr>
      </p:pic>
      <p:graphicFrame>
        <p:nvGraphicFramePr>
          <p:cNvPr id="59" name="Chart 58">
            <a:extLst>
              <a:ext uri="{FF2B5EF4-FFF2-40B4-BE49-F238E27FC236}">
                <a16:creationId xmlns:a16="http://schemas.microsoft.com/office/drawing/2014/main" id="{38520F84-5FE6-4AC2-B03C-6AAA6FC5AE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130589"/>
              </p:ext>
            </p:extLst>
          </p:nvPr>
        </p:nvGraphicFramePr>
        <p:xfrm>
          <a:off x="1394155" y="3796298"/>
          <a:ext cx="2645540" cy="1767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6D450897-4651-404C-9645-F82E658799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079134"/>
              </p:ext>
            </p:extLst>
          </p:nvPr>
        </p:nvGraphicFramePr>
        <p:xfrm>
          <a:off x="1394155" y="3796298"/>
          <a:ext cx="2645540" cy="1767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60" name="Chart 59">
            <a:extLst>
              <a:ext uri="{FF2B5EF4-FFF2-40B4-BE49-F238E27FC236}">
                <a16:creationId xmlns:a16="http://schemas.microsoft.com/office/drawing/2014/main" id="{C24540CB-302B-439B-B63B-6B0E2819A4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994827"/>
              </p:ext>
            </p:extLst>
          </p:nvPr>
        </p:nvGraphicFramePr>
        <p:xfrm>
          <a:off x="1394155" y="3796298"/>
          <a:ext cx="2645540" cy="1767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sp>
        <p:nvSpPr>
          <p:cNvPr id="62" name="Rectangle 61">
            <a:extLst>
              <a:ext uri="{FF2B5EF4-FFF2-40B4-BE49-F238E27FC236}">
                <a16:creationId xmlns:a16="http://schemas.microsoft.com/office/drawing/2014/main" id="{1C14F252-A774-4B24-B3D9-3229053E0858}"/>
              </a:ext>
            </a:extLst>
          </p:cNvPr>
          <p:cNvSpPr/>
          <p:nvPr/>
        </p:nvSpPr>
        <p:spPr>
          <a:xfrm>
            <a:off x="6664338" y="3957392"/>
            <a:ext cx="338400" cy="27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360FD3-37A8-45E9-858C-4CA649270A79}"/>
              </a:ext>
            </a:extLst>
          </p:cNvPr>
          <p:cNvSpPr/>
          <p:nvPr/>
        </p:nvSpPr>
        <p:spPr>
          <a:xfrm>
            <a:off x="5620334" y="2103372"/>
            <a:ext cx="840101" cy="14473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2E323905-7881-48D2-BA1B-CDF34C85EEF9}"/>
              </a:ext>
            </a:extLst>
          </p:cNvPr>
          <p:cNvSpPr/>
          <p:nvPr/>
        </p:nvSpPr>
        <p:spPr>
          <a:xfrm>
            <a:off x="6456295" y="2103372"/>
            <a:ext cx="555708" cy="14473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B021160-AFE5-4511-98EB-70DC1755339B}"/>
              </a:ext>
            </a:extLst>
          </p:cNvPr>
          <p:cNvSpPr/>
          <p:nvPr/>
        </p:nvSpPr>
        <p:spPr>
          <a:xfrm>
            <a:off x="6664338" y="3957392"/>
            <a:ext cx="338400" cy="27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9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5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L -0.07621 0.16829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19" y="8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7" grpId="1"/>
      <p:bldP spid="96" grpId="0" animBg="1"/>
      <p:bldP spid="97" grpId="0" animBg="1"/>
      <p:bldP spid="98" grpId="0" animBg="1"/>
      <p:bldP spid="98" grpId="1" animBg="1"/>
      <p:bldP spid="99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Graphic spid="60" grpId="0">
        <p:bldAsOne/>
      </p:bldGraphic>
      <p:bldP spid="6" grpId="0" animBg="1"/>
      <p:bldP spid="6" grpId="1" animBg="1"/>
      <p:bldP spid="64" grpId="0" animBg="1"/>
      <p:bldP spid="64" grpId="1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48BD1202-3191-4DC8-86BB-B5165173CCB4}"/>
              </a:ext>
            </a:extLst>
          </p:cNvPr>
          <p:cNvSpPr txBox="1"/>
          <p:nvPr/>
        </p:nvSpPr>
        <p:spPr>
          <a:xfrm>
            <a:off x="1439067" y="1212915"/>
            <a:ext cx="633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Tenths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116" name="Picture 115">
            <a:extLst>
              <a:ext uri="{FF2B5EF4-FFF2-40B4-BE49-F238E27FC236}">
                <a16:creationId xmlns:a16="http://schemas.microsoft.com/office/drawing/2014/main" id="{31F34085-4446-4E9B-BCC3-10FAA0129B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7992" y="466695"/>
            <a:ext cx="747045" cy="747045"/>
          </a:xfrm>
          <a:prstGeom prst="rect">
            <a:avLst/>
          </a:prstGeom>
        </p:spPr>
      </p:pic>
      <p:sp>
        <p:nvSpPr>
          <p:cNvPr id="117" name="TextBox 116">
            <a:extLst>
              <a:ext uri="{FF2B5EF4-FFF2-40B4-BE49-F238E27FC236}">
                <a16:creationId xmlns:a16="http://schemas.microsoft.com/office/drawing/2014/main" id="{6BC896C2-3BC8-48DC-A7B9-1A9704A78CCD}"/>
              </a:ext>
            </a:extLst>
          </p:cNvPr>
          <p:cNvSpPr txBox="1"/>
          <p:nvPr/>
        </p:nvSpPr>
        <p:spPr>
          <a:xfrm>
            <a:off x="5570836" y="60938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ADC054A-5F86-4485-B3F2-23721AFF3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336614"/>
              </p:ext>
            </p:extLst>
          </p:nvPr>
        </p:nvGraphicFramePr>
        <p:xfrm>
          <a:off x="1678469" y="2129134"/>
          <a:ext cx="609600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05B28A7B-36E5-4024-B9A9-A1A55F773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110132"/>
              </p:ext>
            </p:extLst>
          </p:nvPr>
        </p:nvGraphicFramePr>
        <p:xfrm>
          <a:off x="1678469" y="2129134"/>
          <a:ext cx="609600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DC87CCED-23D5-455E-86EC-461B82923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716744"/>
              </p:ext>
            </p:extLst>
          </p:nvPr>
        </p:nvGraphicFramePr>
        <p:xfrm>
          <a:off x="1678469" y="2129134"/>
          <a:ext cx="609600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86AA3563-3C1B-4403-AABC-6A9E9428E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331686"/>
              </p:ext>
            </p:extLst>
          </p:nvPr>
        </p:nvGraphicFramePr>
        <p:xfrm>
          <a:off x="1678469" y="2129134"/>
          <a:ext cx="609600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001BAB65-59D5-4108-BBB7-513D73A02A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736008"/>
              </p:ext>
            </p:extLst>
          </p:nvPr>
        </p:nvGraphicFramePr>
        <p:xfrm>
          <a:off x="1678470" y="2129134"/>
          <a:ext cx="6096000" cy="8172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13216471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615271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2395701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22524081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6164478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2920175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4051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0240215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1607814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666661836"/>
                    </a:ext>
                  </a:extLst>
                </a:gridCol>
              </a:tblGrid>
              <a:tr h="81724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26510"/>
                  </a:ext>
                </a:extLst>
              </a:tr>
            </a:tbl>
          </a:graphicData>
        </a:graphic>
      </p:graphicFrame>
      <p:sp>
        <p:nvSpPr>
          <p:cNvPr id="4" name="Right Brace 3">
            <a:extLst>
              <a:ext uri="{FF2B5EF4-FFF2-40B4-BE49-F238E27FC236}">
                <a16:creationId xmlns:a16="http://schemas.microsoft.com/office/drawing/2014/main" id="{268532E8-0D45-402C-B460-D1B2012B02C3}"/>
              </a:ext>
            </a:extLst>
          </p:cNvPr>
          <p:cNvSpPr/>
          <p:nvPr/>
        </p:nvSpPr>
        <p:spPr>
          <a:xfrm rot="5400000">
            <a:off x="1860177" y="2883413"/>
            <a:ext cx="234462" cy="597876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4120D185-9620-4056-AD65-0C17595B7E57}"/>
              </a:ext>
            </a:extLst>
          </p:cNvPr>
          <p:cNvSpPr/>
          <p:nvPr/>
        </p:nvSpPr>
        <p:spPr>
          <a:xfrm rot="5400000">
            <a:off x="4310299" y="433290"/>
            <a:ext cx="234462" cy="5498123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CFBD5E7-859A-4574-84A9-C5F7C3388DB4}"/>
                  </a:ext>
                </a:extLst>
              </p:cNvPr>
              <p:cNvSpPr txBox="1"/>
              <p:nvPr/>
            </p:nvSpPr>
            <p:spPr>
              <a:xfrm>
                <a:off x="1696360" y="3351120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CFBD5E7-859A-4574-84A9-C5F7C3388D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360" y="3351120"/>
                <a:ext cx="444385" cy="765338"/>
              </a:xfrm>
              <a:prstGeom prst="rect">
                <a:avLst/>
              </a:prstGeom>
              <a:blipFill>
                <a:blip r:embed="rId6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ight Brace 26">
            <a:extLst>
              <a:ext uri="{FF2B5EF4-FFF2-40B4-BE49-F238E27FC236}">
                <a16:creationId xmlns:a16="http://schemas.microsoft.com/office/drawing/2014/main" id="{58AEC677-3BC9-4FF8-A71C-B7693E92E6A4}"/>
              </a:ext>
            </a:extLst>
          </p:cNvPr>
          <p:cNvSpPr/>
          <p:nvPr/>
        </p:nvSpPr>
        <p:spPr>
          <a:xfrm rot="5400000">
            <a:off x="2780439" y="1963152"/>
            <a:ext cx="234462" cy="2438399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20F81D5-FF63-4306-9C15-3748C398E30F}"/>
                  </a:ext>
                </a:extLst>
              </p:cNvPr>
              <p:cNvSpPr txBox="1"/>
              <p:nvPr/>
            </p:nvSpPr>
            <p:spPr>
              <a:xfrm>
                <a:off x="4157904" y="3351120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20F81D5-FF63-4306-9C15-3748C398E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904" y="3351120"/>
                <a:ext cx="444385" cy="765338"/>
              </a:xfrm>
              <a:prstGeom prst="rect">
                <a:avLst/>
              </a:prstGeom>
              <a:blipFill>
                <a:blip r:embed="rId7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BC78088-C337-423C-961A-AF78A9B0D339}"/>
                  </a:ext>
                </a:extLst>
              </p:cNvPr>
              <p:cNvSpPr txBox="1"/>
              <p:nvPr/>
            </p:nvSpPr>
            <p:spPr>
              <a:xfrm>
                <a:off x="2611850" y="3351120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</a:rPr>
                  <a:t> 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BC78088-C337-423C-961A-AF78A9B0D3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1850" y="3351120"/>
                <a:ext cx="444385" cy="765338"/>
              </a:xfrm>
              <a:prstGeom prst="rect">
                <a:avLst/>
              </a:prstGeom>
              <a:blipFill>
                <a:blip r:embed="rId8"/>
                <a:stretch>
                  <a:fillRect r="-27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D2FF3110-B875-404D-A1BF-20E552B35F6A}"/>
              </a:ext>
            </a:extLst>
          </p:cNvPr>
          <p:cNvSpPr txBox="1"/>
          <p:nvPr/>
        </p:nvSpPr>
        <p:spPr>
          <a:xfrm>
            <a:off x="1704769" y="4608651"/>
            <a:ext cx="63354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</a:rPr>
              <a:t>What fraction is not shaded?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2241987-E9CA-40CE-81EA-4B98AADFCB77}"/>
                  </a:ext>
                </a:extLst>
              </p:cNvPr>
              <p:cNvSpPr txBox="1"/>
              <p:nvPr/>
            </p:nvSpPr>
            <p:spPr>
              <a:xfrm>
                <a:off x="6589641" y="4487592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2241987-E9CA-40CE-81EA-4B98AADFC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9641" y="4487592"/>
                <a:ext cx="444385" cy="765338"/>
              </a:xfrm>
              <a:prstGeom prst="rect">
                <a:avLst/>
              </a:prstGeom>
              <a:blipFill>
                <a:blip r:embed="rId9"/>
                <a:stretch>
                  <a:fillRect r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290E435-DCE3-467F-B155-ADD52681BA92}"/>
                  </a:ext>
                </a:extLst>
              </p:cNvPr>
              <p:cNvSpPr txBox="1"/>
              <p:nvPr/>
            </p:nvSpPr>
            <p:spPr>
              <a:xfrm>
                <a:off x="6589641" y="4487592"/>
                <a:ext cx="444385" cy="765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800" b="0" i="0" smtClean="0">
                            <a:solidFill>
                              <a:schemeClr val="accent1"/>
                            </a:solidFill>
                          </a:rPr>
                          <m:t>10</m:t>
                        </m:r>
                      </m:den>
                    </m:f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</a:rPr>
                  <a:t>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290E435-DCE3-467F-B155-ADD52681BA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9641" y="4487592"/>
                <a:ext cx="444385" cy="765338"/>
              </a:xfrm>
              <a:prstGeom prst="rect">
                <a:avLst/>
              </a:prstGeom>
              <a:blipFill>
                <a:blip r:embed="rId10"/>
                <a:stretch>
                  <a:fillRect r="-13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51159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7" grpId="1"/>
      <p:bldP spid="4" grpId="0" animBg="1"/>
      <p:bldP spid="25" grpId="0" animBg="1"/>
      <p:bldP spid="25" grpId="1" animBg="1"/>
      <p:bldP spid="26" grpId="0"/>
      <p:bldP spid="27" grpId="0" animBg="1"/>
      <p:bldP spid="28" grpId="0"/>
      <p:bldP spid="28" grpId="1"/>
      <p:bldP spid="29" grpId="0"/>
      <p:bldP spid="30" grpId="0"/>
      <p:bldP spid="30" grpId="1"/>
      <p:bldP spid="30" grpId="2"/>
      <p:bldP spid="31" grpId="0"/>
      <p:bldP spid="31" grpId="1"/>
      <p:bldP spid="3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|1.9|1.7|16.3|7.7|10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2.7|1.2|2.8|7.7|3.3|0.9|5.1|4.3|1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4.8|2.5|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5|3.9|4.1|7.7|6.3|10.4|2.5|2.6|13.4|7.8|9|7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4|4.2|5.5|8.6|3|1|7.8|3.4|8.1|3|2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3.6|3.9|6.6|4|1.3|9.1|5.1|3.6|3.4|1.6|3.3|3.1|3.1|4.6|4|6.5|4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5|5.6|4.6|12.1|9.8|4|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3.2|16.6|6.6|2.2|6.6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cee99ee9-287b-4f9a-957c-ba5ae7375c9a"/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9604</TotalTime>
  <Words>364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– 4 on the worksheet</vt:lpstr>
      <vt:lpstr>Have a go at questions  1 – 4 on the worksheet</vt:lpstr>
      <vt:lpstr>PowerPoint Presentation</vt:lpstr>
      <vt:lpstr>PowerPoint Presentation</vt:lpstr>
      <vt:lpstr>PowerPoint Presentation</vt:lpstr>
      <vt:lpstr>Have a go at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299</cp:revision>
  <dcterms:created xsi:type="dcterms:W3CDTF">2019-07-05T11:02:13Z</dcterms:created>
  <dcterms:modified xsi:type="dcterms:W3CDTF">2022-01-18T10:57:20Z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