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3" r:id="rId5"/>
    <p:sldMasterId id="2147483675" r:id="rId6"/>
    <p:sldMasterId id="2147483677" r:id="rId7"/>
    <p:sldMasterId id="2147483679" r:id="rId8"/>
    <p:sldMasterId id="2147483682" r:id="rId9"/>
  </p:sldMasterIdLst>
  <p:notesMasterIdLst>
    <p:notesMasterId r:id="rId32"/>
  </p:notesMasterIdLst>
  <p:sldIdLst>
    <p:sldId id="296" r:id="rId10"/>
    <p:sldId id="325" r:id="rId11"/>
    <p:sldId id="326" r:id="rId12"/>
    <p:sldId id="327" r:id="rId13"/>
    <p:sldId id="299" r:id="rId14"/>
    <p:sldId id="306" r:id="rId15"/>
    <p:sldId id="307" r:id="rId16"/>
    <p:sldId id="308" r:id="rId17"/>
    <p:sldId id="309" r:id="rId18"/>
    <p:sldId id="310" r:id="rId19"/>
    <p:sldId id="312" r:id="rId20"/>
    <p:sldId id="300" r:id="rId21"/>
    <p:sldId id="304" r:id="rId22"/>
    <p:sldId id="311" r:id="rId23"/>
    <p:sldId id="313" r:id="rId24"/>
    <p:sldId id="314" r:id="rId25"/>
    <p:sldId id="301" r:id="rId26"/>
    <p:sldId id="316" r:id="rId27"/>
    <p:sldId id="317" r:id="rId28"/>
    <p:sldId id="318" r:id="rId29"/>
    <p:sldId id="321" r:id="rId30"/>
    <p:sldId id="32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31/10/2021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72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145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570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316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246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796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25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31/10/2021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1.png"/><Relationship Id="rId3" Type="http://schemas.openxmlformats.org/officeDocument/2006/relationships/image" Target="../media/image13.emf"/><Relationship Id="rId7" Type="http://schemas.openxmlformats.org/officeDocument/2006/relationships/image" Target="../media/image21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4" Type="http://schemas.openxmlformats.org/officeDocument/2006/relationships/image" Target="../media/image14.emf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27.png"/><Relationship Id="rId11" Type="http://schemas.openxmlformats.org/officeDocument/2006/relationships/image" Target="../media/image13.emf"/><Relationship Id="rId15" Type="http://schemas.openxmlformats.org/officeDocument/2006/relationships/image" Target="../media/image11.png"/><Relationship Id="rId10" Type="http://schemas.openxmlformats.org/officeDocument/2006/relationships/image" Target="../media/image20.emf"/><Relationship Id="rId9" Type="http://schemas.openxmlformats.org/officeDocument/2006/relationships/image" Target="../media/image30.png"/><Relationship Id="rId1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2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11" Type="http://schemas.openxmlformats.org/officeDocument/2006/relationships/image" Target="../media/image12.png"/><Relationship Id="rId5" Type="http://schemas.openxmlformats.org/officeDocument/2006/relationships/image" Target="../media/image33.pn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openxmlformats.org/officeDocument/2006/relationships/image" Target="../media/image11.png"/><Relationship Id="rId10" Type="http://schemas.openxmlformats.org/officeDocument/2006/relationships/image" Target="../media/image37.png"/><Relationship Id="rId4" Type="http://schemas.openxmlformats.org/officeDocument/2006/relationships/image" Target="../media/image12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../../../Maths/Year-3-Autumn-Block-2-FB4-.pptx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1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022" y="2436950"/>
            <a:ext cx="68580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 smtClean="0">
                <a:latin typeface="Comic Sans MS" panose="030F0702030302020204" pitchFamily="66" charset="0"/>
              </a:rPr>
              <a:t>03.11.21</a:t>
            </a:r>
            <a:r>
              <a:rPr lang="en-GB" sz="2800" b="1" u="sng" dirty="0">
                <a:latin typeface="Comic Sans MS" panose="030F0702030302020204" pitchFamily="66" charset="0"/>
              </a:rPr>
              <a:t/>
            </a:r>
            <a:br>
              <a:rPr lang="en-GB" sz="2800" b="1" u="sng" dirty="0">
                <a:latin typeface="Comic Sans MS" panose="030F0702030302020204" pitchFamily="66" charset="0"/>
              </a:rPr>
            </a:br>
            <a:endParaRPr lang="en-GB" sz="2800" b="1" u="sng" dirty="0">
              <a:latin typeface="Comic Sans MS" panose="030F0702030302020204" pitchFamily="66" charset="0"/>
            </a:endParaRPr>
          </a:p>
          <a:p>
            <a:r>
              <a:rPr lang="en-GB" sz="2800" b="1" u="sng" dirty="0">
                <a:latin typeface="Comic Sans MS" panose="030F0702030302020204" pitchFamily="66" charset="0"/>
              </a:rPr>
              <a:t>LO: To add 3-digit and 1-digit numbers </a:t>
            </a:r>
            <a:r>
              <a:rPr lang="en-GB" sz="2800" b="1" u="sng" dirty="0" smtClean="0">
                <a:latin typeface="Comic Sans MS" panose="030F0702030302020204" pitchFamily="66" charset="0"/>
              </a:rPr>
              <a:t>(</a:t>
            </a:r>
            <a:r>
              <a:rPr lang="en-GB" sz="2800" b="1" u="sng" dirty="0" smtClean="0">
                <a:latin typeface="Comic Sans MS" panose="030F0702030302020204" pitchFamily="66" charset="0"/>
              </a:rPr>
              <a:t>crossing 10)</a:t>
            </a:r>
            <a:endParaRPr lang="en-GB" sz="2800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0127" y="1276532"/>
            <a:ext cx="41384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0" dirty="0" smtClean="0">
                <a:solidFill>
                  <a:prstClr val="black"/>
                </a:solidFill>
                <a:latin typeface="Calibri" panose="020F0502020204030204"/>
              </a:rPr>
              <a:t>15</a:t>
            </a:r>
            <a:r>
              <a:rPr kumimoji="0" lang="en-GB" sz="20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endParaRPr kumimoji="0" lang="en-GB" sz="2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 smtClean="0">
                    <a:solidFill>
                      <a:prstClr val="black"/>
                    </a:solidFill>
                    <a:latin typeface="Calibri" panose="020F0502020204030204"/>
                  </a:rPr>
                  <a:t>15</a:t>
                </a: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160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9221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3474720" y="3030937"/>
            <a:ext cx="4325112" cy="1609344"/>
          </a:xfrm>
          <a:prstGeom prst="wedgeRoundRectCallout">
            <a:avLst>
              <a:gd name="adj1" fmla="val -65958"/>
              <a:gd name="adj2" fmla="val 3409"/>
              <a:gd name="adj3" fmla="val 16667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681087" y="3283872"/>
            <a:ext cx="416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There are lots of ways to work out additions…</a:t>
            </a:r>
            <a:endParaRPr lang="en-GB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65718" y="2916826"/>
            <a:ext cx="1787303" cy="2204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718" y="1123620"/>
            <a:ext cx="2194199" cy="15359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42157" y="1123453"/>
            <a:ext cx="4005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I only know one way to work out additions!</a:t>
            </a:r>
            <a:endParaRPr lang="en-GB" sz="3200" dirty="0"/>
          </a:p>
        </p:txBody>
      </p:sp>
      <p:sp>
        <p:nvSpPr>
          <p:cNvPr id="11" name="Rounded Rectangular Callout 10"/>
          <p:cNvSpPr/>
          <p:nvPr/>
        </p:nvSpPr>
        <p:spPr>
          <a:xfrm flipH="1">
            <a:off x="1098706" y="977148"/>
            <a:ext cx="4148522" cy="1356555"/>
          </a:xfrm>
          <a:prstGeom prst="wedgeRoundRectCallout">
            <a:avLst>
              <a:gd name="adj1" fmla="val -67501"/>
              <a:gd name="adj2" fmla="val 1704"/>
              <a:gd name="adj3" fmla="val 16667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681087" y="3275150"/>
            <a:ext cx="4005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Don’t worry I’ll show you!</a:t>
            </a:r>
            <a:endParaRPr lang="en-GB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518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41389 -0.016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94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3.7037E-7 L 0.36024 -0.01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3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7" grpId="1"/>
      <p:bldP spid="10" grpId="0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576026" y="2411310"/>
            <a:ext cx="349118" cy="400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656569" y="867309"/>
            <a:ext cx="694124" cy="19574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068623" y="867309"/>
            <a:ext cx="694124" cy="1957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576026" y="2069790"/>
            <a:ext cx="349118" cy="400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576026" y="1728272"/>
            <a:ext cx="349118" cy="4008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576026" y="1386754"/>
            <a:ext cx="349118" cy="4008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576026" y="1045236"/>
            <a:ext cx="349118" cy="400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62345" y="1384359"/>
                <a:ext cx="55289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345" y="1384359"/>
                <a:ext cx="552893" cy="923330"/>
              </a:xfrm>
              <a:prstGeom prst="rect">
                <a:avLst/>
              </a:prstGeom>
              <a:blipFill>
                <a:blip r:embed="rId7"/>
                <a:stretch>
                  <a:fillRect l="-21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23032" y="2417948"/>
            <a:ext cx="349118" cy="400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23032" y="2076428"/>
            <a:ext cx="349118" cy="4008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23032" y="1734910"/>
            <a:ext cx="349118" cy="4008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23032" y="1393392"/>
            <a:ext cx="349118" cy="4008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23032" y="1051874"/>
            <a:ext cx="349118" cy="4008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468514" y="2421985"/>
            <a:ext cx="349118" cy="4008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468514" y="2080465"/>
            <a:ext cx="349118" cy="400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968830" y="3066231"/>
                <a:ext cx="49228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5400" dirty="0" smtClean="0"/>
                  <a:t>25   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 smtClean="0"/>
                  <a:t>    7 </a:t>
                </a:r>
                <a:endParaRPr lang="en-GB" sz="5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830" y="3066231"/>
                <a:ext cx="4922875" cy="923330"/>
              </a:xfrm>
              <a:prstGeom prst="rect">
                <a:avLst/>
              </a:prstGeom>
              <a:blipFill>
                <a:blip r:embed="rId8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68830" y="4286438"/>
                <a:ext cx="49228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5400" dirty="0" smtClean="0"/>
                  <a:t>30   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 smtClean="0"/>
                  <a:t>    2 </a:t>
                </a:r>
                <a:endParaRPr lang="en-GB" sz="5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830" y="4286438"/>
                <a:ext cx="4922875" cy="923330"/>
              </a:xfrm>
              <a:prstGeom prst="rect">
                <a:avLst/>
              </a:prstGeom>
              <a:blipFill>
                <a:blip r:embed="rId9"/>
                <a:stretch>
                  <a:fillRect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950411" y="2423082"/>
            <a:ext cx="349118" cy="4008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950411" y="2081562"/>
            <a:ext cx="349118" cy="4008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950411" y="1740044"/>
            <a:ext cx="349118" cy="4008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950411" y="1398526"/>
            <a:ext cx="349118" cy="4008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950411" y="1057008"/>
            <a:ext cx="349118" cy="4008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542615" y="867309"/>
            <a:ext cx="694124" cy="19574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034105" y="4286438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 smtClean="0"/>
                  <a:t>  32</a:t>
                </a:r>
                <a:endParaRPr lang="en-GB" sz="5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105" y="4286438"/>
                <a:ext cx="2158918" cy="923330"/>
              </a:xfrm>
              <a:prstGeom prst="rect">
                <a:avLst/>
              </a:prstGeom>
              <a:blipFill>
                <a:blip r:embed="rId10"/>
                <a:stretch>
                  <a:fillRect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34106" y="3066231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 smtClean="0"/>
                  <a:t>  32</a:t>
                </a:r>
                <a:endParaRPr lang="en-GB" sz="5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106" y="3066231"/>
                <a:ext cx="2158918" cy="923330"/>
              </a:xfrm>
              <a:prstGeom prst="rect">
                <a:avLst/>
              </a:prstGeom>
              <a:blipFill>
                <a:blip r:embed="rId11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210" y="5014408"/>
            <a:ext cx="1454447" cy="101811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028" y="4922222"/>
            <a:ext cx="1058710" cy="13055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16364" y="3067049"/>
                <a:ext cx="49228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5400" dirty="0" smtClean="0"/>
                  <a:t>125   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 smtClean="0"/>
                  <a:t>    7 </a:t>
                </a:r>
                <a:endParaRPr lang="en-GB" sz="5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364" y="3067049"/>
                <a:ext cx="4922875" cy="923330"/>
              </a:xfrm>
              <a:prstGeom prst="rect">
                <a:avLst/>
              </a:prstGeom>
              <a:blipFill>
                <a:blip r:embed="rId6"/>
                <a:stretch>
                  <a:fillRect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81640" y="3067049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 smtClean="0"/>
                  <a:t>  132</a:t>
                </a:r>
                <a:endParaRPr lang="en-GB" sz="5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640" y="3067049"/>
                <a:ext cx="2158918" cy="923330"/>
              </a:xfrm>
              <a:prstGeom prst="rect">
                <a:avLst/>
              </a:prstGeom>
              <a:blipFill>
                <a:blip r:embed="rId7"/>
                <a:stretch>
                  <a:fillRect t="-17763" r="-9887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43186" y="4295077"/>
                <a:ext cx="49228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5400" dirty="0" smtClean="0"/>
                  <a:t>130   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 smtClean="0"/>
                  <a:t>    2 </a:t>
                </a:r>
                <a:endParaRPr lang="en-GB" sz="5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186" y="4295077"/>
                <a:ext cx="4922875" cy="923330"/>
              </a:xfrm>
              <a:prstGeom prst="rect">
                <a:avLst/>
              </a:prstGeom>
              <a:blipFill>
                <a:blip r:embed="rId8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08462" y="4295077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 smtClean="0"/>
                  <a:t>  132</a:t>
                </a:r>
                <a:endParaRPr lang="en-GB" sz="5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462" y="4295077"/>
                <a:ext cx="2158918" cy="923330"/>
              </a:xfrm>
              <a:prstGeom prst="rect">
                <a:avLst/>
              </a:prstGeom>
              <a:blipFill>
                <a:blip r:embed="rId9"/>
                <a:stretch>
                  <a:fillRect t="-17881" r="-10169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4808" t="28591" r="18639" b="28089"/>
          <a:stretch/>
        </p:blipFill>
        <p:spPr>
          <a:xfrm>
            <a:off x="1084451" y="984233"/>
            <a:ext cx="1817652" cy="19021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3576026" y="2411310"/>
            <a:ext cx="349118" cy="4008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5002" t="23074" r="31995" b="33000"/>
          <a:stretch/>
        </p:blipFill>
        <p:spPr>
          <a:xfrm>
            <a:off x="2656569" y="867309"/>
            <a:ext cx="694124" cy="19574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5002" t="23074" r="31995" b="33000"/>
          <a:stretch/>
        </p:blipFill>
        <p:spPr>
          <a:xfrm>
            <a:off x="3068623" y="867309"/>
            <a:ext cx="694124" cy="19574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3576026" y="2069790"/>
            <a:ext cx="349118" cy="4008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3576026" y="1728272"/>
            <a:ext cx="349118" cy="4008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3576026" y="1386754"/>
            <a:ext cx="349118" cy="4008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3576026" y="1045236"/>
            <a:ext cx="349118" cy="400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21401" y="1384359"/>
                <a:ext cx="55289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401" y="1384359"/>
                <a:ext cx="552893" cy="923330"/>
              </a:xfrm>
              <a:prstGeom prst="rect">
                <a:avLst/>
              </a:prstGeom>
              <a:blipFill>
                <a:blip r:embed="rId13"/>
                <a:stretch>
                  <a:fillRect l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5023032" y="2417948"/>
            <a:ext cx="349118" cy="4008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5023032" y="2076428"/>
            <a:ext cx="349118" cy="4008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5023032" y="1734910"/>
            <a:ext cx="349118" cy="4008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5023032" y="1393392"/>
            <a:ext cx="349118" cy="4008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5023032" y="1051874"/>
            <a:ext cx="349118" cy="4008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5468514" y="2421985"/>
            <a:ext cx="349118" cy="4008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5468514" y="2080465"/>
            <a:ext cx="349118" cy="4008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3950411" y="2423082"/>
            <a:ext cx="349118" cy="4008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3950411" y="2081562"/>
            <a:ext cx="349118" cy="40084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3950411" y="1740044"/>
            <a:ext cx="349118" cy="4008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3950411" y="1398526"/>
            <a:ext cx="349118" cy="40084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3950411" y="1057008"/>
            <a:ext cx="349118" cy="40084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5002" t="23074" r="31995" b="33000"/>
          <a:stretch/>
        </p:blipFill>
        <p:spPr>
          <a:xfrm>
            <a:off x="3542615" y="867309"/>
            <a:ext cx="694124" cy="195743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210" y="5014408"/>
            <a:ext cx="1454447" cy="101811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028" y="4922222"/>
            <a:ext cx="1058710" cy="13055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C7B82B5-B3AD-3445-B1E4-114020DF5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400320"/>
              </p:ext>
            </p:extLst>
          </p:nvPr>
        </p:nvGraphicFramePr>
        <p:xfrm>
          <a:off x="1218715" y="592724"/>
          <a:ext cx="4023023" cy="3650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232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1980959579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163597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01073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  <a:endParaRPr lang="en-GB" sz="3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  <a:endParaRPr lang="en-GB" sz="3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  <a:endParaRPr lang="en-GB" sz="3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  <a:tr h="1692000">
                <a:tc>
                  <a:txBody>
                    <a:bodyPr/>
                    <a:lstStyle/>
                    <a:p>
                      <a:pPr algn="ctr"/>
                      <a:endParaRPr lang="en-GB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endParaRPr>
                    </a:p>
                    <a:p>
                      <a:pPr algn="ctr"/>
                      <a:endParaRPr lang="en-GB" sz="4400" b="0" dirty="0" smtClean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4025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92" y="1637884"/>
            <a:ext cx="484363" cy="472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701" y="1234613"/>
            <a:ext cx="484363" cy="472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944" y="1234613"/>
            <a:ext cx="484363" cy="4724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43" y="1234613"/>
            <a:ext cx="484363" cy="4724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75" y="1234613"/>
            <a:ext cx="484363" cy="4724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43" y="1653711"/>
            <a:ext cx="484363" cy="4724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92" y="2561428"/>
            <a:ext cx="484363" cy="4724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92" y="1218786"/>
            <a:ext cx="484363" cy="4724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43" y="1218786"/>
            <a:ext cx="484363" cy="47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75" y="1653711"/>
            <a:ext cx="484363" cy="4724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43" y="1637884"/>
            <a:ext cx="484363" cy="4724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92" y="2068616"/>
            <a:ext cx="484363" cy="4724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43" y="2561428"/>
            <a:ext cx="484363" cy="4724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92" y="2963721"/>
            <a:ext cx="484363" cy="4724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43" y="2963721"/>
            <a:ext cx="484363" cy="47243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92" y="3365965"/>
            <a:ext cx="484363" cy="4724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92" y="3782822"/>
            <a:ext cx="484363" cy="47243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43" y="3365965"/>
            <a:ext cx="484363" cy="4724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701" y="1653711"/>
            <a:ext cx="484363" cy="472433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4110832" y="1655575"/>
            <a:ext cx="1019511" cy="2551565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856" y="2561428"/>
            <a:ext cx="484363" cy="472433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581" y="2642690"/>
            <a:ext cx="960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smtClean="0"/>
              <a:t>+</a:t>
            </a:r>
            <a:endParaRPr lang="en-GB" sz="8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67968" y="4263163"/>
                <a:ext cx="49228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5400" dirty="0" smtClean="0"/>
                  <a:t>345   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 smtClean="0"/>
                  <a:t>    7 </a:t>
                </a:r>
                <a:endParaRPr lang="en-GB" sz="5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968" y="4263163"/>
                <a:ext cx="4922875" cy="923330"/>
              </a:xfrm>
              <a:prstGeom prst="rect">
                <a:avLst/>
              </a:prstGeom>
              <a:blipFill>
                <a:blip r:embed="rId8"/>
                <a:stretch>
                  <a:fillRect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164382" y="4235305"/>
                <a:ext cx="221077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 smtClean="0"/>
                  <a:t> 352</a:t>
                </a:r>
                <a:endParaRPr lang="en-GB" sz="5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382" y="4235305"/>
                <a:ext cx="2210771" cy="923330"/>
              </a:xfrm>
              <a:prstGeom prst="rect">
                <a:avLst/>
              </a:prstGeom>
              <a:blipFill>
                <a:blip r:embed="rId10"/>
                <a:stretch>
                  <a:fillRect t="-17881" r="-7713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1755648" y="1200498"/>
            <a:ext cx="3486090" cy="132226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1758929" y="4323950"/>
            <a:ext cx="1578631" cy="82103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1755648" y="2588661"/>
            <a:ext cx="3486090" cy="163299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4462272" y="4328778"/>
            <a:ext cx="779466" cy="82103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210" y="5014408"/>
            <a:ext cx="1454447" cy="101811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028" y="4922222"/>
            <a:ext cx="1058710" cy="13055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679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7" grpId="0"/>
      <p:bldP spid="49" grpId="0"/>
      <p:bldP spid="51" grpId="0"/>
      <p:bldP spid="52" grpId="0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210" y="5014408"/>
            <a:ext cx="1454447" cy="101811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028" y="4922222"/>
            <a:ext cx="1058710" cy="1305584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1433638" y="1711310"/>
            <a:ext cx="6137594" cy="827539"/>
            <a:chOff x="1140564" y="962613"/>
            <a:chExt cx="6137594" cy="827539"/>
          </a:xfrm>
        </p:grpSpPr>
        <p:sp>
          <p:nvSpPr>
            <p:cNvPr id="39" name="TextBox 38"/>
            <p:cNvSpPr txBox="1"/>
            <p:nvPr/>
          </p:nvSpPr>
          <p:spPr>
            <a:xfrm>
              <a:off x="1140564" y="1328487"/>
              <a:ext cx="6462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418</a:t>
              </a:r>
              <a:endParaRPr lang="en-GB" sz="2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12816" y="1328487"/>
              <a:ext cx="667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419</a:t>
              </a:r>
              <a:endParaRPr lang="en-GB" sz="2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667975" y="1328487"/>
              <a:ext cx="696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420</a:t>
              </a:r>
              <a:endParaRPr lang="en-GB" sz="2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56790" y="1328487"/>
              <a:ext cx="675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421</a:t>
              </a:r>
              <a:endParaRPr lang="en-GB" sz="2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40462" y="1328487"/>
              <a:ext cx="678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422</a:t>
              </a:r>
              <a:endParaRPr lang="en-GB" sz="2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970979" y="1328487"/>
              <a:ext cx="766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423</a:t>
              </a:r>
              <a:endParaRPr lang="en-GB" sz="24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787150" y="1328487"/>
              <a:ext cx="695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424</a:t>
              </a:r>
              <a:endParaRPr lang="en-GB" sz="24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566746" y="1328487"/>
              <a:ext cx="7114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425</a:t>
              </a:r>
              <a:endParaRPr lang="en-GB" sz="2400" dirty="0"/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32963" y="962613"/>
              <a:ext cx="5490674" cy="451143"/>
            </a:xfrm>
            <a:prstGeom prst="rect">
              <a:avLst/>
            </a:prstGeom>
          </p:spPr>
        </p:pic>
      </p:grpSp>
      <p:sp>
        <p:nvSpPr>
          <p:cNvPr id="64" name="Curved Down Arrow 63"/>
          <p:cNvSpPr/>
          <p:nvPr/>
        </p:nvSpPr>
        <p:spPr>
          <a:xfrm>
            <a:off x="1754144" y="1194321"/>
            <a:ext cx="1633004" cy="456055"/>
          </a:xfrm>
          <a:prstGeom prst="curvedDownArrow">
            <a:avLst>
              <a:gd name="adj1" fmla="val 0"/>
              <a:gd name="adj2" fmla="val 32563"/>
              <a:gd name="adj3" fmla="val 10146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5" name="Curved Down Arrow 64"/>
          <p:cNvSpPr/>
          <p:nvPr/>
        </p:nvSpPr>
        <p:spPr>
          <a:xfrm>
            <a:off x="3343537" y="1203433"/>
            <a:ext cx="3905073" cy="456055"/>
          </a:xfrm>
          <a:prstGeom prst="curvedDownArrow">
            <a:avLst>
              <a:gd name="adj1" fmla="val 0"/>
              <a:gd name="adj2" fmla="val 32563"/>
              <a:gd name="adj3" fmla="val 24135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107351" y="780552"/>
            <a:ext cx="820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+</a:t>
            </a:r>
            <a:r>
              <a:rPr lang="en-GB" sz="2400" dirty="0" smtClean="0">
                <a:solidFill>
                  <a:srgbClr val="FF0000"/>
                </a:solidFill>
              </a:rPr>
              <a:t> 2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873801" y="766178"/>
            <a:ext cx="820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+</a:t>
            </a:r>
            <a:r>
              <a:rPr lang="en-GB" sz="2400" dirty="0" smtClean="0">
                <a:solidFill>
                  <a:srgbClr val="FF0000"/>
                </a:solidFill>
              </a:rPr>
              <a:t> 5</a:t>
            </a:r>
            <a:endParaRPr lang="en-GB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295156" y="2591561"/>
                <a:ext cx="49228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5400" dirty="0" smtClean="0"/>
                  <a:t>418   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 smtClean="0"/>
                  <a:t>    7 </a:t>
                </a:r>
                <a:endParaRPr lang="en-GB" sz="5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156" y="2591561"/>
                <a:ext cx="4922875" cy="923330"/>
              </a:xfrm>
              <a:prstGeom prst="rect">
                <a:avLst/>
              </a:prstGeom>
              <a:blipFill>
                <a:blip r:embed="rId9"/>
                <a:stretch>
                  <a:fillRect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360432" y="2591561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 smtClean="0"/>
                  <a:t>  425</a:t>
                </a:r>
                <a:endParaRPr lang="en-GB" sz="5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432" y="2591561"/>
                <a:ext cx="2158918" cy="923330"/>
              </a:xfrm>
              <a:prstGeom prst="rect">
                <a:avLst/>
              </a:prstGeom>
              <a:blipFill>
                <a:blip r:embed="rId10"/>
                <a:stretch>
                  <a:fillRect t="-17763" r="-10169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362922" y="4313365"/>
                <a:ext cx="49228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5400" dirty="0" smtClean="0"/>
                  <a:t>420   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 smtClean="0"/>
                  <a:t>    </a:t>
                </a:r>
                <a:r>
                  <a:rPr lang="en-GB" sz="5400" dirty="0"/>
                  <a:t>5</a:t>
                </a:r>
                <a:r>
                  <a:rPr lang="en-GB" sz="5400" dirty="0" smtClean="0"/>
                  <a:t> </a:t>
                </a:r>
                <a:endParaRPr lang="en-GB" sz="5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922" y="4313365"/>
                <a:ext cx="4922875" cy="923330"/>
              </a:xfrm>
              <a:prstGeom prst="rect">
                <a:avLst/>
              </a:prstGeom>
              <a:blipFill>
                <a:blip r:embed="rId11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428198" y="4313365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5400" dirty="0" smtClean="0"/>
                  <a:t>  425</a:t>
                </a:r>
                <a:endParaRPr lang="en-GB" sz="5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198" y="4313365"/>
                <a:ext cx="2158918" cy="923330"/>
              </a:xfrm>
              <a:prstGeom prst="rect">
                <a:avLst/>
              </a:prstGeom>
              <a:blipFill>
                <a:blip r:embed="rId12"/>
                <a:stretch>
                  <a:fillRect t="-17881" r="-9859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/>
          <p:cNvSpPr/>
          <p:nvPr/>
        </p:nvSpPr>
        <p:spPr>
          <a:xfrm>
            <a:off x="5202802" y="3681293"/>
            <a:ext cx="746768" cy="745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4587003" y="3295765"/>
            <a:ext cx="290266" cy="3992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238383" y="3307148"/>
            <a:ext cx="262069" cy="382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169297" y="3646872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2</a:t>
            </a:r>
            <a:endParaRPr lang="en-GB" sz="4400" dirty="0"/>
          </a:p>
        </p:txBody>
      </p:sp>
      <p:sp>
        <p:nvSpPr>
          <p:cNvPr id="77" name="TextBox 76"/>
          <p:cNvSpPr txBox="1"/>
          <p:nvPr/>
        </p:nvSpPr>
        <p:spPr>
          <a:xfrm>
            <a:off x="5238383" y="3667913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5</a:t>
            </a:r>
          </a:p>
        </p:txBody>
      </p:sp>
      <p:sp>
        <p:nvSpPr>
          <p:cNvPr id="78" name="Oval 77"/>
          <p:cNvSpPr/>
          <p:nvPr/>
        </p:nvSpPr>
        <p:spPr>
          <a:xfrm>
            <a:off x="4119807" y="3681293"/>
            <a:ext cx="746768" cy="745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ounded Rectangle 78"/>
          <p:cNvSpPr/>
          <p:nvPr/>
        </p:nvSpPr>
        <p:spPr>
          <a:xfrm rot="18106732">
            <a:off x="3047022" y="2043061"/>
            <a:ext cx="989447" cy="294365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867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4" grpId="0" animBg="1"/>
      <p:bldP spid="65" grpId="0" animBg="1"/>
      <p:bldP spid="66" grpId="0"/>
      <p:bldP spid="67" grpId="0"/>
      <p:bldP spid="68" grpId="0"/>
      <p:bldP spid="70" grpId="0"/>
      <p:bldP spid="71" grpId="0"/>
      <p:bldP spid="73" grpId="0" animBg="1"/>
      <p:bldP spid="76" grpId="0"/>
      <p:bldP spid="78" grpId="0" animBg="1"/>
      <p:bldP spid="79" grpId="0" animBg="1"/>
      <p:bldP spid="7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65718" y="2916826"/>
            <a:ext cx="1787303" cy="2204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122" y="624397"/>
            <a:ext cx="2945795" cy="20620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42157" y="1123453"/>
            <a:ext cx="4005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Wow there are lots of ways I could do it!</a:t>
            </a:r>
            <a:endParaRPr lang="en-GB" sz="3200" dirty="0"/>
          </a:p>
        </p:txBody>
      </p:sp>
      <p:sp>
        <p:nvSpPr>
          <p:cNvPr id="11" name="Rounded Rectangular Callout 10"/>
          <p:cNvSpPr/>
          <p:nvPr/>
        </p:nvSpPr>
        <p:spPr>
          <a:xfrm flipH="1">
            <a:off x="1098706" y="977148"/>
            <a:ext cx="4148522" cy="1356555"/>
          </a:xfrm>
          <a:prstGeom prst="wedgeRoundRectCallout">
            <a:avLst>
              <a:gd name="adj1" fmla="val -67501"/>
              <a:gd name="adj2" fmla="val 1704"/>
              <a:gd name="adj3" fmla="val 16667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ular Callout 12"/>
          <p:cNvSpPr/>
          <p:nvPr/>
        </p:nvSpPr>
        <p:spPr>
          <a:xfrm>
            <a:off x="3474720" y="3205113"/>
            <a:ext cx="4325112" cy="1046376"/>
          </a:xfrm>
          <a:prstGeom prst="wedgeRoundRectCallout">
            <a:avLst>
              <a:gd name="adj1" fmla="val -65958"/>
              <a:gd name="adj2" fmla="val 3409"/>
              <a:gd name="adj3" fmla="val 16667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681087" y="3435913"/>
            <a:ext cx="4005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Well done Tiny!</a:t>
            </a:r>
            <a:endParaRPr lang="en-GB" sz="3200" dirty="0"/>
          </a:p>
        </p:txBody>
      </p:sp>
      <p:sp>
        <p:nvSpPr>
          <p:cNvPr id="2" name="5-Point Star 1"/>
          <p:cNvSpPr/>
          <p:nvPr/>
        </p:nvSpPr>
        <p:spPr>
          <a:xfrm>
            <a:off x="6179271" y="1123453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493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41389 -0.016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94" y="-8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3.7037E-7 L 0.36024 -0.01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3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4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the questions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503" y="442718"/>
            <a:ext cx="1066892" cy="981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82" y="1266056"/>
            <a:ext cx="7838813" cy="1366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67" y="3897085"/>
            <a:ext cx="7987528" cy="120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3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503" y="442718"/>
            <a:ext cx="1066892" cy="9815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17" y="1345882"/>
            <a:ext cx="7905178" cy="1467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4" y="3799095"/>
            <a:ext cx="8159251" cy="129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2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7950" y="901885"/>
            <a:ext cx="1524000" cy="853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Add and subtract multiples of 100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68" y="-20842"/>
            <a:ext cx="499848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Learning Journey – Addition and Subtraction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 this unit we will…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>
            <a:stCxn id="3" idx="3"/>
          </p:cNvCxnSpPr>
          <p:nvPr/>
        </p:nvCxnSpPr>
        <p:spPr>
          <a:xfrm>
            <a:off x="1971950" y="1328605"/>
            <a:ext cx="4702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442213" y="901885"/>
            <a:ext cx="1524000" cy="853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Add and subtract 1s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66213" y="1328605"/>
            <a:ext cx="4702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436476" y="901885"/>
            <a:ext cx="1524000" cy="12845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Add and subtract 3-digit and 1-digit numbers – not crossing 10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960476" y="1328605"/>
            <a:ext cx="4702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430739" y="901885"/>
            <a:ext cx="1524000" cy="853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Add a 2-digit and 1-digit number – crossing 10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236281" y="1755325"/>
            <a:ext cx="0" cy="5965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474281" y="2351863"/>
            <a:ext cx="1524000" cy="8534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Add 3-digit and 1-digit numbers – crossing 10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812429" y="2809063"/>
            <a:ext cx="6618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286252" y="2351863"/>
            <a:ext cx="1524000" cy="853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Subtract a 1-digit number from 2-digits – crossing 10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624400" y="2778583"/>
            <a:ext cx="6618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096051" y="2121090"/>
            <a:ext cx="1524000" cy="12975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Subtract a 1-digit number from a 3-digit number – crossing 10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754236" y="2704560"/>
            <a:ext cx="341815" cy="4267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18187" y="3131279"/>
            <a:ext cx="1524000" cy="12975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Add and subtract 3-digit and 2-digit numbers – not crossing 100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101080" y="4441915"/>
            <a:ext cx="999320" cy="2481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100400" y="4132758"/>
            <a:ext cx="1524000" cy="788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Add 3-digit and 2-digit numbers – crossing 100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624400" y="4507233"/>
            <a:ext cx="4702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090308" y="3867154"/>
            <a:ext cx="1524000" cy="12975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Subtract a 2-digit number from a 3-digit number – crossing 100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609956" y="4485471"/>
            <a:ext cx="4702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100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0289" y="628358"/>
            <a:ext cx="670018" cy="67001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381" y="623134"/>
            <a:ext cx="670618" cy="670618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6091280" y="4080513"/>
            <a:ext cx="1524000" cy="853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Add and subtract 100s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091280" y="5460812"/>
            <a:ext cx="1524000" cy="853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Spot the pattern – making it explicit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853280" y="4933953"/>
            <a:ext cx="0" cy="5268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5429428" y="5896252"/>
            <a:ext cx="6618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883832" y="5373722"/>
            <a:ext cx="1524000" cy="13716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Add two 2-digit numbers – crossing 10 – add ones and add tens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3197679" y="5896253"/>
            <a:ext cx="6618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649378" y="5360659"/>
            <a:ext cx="1524000" cy="13716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Subtract a 2-digit number from a 2-digit number – crossing 10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2724" y="623134"/>
            <a:ext cx="670618" cy="67061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430" y="623134"/>
            <a:ext cx="670618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503" y="442718"/>
            <a:ext cx="1066892" cy="9815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09" y="1424259"/>
            <a:ext cx="7463762" cy="2011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31" y="4605836"/>
            <a:ext cx="7847919" cy="96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7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993" y="467406"/>
            <a:ext cx="1066800" cy="9541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794" y="1207906"/>
            <a:ext cx="5030833" cy="422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8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933" y="1084488"/>
            <a:ext cx="6522516" cy="4741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503" y="442718"/>
            <a:ext cx="1066892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3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11182" y="243840"/>
            <a:ext cx="2967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Vocabulary: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028" y="1034871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addition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subtraction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column method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mental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method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exchange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place value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grid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66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833" y="2350770"/>
            <a:ext cx="60579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5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1018" y="1498600"/>
            <a:ext cx="3238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  <a:endParaRPr kumimoji="0" lang="en-GB" sz="2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13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7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20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58952" y="475488"/>
            <a:ext cx="616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Quick fire number bonds!</a:t>
            </a:r>
            <a:endParaRPr lang="en-GB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541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1018" y="1498600"/>
            <a:ext cx="3238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  <a:endParaRPr kumimoji="0" lang="en-GB" sz="2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16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20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9920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1018" y="1498600"/>
            <a:ext cx="3238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  <a:endParaRPr kumimoji="0" lang="en-GB" sz="2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11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20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4775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1018" y="1498600"/>
            <a:ext cx="3238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GB" sz="20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GB" sz="2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2</a:t>
                </a: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30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68" y="4668699"/>
                <a:ext cx="3479800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0705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3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7|27.8|8.7|7.6|1.4|3.1|3.5|4.7|3.9|1|2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5|6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8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2|10.2|7.2|4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4|0.4|12.2|19.5|1|3.2|4.1|3.8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9.5|10.6|16.3|0.7|1.2|3.9|3|6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7.9|8.2|4.7|1.4|2.4|0.6|0.8|6.6|13.7|1.2|0.8|10.7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53AE02-0A28-4B8D-808B-FC691D6369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dcmitype/"/>
    <ds:schemaRef ds:uri="522d4c35-b548-4432-90ae-af4376e1c4b4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9885</TotalTime>
  <Words>304</Words>
  <Application>Microsoft Office PowerPoint</Application>
  <PresentationFormat>On-screen Show (4:3)</PresentationFormat>
  <Paragraphs>86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questions on the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Emily Rochester</cp:lastModifiedBy>
  <cp:revision>230</cp:revision>
  <dcterms:created xsi:type="dcterms:W3CDTF">2019-07-05T11:02:13Z</dcterms:created>
  <dcterms:modified xsi:type="dcterms:W3CDTF">2021-10-31T17:04:10Z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