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Layouts/slideLayout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4"/>
    <p:sldMasterId id="2147483677" r:id="rId5"/>
    <p:sldMasterId id="2147483679" r:id="rId6"/>
    <p:sldMasterId id="2147483682" r:id="rId7"/>
  </p:sldMasterIdLst>
  <p:notesMasterIdLst>
    <p:notesMasterId r:id="rId17"/>
  </p:notesMasterIdLst>
  <p:sldIdLst>
    <p:sldId id="345" r:id="rId8"/>
    <p:sldId id="346" r:id="rId9"/>
    <p:sldId id="341" r:id="rId10"/>
    <p:sldId id="342" r:id="rId11"/>
    <p:sldId id="347" r:id="rId12"/>
    <p:sldId id="300" r:id="rId13"/>
    <p:sldId id="348" r:id="rId14"/>
    <p:sldId id="417" r:id="rId15"/>
    <p:sldId id="349"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m Shutkever" initials="SS" lastIdx="1" clrIdx="0">
    <p:extLst>
      <p:ext uri="{19B8F6BF-5375-455C-9EA6-DF929625EA0E}">
        <p15:presenceInfo xmlns:p15="http://schemas.microsoft.com/office/powerpoint/2012/main" userId="Sam Shutkev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BCE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6" autoAdjust="0"/>
    <p:restoredTop sz="94694"/>
  </p:normalViewPr>
  <p:slideViewPr>
    <p:cSldViewPr snapToGrid="0" snapToObjects="1">
      <p:cViewPr varScale="1">
        <p:scale>
          <a:sx n="72" d="100"/>
          <a:sy n="72" d="100"/>
        </p:scale>
        <p:origin x="62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5" Type="http://schemas.openxmlformats.org/officeDocument/2006/relationships/slideMaster" Target="slideMasters/slideMaster2.xml"/><Relationship Id="rId15" Type="http://schemas.openxmlformats.org/officeDocument/2006/relationships/slide" Target="slides/slide8.xml"/><Relationship Id="rId10" Type="http://schemas.openxmlformats.org/officeDocument/2006/relationships/slide" Target="slides/slide3.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Comic Sans MS" panose="030F0702030302020204" pitchFamily="66" charset="0"/>
              </a:defRPr>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Comic Sans MS" panose="030F0702030302020204" pitchFamily="66" charset="0"/>
              </a:defRPr>
            </a:lvl1pPr>
          </a:lstStyle>
          <a:p>
            <a:fld id="{D1BE4B4D-D867-492E-97B2-A4C94167F287}" type="datetimeFigureOut">
              <a:rPr lang="en-GB" smtClean="0"/>
              <a:pPr/>
              <a:t>17/10/2021</a:t>
            </a:fld>
            <a:endParaRPr lang="en-GB"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Comic Sans MS" panose="030F0702030302020204" pitchFamily="66" charset="0"/>
              </a:defRPr>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Comic Sans MS" panose="030F0702030302020204" pitchFamily="66" charset="0"/>
              </a:defRPr>
            </a:lvl1pPr>
          </a:lstStyle>
          <a:p>
            <a:fld id="{9A63A521-224D-4C95-824A-3CEFF92EB905}" type="slidenum">
              <a:rPr lang="en-GB" smtClean="0"/>
              <a:pPr/>
              <a:t>‹#›</a:t>
            </a:fld>
            <a:endParaRPr lang="en-GB" dirty="0"/>
          </a:p>
        </p:txBody>
      </p:sp>
    </p:spTree>
    <p:extLst>
      <p:ext uri="{BB962C8B-B14F-4D97-AF65-F5344CB8AC3E}">
        <p14:creationId xmlns:p14="http://schemas.microsoft.com/office/powerpoint/2010/main" val="36004774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Comic Sans MS" panose="030F0702030302020204" pitchFamily="66" charset="0"/>
        <a:ea typeface="+mn-ea"/>
        <a:cs typeface="+mn-cs"/>
      </a:defRPr>
    </a:lvl1pPr>
    <a:lvl2pPr marL="457200" algn="l" defTabSz="914400" rtl="0" eaLnBrk="1" latinLnBrk="0" hangingPunct="1">
      <a:defRPr sz="1200" kern="1200">
        <a:solidFill>
          <a:schemeClr val="tx1"/>
        </a:solidFill>
        <a:latin typeface="Comic Sans MS" panose="030F0702030302020204" pitchFamily="66" charset="0"/>
        <a:ea typeface="+mn-ea"/>
        <a:cs typeface="+mn-cs"/>
      </a:defRPr>
    </a:lvl2pPr>
    <a:lvl3pPr marL="914400" algn="l" defTabSz="914400" rtl="0" eaLnBrk="1" latinLnBrk="0" hangingPunct="1">
      <a:defRPr sz="1200" kern="1200">
        <a:solidFill>
          <a:schemeClr val="tx1"/>
        </a:solidFill>
        <a:latin typeface="Comic Sans MS" panose="030F0702030302020204" pitchFamily="66" charset="0"/>
        <a:ea typeface="+mn-ea"/>
        <a:cs typeface="+mn-cs"/>
      </a:defRPr>
    </a:lvl3pPr>
    <a:lvl4pPr marL="1371600" algn="l" defTabSz="914400" rtl="0" eaLnBrk="1" latinLnBrk="0" hangingPunct="1">
      <a:defRPr sz="1200" kern="1200">
        <a:solidFill>
          <a:schemeClr val="tx1"/>
        </a:solidFill>
        <a:latin typeface="Comic Sans MS" panose="030F0702030302020204" pitchFamily="66" charset="0"/>
        <a:ea typeface="+mn-ea"/>
        <a:cs typeface="+mn-cs"/>
      </a:defRPr>
    </a:lvl4pPr>
    <a:lvl5pPr marL="1828800" algn="l" defTabSz="914400" rtl="0" eaLnBrk="1" latinLnBrk="0" hangingPunct="1">
      <a:defRPr sz="1200" kern="1200">
        <a:solidFill>
          <a:schemeClr val="tx1"/>
        </a:solidFill>
        <a:latin typeface="Comic Sans MS" panose="030F0702030302020204" pitchFamily="6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endParaRPr lang="en-GB" dirty="0"/>
          </a:p>
        </p:txBody>
      </p:sp>
      <p:sp>
        <p:nvSpPr>
          <p:cNvPr id="4" name="Slide Number Placeholder 3"/>
          <p:cNvSpPr>
            <a:spLocks noGrp="1"/>
          </p:cNvSpPr>
          <p:nvPr>
            <p:ph type="sldNum" sz="quarter" idx="10"/>
          </p:nvPr>
        </p:nvSpPr>
        <p:spPr/>
        <p:txBody>
          <a:bodyPr/>
          <a:lstStyle/>
          <a:p>
            <a:fld id="{7F41FB06-1D9B-4317-BE37-4218AB7856FB}" type="slidenum">
              <a:rPr lang="en-GB" smtClean="0"/>
              <a:t>8</a:t>
            </a:fld>
            <a:endParaRPr lang="en-GB"/>
          </a:p>
        </p:txBody>
      </p:sp>
    </p:spTree>
    <p:extLst>
      <p:ext uri="{BB962C8B-B14F-4D97-AF65-F5344CB8AC3E}">
        <p14:creationId xmlns:p14="http://schemas.microsoft.com/office/powerpoint/2010/main" val="36634079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40109013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a:prstGeom prst="rect">
            <a:avLst/>
          </a:prstGeo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a:xfrm>
            <a:off x="628650" y="6356350"/>
            <a:ext cx="2057400" cy="365125"/>
          </a:xfrm>
          <a:prstGeom prst="rect">
            <a:avLst/>
          </a:prstGeom>
        </p:spPr>
        <p:txBody>
          <a:bodyPr/>
          <a:lstStyle/>
          <a:p>
            <a:fld id="{45335E50-1930-44E5-9B14-893AFBD95C69}" type="datetimeFigureOut">
              <a:rPr lang="en-GB" smtClean="0"/>
              <a:t>17/10/2021</a:t>
            </a:fld>
            <a:endParaRPr lang="en-GB"/>
          </a:p>
        </p:txBody>
      </p:sp>
      <p:sp>
        <p:nvSpPr>
          <p:cNvPr id="5" name="Footer Placeholder 4"/>
          <p:cNvSpPr>
            <a:spLocks noGrp="1"/>
          </p:cNvSpPr>
          <p:nvPr>
            <p:ph type="ftr" sz="quarter" idx="11"/>
          </p:nvPr>
        </p:nvSpPr>
        <p:spPr>
          <a:xfrm>
            <a:off x="3028950" y="6356350"/>
            <a:ext cx="30861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457950" y="6356350"/>
            <a:ext cx="2057400" cy="365125"/>
          </a:xfrm>
          <a:prstGeom prst="rect">
            <a:avLst/>
          </a:prstGeom>
        </p:spPr>
        <p:txBody>
          <a:bodyPr/>
          <a:lstStyle/>
          <a:p>
            <a:fld id="{108BBDC2-4ED5-4A8D-A28C-1B3F6D2413F0}" type="slidenum">
              <a:rPr lang="en-GB" smtClean="0"/>
              <a:t>‹#›</a:t>
            </a:fld>
            <a:endParaRPr lang="en-GB"/>
          </a:p>
        </p:txBody>
      </p:sp>
    </p:spTree>
    <p:extLst>
      <p:ext uri="{BB962C8B-B14F-4D97-AF65-F5344CB8AC3E}">
        <p14:creationId xmlns:p14="http://schemas.microsoft.com/office/powerpoint/2010/main" val="426925308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2463889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userDrawn="1">
  <p:cSld name="Custom Layout">
    <p:spTree>
      <p:nvGrpSpPr>
        <p:cNvPr id="1" name=""/>
        <p:cNvGrpSpPr/>
        <p:nvPr/>
      </p:nvGrpSpPr>
      <p:grpSpPr>
        <a:xfrm>
          <a:off x="0" y="0"/>
          <a:ext cx="0" cy="0"/>
          <a:chOff x="0" y="0"/>
          <a:chExt cx="0" cy="0"/>
        </a:xfrm>
      </p:grpSpPr>
      <p:sp>
        <p:nvSpPr>
          <p:cNvPr id="2" name="Slide Number Placeholder 5"/>
          <p:cNvSpPr>
            <a:spLocks noGrp="1"/>
          </p:cNvSpPr>
          <p:nvPr>
            <p:ph type="sldNum" sz="quarter" idx="12"/>
          </p:nvPr>
        </p:nvSpPr>
        <p:spPr>
          <a:xfrm>
            <a:off x="4368039" y="6520172"/>
            <a:ext cx="433119" cy="365125"/>
          </a:xfrm>
          <a:prstGeom prst="rect">
            <a:avLst/>
          </a:prstGeom>
        </p:spPr>
        <p:txBody>
          <a:bodyPr/>
          <a:lstStyle>
            <a:lvl1pPr algn="ctr">
              <a:defRPr sz="1292">
                <a:solidFill>
                  <a:schemeClr val="bg2">
                    <a:lumMod val="75000"/>
                  </a:schemeClr>
                </a:solidFill>
                <a:latin typeface="Gill Sans MT" panose="020B0502020104020203" pitchFamily="34" charset="0"/>
              </a:defRPr>
            </a:lvl1pPr>
          </a:lstStyle>
          <a:p>
            <a:fld id="{48BAC8EC-B437-49E7-9790-CFA1DD0E61BE}" type="slidenum">
              <a:rPr lang="en-GB" smtClean="0"/>
              <a:pPr/>
              <a:t>‹#›</a:t>
            </a:fld>
            <a:endParaRPr lang="en-GB"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27339" y="104675"/>
            <a:ext cx="884314" cy="958007"/>
          </a:xfrm>
          <a:prstGeom prst="rect">
            <a:avLst/>
          </a:prstGeom>
        </p:spPr>
      </p:pic>
      <p:sp>
        <p:nvSpPr>
          <p:cNvPr id="4" name="TextBox 3"/>
          <p:cNvSpPr txBox="1"/>
          <p:nvPr userDrawn="1"/>
        </p:nvSpPr>
        <p:spPr>
          <a:xfrm>
            <a:off x="7427126" y="6520172"/>
            <a:ext cx="2284738" cy="262829"/>
          </a:xfrm>
          <a:prstGeom prst="rect">
            <a:avLst/>
          </a:prstGeom>
          <a:noFill/>
        </p:spPr>
        <p:txBody>
          <a:bodyPr wrap="square" rtlCol="0">
            <a:spAutoFit/>
          </a:bodyPr>
          <a:lstStyle/>
          <a:p>
            <a:r>
              <a:rPr lang="en-GB" sz="1108" dirty="0"/>
              <a:t>© White</a:t>
            </a:r>
            <a:r>
              <a:rPr lang="en-GB" sz="1108" baseline="0" dirty="0"/>
              <a:t> Rose Maths 2019</a:t>
            </a:r>
            <a:endParaRPr lang="en-GB" sz="1108" dirty="0"/>
          </a:p>
        </p:txBody>
      </p:sp>
    </p:spTree>
    <p:extLst>
      <p:ext uri="{BB962C8B-B14F-4D97-AF65-F5344CB8AC3E}">
        <p14:creationId xmlns:p14="http://schemas.microsoft.com/office/powerpoint/2010/main" val="3160523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Your turn KS1">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38082" y="1989208"/>
            <a:ext cx="5703912" cy="3005873"/>
          </a:xfrm>
          <a:prstGeom prst="rect">
            <a:avLst/>
          </a:prstGeom>
        </p:spPr>
        <p:txBody>
          <a:bodyPr anchor="ctr"/>
          <a:lstStyle>
            <a:lvl1pPr algn="ctr">
              <a:defRPr sz="4000" u="none" baseline="0">
                <a:latin typeface="Comic Sans MS" panose="030F0702030302020204" pitchFamily="66" charset="0"/>
              </a:defRPr>
            </a:lvl1pPr>
          </a:lstStyle>
          <a:p>
            <a:r>
              <a:rPr lang="en-US" dirty="0"/>
              <a:t>Have a go at questions 		 on the worksheet</a:t>
            </a:r>
            <a:endParaRPr lang="en-GB" dirty="0"/>
          </a:p>
        </p:txBody>
      </p:sp>
    </p:spTree>
    <p:extLst>
      <p:ext uri="{BB962C8B-B14F-4D97-AF65-F5344CB8AC3E}">
        <p14:creationId xmlns:p14="http://schemas.microsoft.com/office/powerpoint/2010/main" val="157404558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Your turn KS2">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38082" y="1989208"/>
            <a:ext cx="5703912" cy="3005873"/>
          </a:xfrm>
          <a:prstGeom prst="rect">
            <a:avLst/>
          </a:prstGeom>
        </p:spPr>
        <p:txBody>
          <a:bodyPr anchor="ctr"/>
          <a:lstStyle>
            <a:lvl1pPr algn="ctr">
              <a:defRPr baseline="0">
                <a:latin typeface="+mn-lt"/>
              </a:defRPr>
            </a:lvl1pPr>
          </a:lstStyle>
          <a:p>
            <a:r>
              <a:rPr lang="en-US" dirty="0"/>
              <a:t>Have a go at questions 	on the worksheet</a:t>
            </a:r>
            <a:endParaRPr lang="en-GB" dirty="0"/>
          </a:p>
        </p:txBody>
      </p:sp>
    </p:spTree>
    <p:extLst>
      <p:ext uri="{BB962C8B-B14F-4D97-AF65-F5344CB8AC3E}">
        <p14:creationId xmlns:p14="http://schemas.microsoft.com/office/powerpoint/2010/main" val="334494777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905947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2.jpg"/></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6.xml"/><Relationship Id="rId1" Type="http://schemas.openxmlformats.org/officeDocument/2006/relationships/slideLayout" Target="../slideLayouts/slideLayout5.xml"/><Relationship Id="rId4" Type="http://schemas.openxmlformats.org/officeDocument/2006/relationships/image" Target="../media/image4.jpg"/></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theme" Target="../theme/theme4.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1B02BD9-91A9-9F43-BF82-7E7C0E55B94B}"/>
              </a:ext>
            </a:extLst>
          </p:cNvPr>
          <p:cNvSpPr/>
          <p:nvPr userDrawn="1"/>
        </p:nvSpPr>
        <p:spPr>
          <a:xfrm>
            <a:off x="546652" y="606287"/>
            <a:ext cx="7523922" cy="5734878"/>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latin typeface="Comic Sans MS" panose="030F0702030302020204" pitchFamily="66" charset="0"/>
            </a:endParaRPr>
          </a:p>
        </p:txBody>
      </p:sp>
      <p:sp>
        <p:nvSpPr>
          <p:cNvPr id="6" name="Rectangle 5"/>
          <p:cNvSpPr/>
          <p:nvPr userDrawn="1"/>
        </p:nvSpPr>
        <p:spPr>
          <a:xfrm>
            <a:off x="376518" y="6553200"/>
            <a:ext cx="1470211" cy="24204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Comic Sans MS" panose="030F0702030302020204" pitchFamily="66" charset="0"/>
            </a:endParaRPr>
          </a:p>
        </p:txBody>
      </p:sp>
      <p:pic>
        <p:nvPicPr>
          <p:cNvPr id="5" name="Picture 4" descr="A picture containing table&#10;&#10;Description automatically generated">
            <a:extLst>
              <a:ext uri="{FF2B5EF4-FFF2-40B4-BE49-F238E27FC236}">
                <a16:creationId xmlns:a16="http://schemas.microsoft.com/office/drawing/2014/main" id="{D3D08606-BA4C-8046-935F-20760BC2766D}"/>
              </a:ext>
            </a:extLst>
          </p:cNvPr>
          <p:cNvPicPr>
            <a:picLocks noChangeAspect="1"/>
          </p:cNvPicPr>
          <p:nvPr userDrawn="1"/>
        </p:nvPicPr>
        <p:blipFill>
          <a:blip r:embed="rId4"/>
          <a:stretch>
            <a:fillRect/>
          </a:stretch>
        </p:blipFill>
        <p:spPr>
          <a:xfrm>
            <a:off x="0" y="0"/>
            <a:ext cx="9144000" cy="6858000"/>
          </a:xfrm>
          <a:prstGeom prst="rect">
            <a:avLst/>
          </a:prstGeom>
        </p:spPr>
      </p:pic>
    </p:spTree>
    <p:extLst>
      <p:ext uri="{BB962C8B-B14F-4D97-AF65-F5344CB8AC3E}">
        <p14:creationId xmlns:p14="http://schemas.microsoft.com/office/powerpoint/2010/main" val="2334062979"/>
      </p:ext>
    </p:extLst>
  </p:cSld>
  <p:clrMap bg1="lt1" tx1="dk1" bg2="lt2" tx2="dk2" accent1="accent1" accent2="accent2" accent3="accent3" accent4="accent4" accent5="accent5" accent6="accent6" hlink="hlink" folHlink="folHlink"/>
  <p:sldLayoutIdLst>
    <p:sldLayoutId id="2147483674" r:id="rId1"/>
    <p:sldLayoutId id="2147483684" r:id="rId2"/>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descr="A picture containing table&#10;&#10;Description automatically generated">
            <a:extLst>
              <a:ext uri="{FF2B5EF4-FFF2-40B4-BE49-F238E27FC236}">
                <a16:creationId xmlns:a16="http://schemas.microsoft.com/office/drawing/2014/main" id="{F33BA71E-3CF0-1E4E-BEEE-6280AD06DDC9}"/>
              </a:ext>
            </a:extLst>
          </p:cNvPr>
          <p:cNvPicPr>
            <a:picLocks noChangeAspect="1"/>
          </p:cNvPicPr>
          <p:nvPr userDrawn="1"/>
        </p:nvPicPr>
        <p:blipFill>
          <a:blip r:embed="rId4"/>
          <a:stretch>
            <a:fillRect/>
          </a:stretch>
        </p:blipFill>
        <p:spPr>
          <a:xfrm>
            <a:off x="0" y="0"/>
            <a:ext cx="9144000" cy="6858000"/>
          </a:xfrm>
          <a:prstGeom prst="rect">
            <a:avLst/>
          </a:prstGeom>
        </p:spPr>
      </p:pic>
    </p:spTree>
    <p:extLst>
      <p:ext uri="{BB962C8B-B14F-4D97-AF65-F5344CB8AC3E}">
        <p14:creationId xmlns:p14="http://schemas.microsoft.com/office/powerpoint/2010/main" val="3050557058"/>
      </p:ext>
    </p:extLst>
  </p:cSld>
  <p:clrMap bg1="lt1" tx1="dk1" bg2="lt2" tx2="dk2" accent1="accent1" accent2="accent2" accent3="accent3" accent4="accent4" accent5="accent5" accent6="accent6" hlink="hlink" folHlink="folHlink"/>
  <p:sldLayoutIdLst>
    <p:sldLayoutId id="2147483678" r:id="rId1"/>
    <p:sldLayoutId id="2147483685" r:id="rId2"/>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descr="A picture containing computer&#10;&#10;Description automatically generated">
            <a:extLst>
              <a:ext uri="{FF2B5EF4-FFF2-40B4-BE49-F238E27FC236}">
                <a16:creationId xmlns:a16="http://schemas.microsoft.com/office/drawing/2014/main" id="{3A3B0A72-DFF8-FC43-8B3B-B0D9C1468E83}"/>
              </a:ext>
            </a:extLst>
          </p:cNvPr>
          <p:cNvPicPr>
            <a:picLocks noChangeAspect="1"/>
          </p:cNvPicPr>
          <p:nvPr userDrawn="1"/>
        </p:nvPicPr>
        <p:blipFill>
          <a:blip r:embed="rId4"/>
          <a:stretch>
            <a:fillRect/>
          </a:stretch>
        </p:blipFill>
        <p:spPr>
          <a:xfrm>
            <a:off x="0" y="0"/>
            <a:ext cx="9144000" cy="6858000"/>
          </a:xfrm>
          <a:prstGeom prst="rect">
            <a:avLst/>
          </a:prstGeom>
        </p:spPr>
      </p:pic>
    </p:spTree>
    <p:extLst>
      <p:ext uri="{BB962C8B-B14F-4D97-AF65-F5344CB8AC3E}">
        <p14:creationId xmlns:p14="http://schemas.microsoft.com/office/powerpoint/2010/main" val="2772347357"/>
      </p:ext>
    </p:extLst>
  </p:cSld>
  <p:clrMap bg1="lt1" tx1="dk1" bg2="lt2" tx2="dk2" accent1="accent1" accent2="accent2" accent3="accent3" accent4="accent4" accent5="accent5" accent6="accent6" hlink="hlink" folHlink="folHlink"/>
  <p:sldLayoutIdLst>
    <p:sldLayoutId id="2147483680" r:id="rId1"/>
    <p:sldLayoutId id="2147483681" r:id="rId2"/>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27FE0188-803D-CF41-A7C4-56C7E1D1B2AE}"/>
              </a:ext>
            </a:extLst>
          </p:cNvPr>
          <p:cNvPicPr>
            <a:picLocks noChangeAspect="1"/>
          </p:cNvPicPr>
          <p:nvPr userDrawn="1"/>
        </p:nvPicPr>
        <p:blipFill>
          <a:blip r:embed="rId3"/>
          <a:stretch>
            <a:fillRect/>
          </a:stretch>
        </p:blipFill>
        <p:spPr>
          <a:xfrm>
            <a:off x="0" y="0"/>
            <a:ext cx="9144000" cy="6858000"/>
          </a:xfrm>
          <a:prstGeom prst="rect">
            <a:avLst/>
          </a:prstGeom>
        </p:spPr>
      </p:pic>
    </p:spTree>
    <p:extLst>
      <p:ext uri="{BB962C8B-B14F-4D97-AF65-F5344CB8AC3E}">
        <p14:creationId xmlns:p14="http://schemas.microsoft.com/office/powerpoint/2010/main" val="2118424126"/>
      </p:ext>
    </p:extLst>
  </p:cSld>
  <p:clrMap bg1="lt1" tx1="dk1" bg2="lt2" tx2="dk2" accent1="accent1" accent2="accent2" accent3="accent3" accent4="accent4" accent5="accent5" accent6="accent6" hlink="hlink" folHlink="folHlink"/>
  <p:sldLayoutIdLst>
    <p:sldLayoutId id="2147483683" r:id="rId1"/>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xml"/><Relationship Id="rId6" Type="http://schemas.openxmlformats.org/officeDocument/2006/relationships/image" Target="../media/image1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C69309E-73C6-4656-BDE8-420F2DD770A2}"/>
              </a:ext>
            </a:extLst>
          </p:cNvPr>
          <p:cNvPicPr>
            <a:picLocks noChangeAspect="1"/>
          </p:cNvPicPr>
          <p:nvPr/>
        </p:nvPicPr>
        <p:blipFill>
          <a:blip r:embed="rId2"/>
          <a:stretch>
            <a:fillRect/>
          </a:stretch>
        </p:blipFill>
        <p:spPr>
          <a:xfrm>
            <a:off x="-1" y="0"/>
            <a:ext cx="9135655" cy="6858000"/>
          </a:xfrm>
          <a:prstGeom prst="rect">
            <a:avLst/>
          </a:prstGeom>
        </p:spPr>
      </p:pic>
    </p:spTree>
    <p:extLst>
      <p:ext uri="{BB962C8B-B14F-4D97-AF65-F5344CB8AC3E}">
        <p14:creationId xmlns:p14="http://schemas.microsoft.com/office/powerpoint/2010/main" val="243959951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9689A7F-0BDB-44D6-AB3B-971748245D2B}"/>
              </a:ext>
            </a:extLst>
          </p:cNvPr>
          <p:cNvPicPr>
            <a:picLocks noChangeAspect="1"/>
          </p:cNvPicPr>
          <p:nvPr/>
        </p:nvPicPr>
        <p:blipFill>
          <a:blip r:embed="rId2"/>
          <a:stretch>
            <a:fillRect/>
          </a:stretch>
        </p:blipFill>
        <p:spPr>
          <a:xfrm>
            <a:off x="0" y="-1"/>
            <a:ext cx="9092243" cy="6858001"/>
          </a:xfrm>
          <a:prstGeom prst="rect">
            <a:avLst/>
          </a:prstGeom>
        </p:spPr>
      </p:pic>
    </p:spTree>
    <p:extLst>
      <p:ext uri="{BB962C8B-B14F-4D97-AF65-F5344CB8AC3E}">
        <p14:creationId xmlns:p14="http://schemas.microsoft.com/office/powerpoint/2010/main" val="309469254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C80284-097A-4D46-BF87-55CFA144A6C8}"/>
              </a:ext>
            </a:extLst>
          </p:cNvPr>
          <p:cNvSpPr>
            <a:spLocks noGrp="1"/>
          </p:cNvSpPr>
          <p:nvPr>
            <p:ph type="ctrTitle"/>
          </p:nvPr>
        </p:nvSpPr>
        <p:spPr>
          <a:xfrm>
            <a:off x="383822" y="0"/>
            <a:ext cx="8203587" cy="2387600"/>
          </a:xfrm>
        </p:spPr>
        <p:txBody>
          <a:bodyPr/>
          <a:lstStyle/>
          <a:p>
            <a:pPr algn="l"/>
            <a:r>
              <a:rPr lang="en-GB" sz="2800" u="sng" dirty="0"/>
              <a:t>19.10.21</a:t>
            </a:r>
            <a:br>
              <a:rPr lang="en-GB" sz="2800" u="sng" dirty="0"/>
            </a:br>
            <a:r>
              <a:rPr lang="en-GB" sz="2800" u="sng" dirty="0"/>
              <a:t>LO: Short Division</a:t>
            </a:r>
            <a:br>
              <a:rPr lang="en-GB" dirty="0"/>
            </a:br>
            <a:r>
              <a:rPr lang="en-GB" dirty="0"/>
              <a:t>		Year 6 Maths</a:t>
            </a:r>
          </a:p>
        </p:txBody>
      </p:sp>
      <p:pic>
        <p:nvPicPr>
          <p:cNvPr id="1028" name="Picture 4" descr="All Souls C of E Primary School - Maths">
            <a:extLst>
              <a:ext uri="{FF2B5EF4-FFF2-40B4-BE49-F238E27FC236}">
                <a16:creationId xmlns:a16="http://schemas.microsoft.com/office/drawing/2014/main" id="{4E30CA1B-B7FF-4A8C-8AF9-37611E835A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8954" y="2387600"/>
            <a:ext cx="6706091" cy="3772176"/>
          </a:xfrm>
          <a:prstGeom prst="rect">
            <a:avLst/>
          </a:prstGeom>
          <a:ln w="127000" cap="sq">
            <a:solidFill>
              <a:srgbClr val="000000"/>
            </a:solidFill>
            <a:miter lim="800000"/>
          </a:ln>
          <a:effectLst>
            <a:outerShdw blurRad="57150" dist="50800" dir="2700000" algn="tl" rotWithShape="0">
              <a:srgbClr val="000000">
                <a:alpha val="40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117153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2744A9B5-AC8D-49DA-BE06-1C2A0E26E1D1}"/>
              </a:ext>
            </a:extLst>
          </p:cNvPr>
          <p:cNvPicPr>
            <a:picLocks noChangeAspect="1"/>
          </p:cNvPicPr>
          <p:nvPr/>
        </p:nvPicPr>
        <p:blipFill>
          <a:blip r:embed="rId2"/>
          <a:stretch>
            <a:fillRect/>
          </a:stretch>
        </p:blipFill>
        <p:spPr>
          <a:xfrm>
            <a:off x="0" y="11289"/>
            <a:ext cx="9145580" cy="7191022"/>
          </a:xfrm>
          <a:prstGeom prst="rect">
            <a:avLst/>
          </a:prstGeom>
        </p:spPr>
      </p:pic>
    </p:spTree>
    <p:extLst>
      <p:ext uri="{BB962C8B-B14F-4D97-AF65-F5344CB8AC3E}">
        <p14:creationId xmlns:p14="http://schemas.microsoft.com/office/powerpoint/2010/main" val="1690237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5B14D-BBEA-4FC7-B89C-3C0CF697DC18}"/>
              </a:ext>
            </a:extLst>
          </p:cNvPr>
          <p:cNvSpPr>
            <a:spLocks noGrp="1"/>
          </p:cNvSpPr>
          <p:nvPr>
            <p:ph type="ctrTitle"/>
          </p:nvPr>
        </p:nvSpPr>
        <p:spPr>
          <a:xfrm>
            <a:off x="808383" y="848139"/>
            <a:ext cx="7991060" cy="1760676"/>
          </a:xfrm>
        </p:spPr>
        <p:txBody>
          <a:bodyPr/>
          <a:lstStyle/>
          <a:p>
            <a:r>
              <a:rPr lang="en-GB" sz="3600" dirty="0"/>
              <a:t>Today we are going to continue to practise our short division skills.  Let’s recap the method we are using.</a:t>
            </a:r>
            <a:br>
              <a:rPr lang="en-GB" sz="3600" dirty="0"/>
            </a:br>
            <a:r>
              <a:rPr lang="en-GB" sz="3600" dirty="0"/>
              <a:t>Remember to use accurate mathematical vocabulary.</a:t>
            </a:r>
          </a:p>
        </p:txBody>
      </p:sp>
      <p:pic>
        <p:nvPicPr>
          <p:cNvPr id="1026" name="Picture 2" descr="How to remember division words | How to memorize things, Words, Math for  kids">
            <a:extLst>
              <a:ext uri="{FF2B5EF4-FFF2-40B4-BE49-F238E27FC236}">
                <a16:creationId xmlns:a16="http://schemas.microsoft.com/office/drawing/2014/main" id="{4BF6F10A-78C9-4125-B97B-8826CBA27A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74588" y="2803353"/>
            <a:ext cx="4794824" cy="33324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716549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0" name="TextBox 19"/>
              <p:cNvSpPr txBox="1"/>
              <p:nvPr/>
            </p:nvSpPr>
            <p:spPr>
              <a:xfrm>
                <a:off x="2935519" y="1605513"/>
                <a:ext cx="1805053"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2800" dirty="0">
                    <a:solidFill>
                      <a:prstClr val="black"/>
                    </a:solidFill>
                    <a:latin typeface="Calibri" panose="020F0502020204030204"/>
                  </a:rPr>
                  <a:t>261</a:t>
                </a:r>
                <a:r>
                  <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rPr>
                  <a:t> </a:t>
                </a:r>
                <a14:m>
                  <m:oMath xmlns:m="http://schemas.openxmlformats.org/officeDocument/2006/math">
                    <m:r>
                      <a:rPr kumimoji="0" lang="en-GB" sz="2800" b="0"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m:t>
                    </m:r>
                  </m:oMath>
                </a14:m>
                <a:r>
                  <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rPr>
                  <a:t> 3 </a:t>
                </a:r>
                <a14:m>
                  <m:oMath xmlns:m="http://schemas.openxmlformats.org/officeDocument/2006/math">
                    <m:r>
                      <a:rPr kumimoji="0" lang="en-GB" sz="2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m:t>
                    </m:r>
                  </m:oMath>
                </a14:m>
                <a:endPar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mc:Choice>
        <mc:Fallback xmlns="">
          <p:sp>
            <p:nvSpPr>
              <p:cNvPr id="20" name="TextBox 19"/>
              <p:cNvSpPr txBox="1">
                <a:spLocks noRot="1" noChangeAspect="1" noMove="1" noResize="1" noEditPoints="1" noAdjustHandles="1" noChangeArrowheads="1" noChangeShapeType="1" noTextEdit="1"/>
              </p:cNvSpPr>
              <p:nvPr/>
            </p:nvSpPr>
            <p:spPr>
              <a:xfrm>
                <a:off x="2935519" y="1605513"/>
                <a:ext cx="1805053" cy="523220"/>
              </a:xfrm>
              <a:prstGeom prst="rect">
                <a:avLst/>
              </a:prstGeom>
              <a:blipFill>
                <a:blip r:embed="rId6"/>
                <a:stretch>
                  <a:fillRect l="-3716" t="-10465" b="-32558"/>
                </a:stretch>
              </a:blipFill>
            </p:spPr>
            <p:txBody>
              <a:bodyPr/>
              <a:lstStyle/>
              <a:p>
                <a:r>
                  <a:rPr lang="en-GB">
                    <a:noFill/>
                  </a:rPr>
                  <a:t> </a:t>
                </a:r>
              </a:p>
            </p:txBody>
          </p:sp>
        </mc:Fallback>
      </mc:AlternateContent>
      <p:sp>
        <p:nvSpPr>
          <p:cNvPr id="21" name="TextBox 20"/>
          <p:cNvSpPr txBox="1"/>
          <p:nvPr/>
        </p:nvSpPr>
        <p:spPr>
          <a:xfrm>
            <a:off x="4070136" y="1605513"/>
            <a:ext cx="1805053"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2800" dirty="0">
                <a:solidFill>
                  <a:prstClr val="black"/>
                </a:solidFill>
                <a:latin typeface="Calibri" panose="020F0502020204030204"/>
              </a:rPr>
              <a:t>87</a:t>
            </a:r>
            <a:endPar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aphicFrame>
        <p:nvGraphicFramePr>
          <p:cNvPr id="22" name="Table 21"/>
          <p:cNvGraphicFramePr>
            <a:graphicFrameLocks noGrp="1"/>
          </p:cNvGraphicFramePr>
          <p:nvPr>
            <p:extLst>
              <p:ext uri="{D42A27DB-BD31-4B8C-83A1-F6EECF244321}">
                <p14:modId xmlns:p14="http://schemas.microsoft.com/office/powerpoint/2010/main" val="1958013303"/>
              </p:ext>
            </p:extLst>
          </p:nvPr>
        </p:nvGraphicFramePr>
        <p:xfrm>
          <a:off x="2761400" y="2574197"/>
          <a:ext cx="2513840" cy="1335204"/>
        </p:xfrm>
        <a:graphic>
          <a:graphicData uri="http://schemas.openxmlformats.org/drawingml/2006/table">
            <a:tbl>
              <a:tblPr firstRow="1" bandRow="1">
                <a:tableStyleId>{5C22544A-7EE6-4342-B048-85BDC9FD1C3A}</a:tableStyleId>
              </a:tblPr>
              <a:tblGrid>
                <a:gridCol w="502768">
                  <a:extLst>
                    <a:ext uri="{9D8B030D-6E8A-4147-A177-3AD203B41FA5}">
                      <a16:colId xmlns:a16="http://schemas.microsoft.com/office/drawing/2014/main" val="327863339"/>
                    </a:ext>
                  </a:extLst>
                </a:gridCol>
                <a:gridCol w="502768">
                  <a:extLst>
                    <a:ext uri="{9D8B030D-6E8A-4147-A177-3AD203B41FA5}">
                      <a16:colId xmlns:a16="http://schemas.microsoft.com/office/drawing/2014/main" val="1170053587"/>
                    </a:ext>
                  </a:extLst>
                </a:gridCol>
                <a:gridCol w="502768">
                  <a:extLst>
                    <a:ext uri="{9D8B030D-6E8A-4147-A177-3AD203B41FA5}">
                      <a16:colId xmlns:a16="http://schemas.microsoft.com/office/drawing/2014/main" val="3538878627"/>
                    </a:ext>
                  </a:extLst>
                </a:gridCol>
                <a:gridCol w="502768">
                  <a:extLst>
                    <a:ext uri="{9D8B030D-6E8A-4147-A177-3AD203B41FA5}">
                      <a16:colId xmlns:a16="http://schemas.microsoft.com/office/drawing/2014/main" val="3638533213"/>
                    </a:ext>
                  </a:extLst>
                </a:gridCol>
                <a:gridCol w="502768">
                  <a:extLst>
                    <a:ext uri="{9D8B030D-6E8A-4147-A177-3AD203B41FA5}">
                      <a16:colId xmlns:a16="http://schemas.microsoft.com/office/drawing/2014/main" val="3755109932"/>
                    </a:ext>
                  </a:extLst>
                </a:gridCol>
              </a:tblGrid>
              <a:tr h="709293">
                <a:tc>
                  <a:txBody>
                    <a:bodyPr/>
                    <a:lstStyle/>
                    <a:p>
                      <a:pPr algn="r"/>
                      <a:endParaRPr lang="en-GB" sz="4000" dirty="0">
                        <a:latin typeface="KG Primary Penmanship" panose="02000506000000020003" pitchFamily="2"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r"/>
                      <a:endParaRPr lang="en-GB" sz="4000" b="0" dirty="0">
                        <a:solidFill>
                          <a:schemeClr val="tx1"/>
                        </a:solidFill>
                        <a:latin typeface="KG Primary Penmanship" panose="02000506000000020003" pitchFamily="2" charset="0"/>
                      </a:endParaRPr>
                    </a:p>
                  </a:txBody>
                  <a:tcPr>
                    <a:lnL w="12700" cmpd="sng">
                      <a:noFill/>
                    </a:lnL>
                    <a:lnR w="12700" cmpd="sng">
                      <a:noFill/>
                    </a:lnR>
                    <a:lnT w="12700" cmpd="sng">
                      <a:noFill/>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4000" b="0" dirty="0">
                        <a:solidFill>
                          <a:schemeClr val="tx1"/>
                        </a:solidFill>
                        <a:latin typeface="KG Primary Penmanship" panose="02000506000000020003" pitchFamily="2" charset="0"/>
                      </a:endParaRPr>
                    </a:p>
                  </a:txBody>
                  <a:tcPr>
                    <a:lnL w="12700" cmpd="sng">
                      <a:noFill/>
                    </a:lnL>
                    <a:lnR w="12700" cmpd="sng">
                      <a:noFill/>
                    </a:lnR>
                    <a:lnT w="12700" cmpd="sng">
                      <a:noFill/>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4000" b="0" dirty="0">
                        <a:solidFill>
                          <a:schemeClr val="tx1"/>
                        </a:solidFill>
                        <a:latin typeface="KG Primary Penmanship" panose="02000506000000020003" pitchFamily="2" charset="0"/>
                      </a:endParaRPr>
                    </a:p>
                  </a:txBody>
                  <a:tcPr>
                    <a:lnL w="12700" cmpd="sng">
                      <a:noFill/>
                    </a:lnL>
                    <a:lnR w="12700" cmpd="sng">
                      <a:noFill/>
                    </a:lnR>
                    <a:lnT w="12700" cmpd="sng">
                      <a:noFill/>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lang="en-GB" sz="4000" b="0" dirty="0">
                        <a:solidFill>
                          <a:schemeClr val="tx1"/>
                        </a:solidFill>
                        <a:latin typeface="KG Primary Penmanship" panose="02000506000000020003" pitchFamily="2" charset="0"/>
                      </a:endParaRPr>
                    </a:p>
                  </a:txBody>
                  <a:tcPr>
                    <a:lnL w="12700" cmpd="sng">
                      <a:noFill/>
                    </a:lnL>
                    <a:lnR w="12700" cmpd="sng">
                      <a:noFill/>
                    </a:lnR>
                    <a:lnT w="12700" cmpd="sng">
                      <a:noFill/>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48579638"/>
                  </a:ext>
                </a:extLst>
              </a:tr>
              <a:tr h="625911">
                <a:tc>
                  <a:txBody>
                    <a:bodyPr/>
                    <a:lstStyle/>
                    <a:p>
                      <a:pPr algn="r"/>
                      <a:r>
                        <a:rPr lang="en-GB" sz="2800" dirty="0">
                          <a:latin typeface="+mn-lt"/>
                        </a:rPr>
                        <a:t>3</a:t>
                      </a:r>
                    </a:p>
                  </a:txBody>
                  <a:tcPr>
                    <a:lnL w="12700" cmpd="sng">
                      <a:noFill/>
                    </a:lnL>
                    <a:lnR w="28575" cap="flat" cmpd="sng" algn="ctr">
                      <a:solidFill>
                        <a:schemeClr val="tx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pPr algn="r"/>
                      <a:r>
                        <a:rPr lang="en-GB" sz="2800" dirty="0">
                          <a:latin typeface="+mn-lt"/>
                        </a:rPr>
                        <a:t>2</a:t>
                      </a:r>
                    </a:p>
                  </a:txBody>
                  <a:tcPr>
                    <a:lnL w="28575" cap="flat" cmpd="sng" algn="ctr">
                      <a:solidFill>
                        <a:schemeClr val="tx1"/>
                      </a:solidFill>
                      <a:prstDash val="solid"/>
                      <a:round/>
                      <a:headEnd type="none" w="med" len="med"/>
                      <a:tailEnd type="none" w="med" len="med"/>
                    </a:lnL>
                    <a:lnR w="12700" cmpd="sng">
                      <a:noFill/>
                    </a:lnR>
                    <a:lnT w="285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a:r>
                        <a:rPr lang="en-GB" sz="2800" dirty="0">
                          <a:latin typeface="+mn-lt"/>
                        </a:rPr>
                        <a:t>6</a:t>
                      </a:r>
                    </a:p>
                  </a:txBody>
                  <a:tcPr>
                    <a:lnL w="12700" cmpd="sng">
                      <a:noFill/>
                    </a:lnL>
                    <a:lnR w="12700" cmpd="sng">
                      <a:noFill/>
                    </a:lnR>
                    <a:lnT w="285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a:r>
                        <a:rPr lang="en-GB" sz="2800" dirty="0">
                          <a:latin typeface="+mn-lt"/>
                        </a:rPr>
                        <a:t>1</a:t>
                      </a:r>
                    </a:p>
                  </a:txBody>
                  <a:tcPr>
                    <a:lnL w="12700" cmpd="sng">
                      <a:noFill/>
                    </a:lnL>
                    <a:lnR w="12700" cmpd="sng">
                      <a:noFill/>
                    </a:lnR>
                    <a:lnT w="285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a:endParaRPr lang="en-GB" sz="2800" dirty="0">
                        <a:latin typeface="+mn-lt"/>
                      </a:endParaRPr>
                    </a:p>
                  </a:txBody>
                  <a:tcPr>
                    <a:lnL w="12700" cmpd="sng">
                      <a:noFill/>
                    </a:lnL>
                    <a:lnR w="12700" cmpd="sng">
                      <a:noFill/>
                    </a:lnR>
                    <a:lnT w="285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057697116"/>
                  </a:ext>
                </a:extLst>
              </a:tr>
            </a:tbl>
          </a:graphicData>
        </a:graphic>
      </p:graphicFrame>
      <p:sp>
        <p:nvSpPr>
          <p:cNvPr id="23" name="TextBox 22"/>
          <p:cNvSpPr txBox="1"/>
          <p:nvPr/>
        </p:nvSpPr>
        <p:spPr>
          <a:xfrm>
            <a:off x="3418295" y="2816128"/>
            <a:ext cx="340190" cy="52322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2800" dirty="0">
                <a:solidFill>
                  <a:prstClr val="black"/>
                </a:solidFill>
                <a:latin typeface="Calibri" panose="020F0502020204030204"/>
              </a:rPr>
              <a:t>0</a:t>
            </a:r>
            <a:endPar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4" name="TextBox 23"/>
          <p:cNvSpPr txBox="1"/>
          <p:nvPr/>
        </p:nvSpPr>
        <p:spPr>
          <a:xfrm>
            <a:off x="3889356" y="2816128"/>
            <a:ext cx="340190" cy="52322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2800" dirty="0">
                <a:solidFill>
                  <a:prstClr val="black"/>
                </a:solidFill>
                <a:latin typeface="Calibri" panose="020F0502020204030204"/>
              </a:rPr>
              <a:t>8</a:t>
            </a:r>
            <a:endPar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5" name="TextBox 24"/>
          <p:cNvSpPr txBox="1"/>
          <p:nvPr/>
        </p:nvSpPr>
        <p:spPr>
          <a:xfrm>
            <a:off x="4360417" y="2816128"/>
            <a:ext cx="340190" cy="52322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rPr>
              <a:t>7</a:t>
            </a:r>
          </a:p>
        </p:txBody>
      </p:sp>
      <p:sp>
        <p:nvSpPr>
          <p:cNvPr id="39" name="TextBox 38"/>
          <p:cNvSpPr txBox="1"/>
          <p:nvPr/>
        </p:nvSpPr>
        <p:spPr>
          <a:xfrm>
            <a:off x="3719261" y="3155967"/>
            <a:ext cx="340190" cy="52322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rPr>
              <a:t>2</a:t>
            </a:r>
          </a:p>
        </p:txBody>
      </p:sp>
      <p:sp>
        <p:nvSpPr>
          <p:cNvPr id="40" name="TextBox 39"/>
          <p:cNvSpPr txBox="1"/>
          <p:nvPr/>
        </p:nvSpPr>
        <p:spPr>
          <a:xfrm>
            <a:off x="4196284" y="3160994"/>
            <a:ext cx="340190" cy="52322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rPr>
              <a:t>2</a:t>
            </a:r>
          </a:p>
        </p:txBody>
      </p:sp>
    </p:spTree>
    <p:custDataLst>
      <p:tags r:id="rId1"/>
    </p:custDataLst>
    <p:extLst>
      <p:ext uri="{BB962C8B-B14F-4D97-AF65-F5344CB8AC3E}">
        <p14:creationId xmlns:p14="http://schemas.microsoft.com/office/powerpoint/2010/main" val="393962798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anim calcmode="lin" valueType="num">
                                      <p:cBhvr additive="base">
                                        <p:cTn id="15" dur="500" fill="hold"/>
                                        <p:tgtEl>
                                          <p:spTgt spid="23"/>
                                        </p:tgtEl>
                                        <p:attrNameLst>
                                          <p:attrName>ppt_x</p:attrName>
                                        </p:attrNameLst>
                                      </p:cBhvr>
                                      <p:tavLst>
                                        <p:tav tm="0">
                                          <p:val>
                                            <p:strVal val="#ppt_x"/>
                                          </p:val>
                                        </p:tav>
                                        <p:tav tm="100000">
                                          <p:val>
                                            <p:strVal val="#ppt_x"/>
                                          </p:val>
                                        </p:tav>
                                      </p:tavLst>
                                    </p:anim>
                                    <p:anim calcmode="lin" valueType="num">
                                      <p:cBhvr additive="base">
                                        <p:cTn id="16"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9"/>
                                        </p:tgtEl>
                                        <p:attrNameLst>
                                          <p:attrName>style.visibility</p:attrName>
                                        </p:attrNameLst>
                                      </p:cBhvr>
                                      <p:to>
                                        <p:strVal val="visible"/>
                                      </p:to>
                                    </p:set>
                                    <p:anim calcmode="lin" valueType="num">
                                      <p:cBhvr additive="base">
                                        <p:cTn id="21" dur="500" fill="hold"/>
                                        <p:tgtEl>
                                          <p:spTgt spid="39"/>
                                        </p:tgtEl>
                                        <p:attrNameLst>
                                          <p:attrName>ppt_x</p:attrName>
                                        </p:attrNameLst>
                                      </p:cBhvr>
                                      <p:tavLst>
                                        <p:tav tm="0">
                                          <p:val>
                                            <p:strVal val="#ppt_x"/>
                                          </p:val>
                                        </p:tav>
                                        <p:tav tm="100000">
                                          <p:val>
                                            <p:strVal val="#ppt_x"/>
                                          </p:val>
                                        </p:tav>
                                      </p:tavLst>
                                    </p:anim>
                                    <p:anim calcmode="lin" valueType="num">
                                      <p:cBhvr additive="base">
                                        <p:cTn id="22"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24"/>
                                        </p:tgtEl>
                                        <p:attrNameLst>
                                          <p:attrName>style.visibility</p:attrName>
                                        </p:attrNameLst>
                                      </p:cBhvr>
                                      <p:to>
                                        <p:strVal val="visible"/>
                                      </p:to>
                                    </p:set>
                                    <p:anim calcmode="lin" valueType="num">
                                      <p:cBhvr additive="base">
                                        <p:cTn id="27" dur="500" fill="hold"/>
                                        <p:tgtEl>
                                          <p:spTgt spid="24"/>
                                        </p:tgtEl>
                                        <p:attrNameLst>
                                          <p:attrName>ppt_x</p:attrName>
                                        </p:attrNameLst>
                                      </p:cBhvr>
                                      <p:tavLst>
                                        <p:tav tm="0">
                                          <p:val>
                                            <p:strVal val="#ppt_x"/>
                                          </p:val>
                                        </p:tav>
                                        <p:tav tm="100000">
                                          <p:val>
                                            <p:strVal val="#ppt_x"/>
                                          </p:val>
                                        </p:tav>
                                      </p:tavLst>
                                    </p:anim>
                                    <p:anim calcmode="lin" valueType="num">
                                      <p:cBhvr additive="base">
                                        <p:cTn id="28"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40"/>
                                        </p:tgtEl>
                                        <p:attrNameLst>
                                          <p:attrName>style.visibility</p:attrName>
                                        </p:attrNameLst>
                                      </p:cBhvr>
                                      <p:to>
                                        <p:strVal val="visible"/>
                                      </p:to>
                                    </p:set>
                                    <p:anim calcmode="lin" valueType="num">
                                      <p:cBhvr additive="base">
                                        <p:cTn id="33" dur="500" fill="hold"/>
                                        <p:tgtEl>
                                          <p:spTgt spid="40"/>
                                        </p:tgtEl>
                                        <p:attrNameLst>
                                          <p:attrName>ppt_x</p:attrName>
                                        </p:attrNameLst>
                                      </p:cBhvr>
                                      <p:tavLst>
                                        <p:tav tm="0">
                                          <p:val>
                                            <p:strVal val="#ppt_x"/>
                                          </p:val>
                                        </p:tav>
                                        <p:tav tm="100000">
                                          <p:val>
                                            <p:strVal val="#ppt_x"/>
                                          </p:val>
                                        </p:tav>
                                      </p:tavLst>
                                    </p:anim>
                                    <p:anim calcmode="lin" valueType="num">
                                      <p:cBhvr additive="base">
                                        <p:cTn id="34" dur="500" fill="hold"/>
                                        <p:tgtEl>
                                          <p:spTgt spid="40"/>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25"/>
                                        </p:tgtEl>
                                        <p:attrNameLst>
                                          <p:attrName>style.visibility</p:attrName>
                                        </p:attrNameLst>
                                      </p:cBhvr>
                                      <p:to>
                                        <p:strVal val="visible"/>
                                      </p:to>
                                    </p:set>
                                    <p:anim calcmode="lin" valueType="num">
                                      <p:cBhvr additive="base">
                                        <p:cTn id="39" dur="500" fill="hold"/>
                                        <p:tgtEl>
                                          <p:spTgt spid="25"/>
                                        </p:tgtEl>
                                        <p:attrNameLst>
                                          <p:attrName>ppt_x</p:attrName>
                                        </p:attrNameLst>
                                      </p:cBhvr>
                                      <p:tavLst>
                                        <p:tav tm="0">
                                          <p:val>
                                            <p:strVal val="#ppt_x"/>
                                          </p:val>
                                        </p:tav>
                                        <p:tav tm="100000">
                                          <p:val>
                                            <p:strVal val="#ppt_x"/>
                                          </p:val>
                                        </p:tav>
                                      </p:tavLst>
                                    </p:anim>
                                    <p:anim calcmode="lin" valueType="num">
                                      <p:cBhvr additive="base">
                                        <p:cTn id="40"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23" grpId="0"/>
      <p:bldP spid="24" grpId="0"/>
      <p:bldP spid="25" grpId="0"/>
      <p:bldP spid="39" grpId="0"/>
      <p:bldP spid="40" grpId="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45910D7-9B2C-4A92-8BB7-D000E62E7333}"/>
              </a:ext>
            </a:extLst>
          </p:cNvPr>
          <p:cNvSpPr txBox="1"/>
          <p:nvPr/>
        </p:nvSpPr>
        <p:spPr>
          <a:xfrm>
            <a:off x="384313" y="251791"/>
            <a:ext cx="8176591" cy="923330"/>
          </a:xfrm>
          <a:prstGeom prst="rect">
            <a:avLst/>
          </a:prstGeom>
          <a:noFill/>
        </p:spPr>
        <p:txBody>
          <a:bodyPr wrap="square" rtlCol="0">
            <a:spAutoFit/>
          </a:bodyPr>
          <a:lstStyle/>
          <a:p>
            <a:r>
              <a:rPr lang="en-GB" dirty="0">
                <a:latin typeface="Comic Sans MS" panose="030F0702030302020204" pitchFamily="66" charset="0"/>
              </a:rPr>
              <a:t>Let’s spend 20 minutes practising some examples.  Choose the sheet you feel will help to secure the method, and move on to a challenge when you are ready.</a:t>
            </a:r>
          </a:p>
        </p:txBody>
      </p:sp>
    </p:spTree>
    <p:extLst>
      <p:ext uri="{BB962C8B-B14F-4D97-AF65-F5344CB8AC3E}">
        <p14:creationId xmlns:p14="http://schemas.microsoft.com/office/powerpoint/2010/main" val="136634222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4433981" y="6308766"/>
            <a:ext cx="433119" cy="337038"/>
          </a:xfrm>
        </p:spPr>
        <p:txBody>
          <a:bodyPr/>
          <a:lstStyle/>
          <a:p>
            <a:pPr defTabSz="422041">
              <a:defRPr/>
            </a:pPr>
            <a:fld id="{48BAC8EC-B437-49E7-9790-CFA1DD0E61BE}" type="slidenum">
              <a:rPr lang="en-GB">
                <a:solidFill>
                  <a:srgbClr val="E7E6E6">
                    <a:lumMod val="75000"/>
                  </a:srgbClr>
                </a:solidFill>
              </a:rPr>
              <a:pPr defTabSz="422041">
                <a:defRPr/>
              </a:pPr>
              <a:t>8</a:t>
            </a:fld>
            <a:endParaRPr lang="en-GB" dirty="0">
              <a:solidFill>
                <a:srgbClr val="E7E6E6">
                  <a:lumMod val="75000"/>
                </a:srgbClr>
              </a:solidFill>
            </a:endParaRPr>
          </a:p>
        </p:txBody>
      </p:sp>
      <mc:AlternateContent xmlns:mc="http://schemas.openxmlformats.org/markup-compatibility/2006">
        <mc:Choice xmlns:a14="http://schemas.microsoft.com/office/drawing/2010/main" Requires="a14">
          <p:sp>
            <p:nvSpPr>
              <p:cNvPr id="5" name="Rectangle 4"/>
              <p:cNvSpPr/>
              <p:nvPr/>
            </p:nvSpPr>
            <p:spPr>
              <a:xfrm>
                <a:off x="887066" y="970362"/>
                <a:ext cx="7436566" cy="5263749"/>
              </a:xfrm>
              <a:prstGeom prst="rect">
                <a:avLst/>
              </a:prstGeom>
            </p:spPr>
            <p:txBody>
              <a:bodyPr wrap="square">
                <a:spAutoFit/>
              </a:bodyPr>
              <a:lstStyle/>
              <a:p>
                <a:pPr lvl="0">
                  <a:defRPr/>
                </a:pPr>
                <a:r>
                  <a:rPr lang="en-GB" sz="2585" dirty="0">
                    <a:solidFill>
                      <a:prstClr val="black"/>
                    </a:solidFill>
                    <a:latin typeface="Gill Sans MT" panose="020B0502020104020203" pitchFamily="34" charset="0"/>
                  </a:rPr>
                  <a:t>Calculate:</a:t>
                </a:r>
              </a:p>
              <a:p>
                <a:pPr lvl="0">
                  <a:defRPr/>
                </a:pPr>
                <a:endParaRPr lang="en-GB" sz="2585" dirty="0">
                  <a:solidFill>
                    <a:prstClr val="black"/>
                  </a:solidFill>
                  <a:latin typeface="Gill Sans MT" panose="020B0502020104020203" pitchFamily="34" charset="0"/>
                </a:endParaRPr>
              </a:p>
              <a:p>
                <a:pPr marL="263776" indent="-263776">
                  <a:buFont typeface="Arial" panose="020B0604020202020204" pitchFamily="34" charset="0"/>
                  <a:buChar char="•"/>
                  <a:defRPr/>
                </a:pPr>
                <a:r>
                  <a:rPr lang="en-GB" sz="2585" dirty="0">
                    <a:solidFill>
                      <a:prstClr val="black"/>
                    </a:solidFill>
                    <a:latin typeface="Gill Sans MT" panose="020B0502020104020203" pitchFamily="34" charset="0"/>
                  </a:rPr>
                  <a:t>1,248 </a:t>
                </a:r>
                <a14:m>
                  <m:oMath xmlns:m="http://schemas.openxmlformats.org/officeDocument/2006/math">
                    <m:r>
                      <a:rPr lang="en-US" sz="2585" i="1" dirty="0">
                        <a:solidFill>
                          <a:prstClr val="black"/>
                        </a:solidFill>
                        <a:latin typeface="Cambria Math" panose="02040503050406030204" pitchFamily="18" charset="0"/>
                        <a:cs typeface="Bariol Regular"/>
                      </a:rPr>
                      <m:t>÷</m:t>
                    </m:r>
                  </m:oMath>
                </a14:m>
                <a:r>
                  <a:rPr lang="en-GB" sz="2585" dirty="0">
                    <a:solidFill>
                      <a:prstClr val="black"/>
                    </a:solidFill>
                    <a:latin typeface="Gill Sans MT" panose="020B0502020104020203" pitchFamily="34" charset="0"/>
                  </a:rPr>
                  <a:t> 2</a:t>
                </a:r>
              </a:p>
              <a:p>
                <a:pPr marL="263776" indent="-263776">
                  <a:buFont typeface="Arial" panose="020B0604020202020204" pitchFamily="34" charset="0"/>
                  <a:buChar char="•"/>
                  <a:defRPr/>
                </a:pPr>
                <a:endParaRPr lang="en-GB" sz="2585" dirty="0">
                  <a:solidFill>
                    <a:prstClr val="black"/>
                  </a:solidFill>
                  <a:latin typeface="Gill Sans MT" panose="020B0502020104020203" pitchFamily="34" charset="0"/>
                </a:endParaRPr>
              </a:p>
              <a:p>
                <a:pPr marL="263776" indent="-263776">
                  <a:buFont typeface="Arial" panose="020B0604020202020204" pitchFamily="34" charset="0"/>
                  <a:buChar char="•"/>
                  <a:defRPr/>
                </a:pPr>
                <a:r>
                  <a:rPr lang="en-GB" sz="2585" dirty="0">
                    <a:solidFill>
                      <a:prstClr val="black"/>
                    </a:solidFill>
                    <a:latin typeface="Gill Sans MT" panose="020B0502020104020203" pitchFamily="34" charset="0"/>
                  </a:rPr>
                  <a:t>1,248 </a:t>
                </a:r>
                <a14:m>
                  <m:oMath xmlns:m="http://schemas.openxmlformats.org/officeDocument/2006/math">
                    <m:r>
                      <a:rPr lang="en-US" sz="2585" i="1" dirty="0">
                        <a:solidFill>
                          <a:prstClr val="black"/>
                        </a:solidFill>
                        <a:latin typeface="Cambria Math" panose="02040503050406030204" pitchFamily="18" charset="0"/>
                        <a:cs typeface="Bariol Regular"/>
                      </a:rPr>
                      <m:t>÷</m:t>
                    </m:r>
                  </m:oMath>
                </a14:m>
                <a:r>
                  <a:rPr lang="en-GB" sz="2585" dirty="0">
                    <a:solidFill>
                      <a:prstClr val="black"/>
                    </a:solidFill>
                    <a:latin typeface="Gill Sans MT" panose="020B0502020104020203" pitchFamily="34" charset="0"/>
                  </a:rPr>
                  <a:t> 4</a:t>
                </a:r>
              </a:p>
              <a:p>
                <a:pPr marL="263776" indent="-263776">
                  <a:buFont typeface="Arial" panose="020B0604020202020204" pitchFamily="34" charset="0"/>
                  <a:buChar char="•"/>
                  <a:defRPr/>
                </a:pPr>
                <a:endParaRPr lang="en-GB" sz="2585" dirty="0">
                  <a:solidFill>
                    <a:prstClr val="black"/>
                  </a:solidFill>
                  <a:latin typeface="Gill Sans MT" panose="020B0502020104020203" pitchFamily="34" charset="0"/>
                </a:endParaRPr>
              </a:p>
              <a:p>
                <a:pPr marL="263776" indent="-263776">
                  <a:buFont typeface="Arial" panose="020B0604020202020204" pitchFamily="34" charset="0"/>
                  <a:buChar char="•"/>
                  <a:defRPr/>
                </a:pPr>
                <a:r>
                  <a:rPr lang="en-GB" sz="2585" dirty="0">
                    <a:solidFill>
                      <a:prstClr val="black"/>
                    </a:solidFill>
                    <a:latin typeface="Gill Sans MT" panose="020B0502020104020203" pitchFamily="34" charset="0"/>
                  </a:rPr>
                  <a:t>1,248 </a:t>
                </a:r>
                <a14:m>
                  <m:oMath xmlns:m="http://schemas.openxmlformats.org/officeDocument/2006/math">
                    <m:r>
                      <a:rPr lang="en-US" sz="2585" i="1" dirty="0">
                        <a:solidFill>
                          <a:prstClr val="black"/>
                        </a:solidFill>
                        <a:latin typeface="Cambria Math" panose="02040503050406030204" pitchFamily="18" charset="0"/>
                        <a:cs typeface="Bariol Regular"/>
                      </a:rPr>
                      <m:t>÷</m:t>
                    </m:r>
                  </m:oMath>
                </a14:m>
                <a:r>
                  <a:rPr lang="en-GB" sz="2585" dirty="0">
                    <a:solidFill>
                      <a:prstClr val="black"/>
                    </a:solidFill>
                    <a:latin typeface="Gill Sans MT" panose="020B0502020104020203" pitchFamily="34" charset="0"/>
                  </a:rPr>
                  <a:t> 8</a:t>
                </a:r>
              </a:p>
              <a:p>
                <a:pPr lvl="0">
                  <a:defRPr/>
                </a:pPr>
                <a:endParaRPr lang="en-GB" sz="2585" dirty="0">
                  <a:solidFill>
                    <a:prstClr val="black"/>
                  </a:solidFill>
                  <a:latin typeface="Gill Sans MT" panose="020B0502020104020203" pitchFamily="34" charset="0"/>
                </a:endParaRPr>
              </a:p>
              <a:p>
                <a:pPr lvl="0">
                  <a:defRPr/>
                </a:pPr>
                <a:r>
                  <a:rPr lang="en-GB" sz="2585" dirty="0">
                    <a:solidFill>
                      <a:prstClr val="black"/>
                    </a:solidFill>
                    <a:latin typeface="Gill Sans MT" panose="020B0502020104020203" pitchFamily="34" charset="0"/>
                  </a:rPr>
                  <a:t>What did you do each time? </a:t>
                </a:r>
              </a:p>
              <a:p>
                <a:pPr lvl="0">
                  <a:defRPr/>
                </a:pPr>
                <a:endParaRPr lang="en-GB" sz="2585" dirty="0">
                  <a:solidFill>
                    <a:prstClr val="black"/>
                  </a:solidFill>
                  <a:latin typeface="Gill Sans MT" panose="020B0502020104020203" pitchFamily="34" charset="0"/>
                </a:endParaRPr>
              </a:p>
              <a:p>
                <a:pPr lvl="0">
                  <a:defRPr/>
                </a:pPr>
                <a:r>
                  <a:rPr lang="en-GB" sz="2585" dirty="0">
                    <a:solidFill>
                      <a:prstClr val="black"/>
                    </a:solidFill>
                    <a:latin typeface="Gill Sans MT" panose="020B0502020104020203" pitchFamily="34" charset="0"/>
                  </a:rPr>
                  <a:t>What was your strategy?</a:t>
                </a:r>
              </a:p>
              <a:p>
                <a:pPr lvl="0">
                  <a:defRPr/>
                </a:pPr>
                <a:br>
                  <a:rPr lang="en-GB" sz="2585" dirty="0">
                    <a:solidFill>
                      <a:prstClr val="black"/>
                    </a:solidFill>
                    <a:latin typeface="Gill Sans MT" panose="020B0502020104020203" pitchFamily="34" charset="0"/>
                  </a:rPr>
                </a:br>
                <a:r>
                  <a:rPr lang="en-GB" sz="2585" dirty="0">
                    <a:solidFill>
                      <a:prstClr val="black"/>
                    </a:solidFill>
                    <a:latin typeface="Gill Sans MT" panose="020B0502020104020203" pitchFamily="34" charset="0"/>
                  </a:rPr>
                  <a:t>What do you notice? Why?</a:t>
                </a:r>
              </a:p>
            </p:txBody>
          </p:sp>
        </mc:Choice>
        <mc:Fallback>
          <p:sp>
            <p:nvSpPr>
              <p:cNvPr id="5" name="Rectangle 4"/>
              <p:cNvSpPr>
                <a:spLocks noRot="1" noChangeAspect="1" noMove="1" noResize="1" noEditPoints="1" noAdjustHandles="1" noChangeArrowheads="1" noChangeShapeType="1" noTextEdit="1"/>
              </p:cNvSpPr>
              <p:nvPr/>
            </p:nvSpPr>
            <p:spPr>
              <a:xfrm>
                <a:off x="887066" y="970362"/>
                <a:ext cx="7436566" cy="5263749"/>
              </a:xfrm>
              <a:prstGeom prst="rect">
                <a:avLst/>
              </a:prstGeom>
              <a:blipFill>
                <a:blip r:embed="rId3"/>
                <a:stretch>
                  <a:fillRect l="-1477" t="-1042" b="-1968"/>
                </a:stretch>
              </a:blipFill>
            </p:spPr>
            <p:txBody>
              <a:bodyPr/>
              <a:lstStyle/>
              <a:p>
                <a:r>
                  <a:rPr lang="en-GB">
                    <a:noFill/>
                  </a:rPr>
                  <a:t> </a:t>
                </a:r>
              </a:p>
            </p:txBody>
          </p:sp>
        </mc:Fallback>
      </mc:AlternateContent>
    </p:spTree>
    <p:extLst>
      <p:ext uri="{BB962C8B-B14F-4D97-AF65-F5344CB8AC3E}">
        <p14:creationId xmlns:p14="http://schemas.microsoft.com/office/powerpoint/2010/main" val="21758418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3FBDEC5-DE9F-4BFD-AC79-A4232738F80C}"/>
              </a:ext>
            </a:extLst>
          </p:cNvPr>
          <p:cNvSpPr txBox="1"/>
          <p:nvPr/>
        </p:nvSpPr>
        <p:spPr>
          <a:xfrm>
            <a:off x="490330" y="384313"/>
            <a:ext cx="7951305" cy="4062651"/>
          </a:xfrm>
          <a:prstGeom prst="rect">
            <a:avLst/>
          </a:prstGeom>
          <a:noFill/>
        </p:spPr>
        <p:txBody>
          <a:bodyPr wrap="square" rtlCol="0">
            <a:spAutoFit/>
          </a:bodyPr>
          <a:lstStyle/>
          <a:p>
            <a:r>
              <a:rPr lang="en-GB" sz="2000" dirty="0">
                <a:latin typeface="Comic Sans MS" panose="030F0702030302020204" pitchFamily="66" charset="0"/>
              </a:rPr>
              <a:t>When we are using division in real-life problems, we sometimes need to decide whether to round our answers up or down.  Look at the following 2 problems and speak to your partner; would you round up or down?</a:t>
            </a:r>
          </a:p>
          <a:p>
            <a:endParaRPr lang="en-GB" sz="2000" dirty="0">
              <a:latin typeface="Comic Sans MS" panose="030F0702030302020204" pitchFamily="66" charset="0"/>
            </a:endParaRPr>
          </a:p>
          <a:p>
            <a:r>
              <a:rPr lang="en-GB" sz="2000" dirty="0">
                <a:latin typeface="Comic Sans MS" panose="030F0702030302020204" pitchFamily="66" charset="0"/>
              </a:rPr>
              <a:t>Q1. Curtis (our new caretaker) is putting tables up in the hall for the children’s lunch.  8 children will sit around each table.  There are 85 children.  How many tables will Curtis need to put out?</a:t>
            </a:r>
          </a:p>
          <a:p>
            <a:endParaRPr lang="en-GB" sz="2000" dirty="0">
              <a:latin typeface="Comic Sans MS" panose="030F0702030302020204" pitchFamily="66" charset="0"/>
            </a:endParaRPr>
          </a:p>
          <a:p>
            <a:r>
              <a:rPr lang="en-GB" sz="2000" dirty="0">
                <a:latin typeface="Comic Sans MS" panose="030F0702030302020204" pitchFamily="66" charset="0"/>
              </a:rPr>
              <a:t>Q2. Mrs McKie is giving out new pencils for the year.  She has 432 pencils. She puts them into bundles with 10 in each bundle.  How many complete bundles will she have?</a:t>
            </a:r>
          </a:p>
          <a:p>
            <a:endParaRPr lang="en-GB" dirty="0"/>
          </a:p>
        </p:txBody>
      </p:sp>
      <p:pic>
        <p:nvPicPr>
          <p:cNvPr id="2050" name="Picture 2" descr="ROUND UP - ...Lost Surfboards by Mayhem">
            <a:extLst>
              <a:ext uri="{FF2B5EF4-FFF2-40B4-BE49-F238E27FC236}">
                <a16:creationId xmlns:a16="http://schemas.microsoft.com/office/drawing/2014/main" id="{9419C29B-2E00-48C5-9C8F-0C7D2013898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43683" y="4171616"/>
            <a:ext cx="1744204" cy="1095533"/>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52AADF60-142C-4178-BD45-5A8FC15C82B0}"/>
              </a:ext>
            </a:extLst>
          </p:cNvPr>
          <p:cNvSpPr txBox="1"/>
          <p:nvPr/>
        </p:nvSpPr>
        <p:spPr>
          <a:xfrm>
            <a:off x="4399308" y="4396216"/>
            <a:ext cx="3101009" cy="646331"/>
          </a:xfrm>
          <a:prstGeom prst="rect">
            <a:avLst/>
          </a:prstGeom>
          <a:noFill/>
        </p:spPr>
        <p:txBody>
          <a:bodyPr wrap="square" rtlCol="0">
            <a:spAutoFit/>
          </a:bodyPr>
          <a:lstStyle/>
          <a:p>
            <a:r>
              <a:rPr lang="en-GB" sz="3600" b="1" dirty="0">
                <a:latin typeface="Agency FB" panose="020B0503020202020204" pitchFamily="34" charset="0"/>
              </a:rPr>
              <a:t>Or round down ?</a:t>
            </a:r>
          </a:p>
        </p:txBody>
      </p:sp>
      <p:sp>
        <p:nvSpPr>
          <p:cNvPr id="4" name="TextBox 3">
            <a:extLst>
              <a:ext uri="{FF2B5EF4-FFF2-40B4-BE49-F238E27FC236}">
                <a16:creationId xmlns:a16="http://schemas.microsoft.com/office/drawing/2014/main" id="{F9A7CD18-D3EF-46DD-A597-4821D98C9B1F}"/>
              </a:ext>
            </a:extLst>
          </p:cNvPr>
          <p:cNvSpPr txBox="1"/>
          <p:nvPr/>
        </p:nvSpPr>
        <p:spPr>
          <a:xfrm>
            <a:off x="490330" y="5267149"/>
            <a:ext cx="8163340" cy="923330"/>
          </a:xfrm>
          <a:prstGeom prst="rect">
            <a:avLst/>
          </a:prstGeom>
          <a:noFill/>
        </p:spPr>
        <p:txBody>
          <a:bodyPr wrap="square" rtlCol="0">
            <a:spAutoFit/>
          </a:bodyPr>
          <a:lstStyle/>
          <a:p>
            <a:r>
              <a:rPr lang="en-GB" dirty="0">
                <a:latin typeface="Comic Sans MS" panose="030F0702030302020204" pitchFamily="66" charset="0"/>
              </a:rPr>
              <a:t>Work with your partner to write a round up and a round down division problem.</a:t>
            </a:r>
          </a:p>
          <a:p>
            <a:r>
              <a:rPr lang="en-GB" dirty="0">
                <a:latin typeface="Comic Sans MS" panose="030F0702030302020204" pitchFamily="66" charset="0"/>
              </a:rPr>
              <a:t>How could you make your question easier? How could you make it harder?</a:t>
            </a:r>
          </a:p>
        </p:txBody>
      </p:sp>
    </p:spTree>
    <p:extLst>
      <p:ext uri="{BB962C8B-B14F-4D97-AF65-F5344CB8AC3E}">
        <p14:creationId xmlns:p14="http://schemas.microsoft.com/office/powerpoint/2010/main" val="312473123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21.9|3.2|7.2|4.4|7.9|8.6|7.7|2.9"/>
</p:tagLst>
</file>

<file path=ppt/theme/theme1.xml><?xml version="1.0" encoding="utf-8"?>
<a:theme xmlns:a="http://schemas.openxmlformats.org/drawingml/2006/main" name="Get ready question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Let's learn slid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Your tur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Your turn activity less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10DC92D10A6294EB2D3BAE7684BF2FC" ma:contentTypeVersion="9" ma:contentTypeDescription="Create a new document." ma:contentTypeScope="" ma:versionID="b2c766a94e95002ac4288712d4fa69c8">
  <xsd:schema xmlns:xsd="http://www.w3.org/2001/XMLSchema" xmlns:xs="http://www.w3.org/2001/XMLSchema" xmlns:p="http://schemas.microsoft.com/office/2006/metadata/properties" xmlns:ns3="522d4c35-b548-4432-90ae-af4376e1c4b4" targetNamespace="http://schemas.microsoft.com/office/2006/metadata/properties" ma:root="true" ma:fieldsID="7178f4fb24cd49e559b70803ab372ab1" ns3:_="">
    <xsd:import namespace="522d4c35-b548-4432-90ae-af4376e1c4b4"/>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2d4c35-b548-4432-90ae-af4376e1c4b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FA976BF-BA58-4DED-B6CD-0D8A580477CA}">
  <ds:schemaRefs>
    <ds:schemaRef ds:uri="http://schemas.microsoft.com/sharepoint/v3/contenttype/forms"/>
  </ds:schemaRefs>
</ds:datastoreItem>
</file>

<file path=customXml/itemProps2.xml><?xml version="1.0" encoding="utf-8"?>
<ds:datastoreItem xmlns:ds="http://schemas.openxmlformats.org/officeDocument/2006/customXml" ds:itemID="{11727757-3061-47D3-99FD-9493F136DC43}">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522d4c35-b548-4432-90ae-af4376e1c4b4"/>
    <ds:schemaRef ds:uri="http://purl.org/dc/term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6E01618C-BF59-40DB-BBFB-85AE5F78718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22d4c35-b548-4432-90ae-af4376e1c4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8872</TotalTime>
  <Words>276</Words>
  <Application>Microsoft Office PowerPoint</Application>
  <PresentationFormat>On-screen Show (4:3)</PresentationFormat>
  <Paragraphs>36</Paragraphs>
  <Slides>9</Slides>
  <Notes>1</Notes>
  <HiddenSlides>0</HiddenSlides>
  <MMClips>0</MMClips>
  <ScaleCrop>false</ScaleCrop>
  <HeadingPairs>
    <vt:vector size="6" baseType="variant">
      <vt:variant>
        <vt:lpstr>Fonts Used</vt:lpstr>
      </vt:variant>
      <vt:variant>
        <vt:i4>9</vt:i4>
      </vt:variant>
      <vt:variant>
        <vt:lpstr>Theme</vt:lpstr>
      </vt:variant>
      <vt:variant>
        <vt:i4>4</vt:i4>
      </vt:variant>
      <vt:variant>
        <vt:lpstr>Slide Titles</vt:lpstr>
      </vt:variant>
      <vt:variant>
        <vt:i4>9</vt:i4>
      </vt:variant>
    </vt:vector>
  </HeadingPairs>
  <TitlesOfParts>
    <vt:vector size="22" baseType="lpstr">
      <vt:lpstr>Agency FB</vt:lpstr>
      <vt:lpstr>Arial</vt:lpstr>
      <vt:lpstr>Bariol Regular</vt:lpstr>
      <vt:lpstr>Calibri</vt:lpstr>
      <vt:lpstr>Calibri Light</vt:lpstr>
      <vt:lpstr>Cambria Math</vt:lpstr>
      <vt:lpstr>Comic Sans MS</vt:lpstr>
      <vt:lpstr>Gill Sans MT</vt:lpstr>
      <vt:lpstr>KG Primary Penmanship</vt:lpstr>
      <vt:lpstr>Get ready questions</vt:lpstr>
      <vt:lpstr>Let's learn slides</vt:lpstr>
      <vt:lpstr>Your turn</vt:lpstr>
      <vt:lpstr>Your turn activity lesson</vt:lpstr>
      <vt:lpstr>PowerPoint Presentation</vt:lpstr>
      <vt:lpstr>PowerPoint Presentation</vt:lpstr>
      <vt:lpstr>19.10.21 LO: Short Division   Year 6 Maths</vt:lpstr>
      <vt:lpstr>PowerPoint Presentation</vt:lpstr>
      <vt:lpstr>Today we are going to continue to practise our short division skills.  Let’s recap the method we are using. Remember to use accurate mathematical vocabulary.</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Catherine Clarke</dc:creator>
  <cp:lastModifiedBy>Margaret Mckenna</cp:lastModifiedBy>
  <cp:revision>247</cp:revision>
  <dcterms:created xsi:type="dcterms:W3CDTF">2019-07-05T11:02:13Z</dcterms:created>
  <dcterms:modified xsi:type="dcterms:W3CDTF">2021-10-17T08:56:47Z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0x010100810DC92D10A6294EB2D3BAE7684BF2FC</vt:lpwstr>
  </property>
</Properties>
</file>