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85" r:id="rId5"/>
    <p:sldId id="260" r:id="rId6"/>
    <p:sldId id="297" r:id="rId7"/>
    <p:sldId id="286" r:id="rId8"/>
    <p:sldId id="292" r:id="rId9"/>
    <p:sldId id="298" r:id="rId10"/>
    <p:sldId id="299" r:id="rId11"/>
    <p:sldId id="291" r:id="rId12"/>
    <p:sldId id="293" r:id="rId13"/>
    <p:sldId id="294" r:id="rId14"/>
    <p:sldId id="295" r:id="rId15"/>
    <p:sldId id="29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CFF99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B41C-291D-4EDE-B01C-2F41C0B88098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7256-6BBB-4786-A546-224CE6F4A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763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B41C-291D-4EDE-B01C-2F41C0B88098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7256-6BBB-4786-A546-224CE6F4A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531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B41C-291D-4EDE-B01C-2F41C0B88098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7256-6BBB-4786-A546-224CE6F4A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178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B41C-291D-4EDE-B01C-2F41C0B88098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7256-6BBB-4786-A546-224CE6F4A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277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B41C-291D-4EDE-B01C-2F41C0B88098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7256-6BBB-4786-A546-224CE6F4A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261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B41C-291D-4EDE-B01C-2F41C0B88098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7256-6BBB-4786-A546-224CE6F4A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697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B41C-291D-4EDE-B01C-2F41C0B88098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7256-6BBB-4786-A546-224CE6F4A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95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B41C-291D-4EDE-B01C-2F41C0B88098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7256-6BBB-4786-A546-224CE6F4A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374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B41C-291D-4EDE-B01C-2F41C0B88098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7256-6BBB-4786-A546-224CE6F4A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58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B41C-291D-4EDE-B01C-2F41C0B88098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7256-6BBB-4786-A546-224CE6F4A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094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B41C-291D-4EDE-B01C-2F41C0B88098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7256-6BBB-4786-A546-224CE6F4A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759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B41C-291D-4EDE-B01C-2F41C0B88098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57256-6BBB-4786-A546-224CE6F4A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26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bbc.co.uk/bitesize/clips/zvw8q6f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bbc.co.uk/programmes/p0118lcr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bbc.co.uk/bitesize/clips/z3jd7ty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Ha5Dp2NGFRM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38622"/>
            <a:ext cx="9144000" cy="2387600"/>
          </a:xfrm>
        </p:spPr>
        <p:txBody>
          <a:bodyPr>
            <a:normAutofit/>
          </a:bodyPr>
          <a:lstStyle/>
          <a:p>
            <a:r>
              <a:rPr lang="en-GB" sz="9600" dirty="0">
                <a:latin typeface="My Happy Ending" pitchFamily="2" charset="0"/>
                <a:ea typeface="My Happy Ending" pitchFamily="2" charset="0"/>
              </a:rPr>
              <a:t>Light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5188" y="2010741"/>
            <a:ext cx="9144000" cy="1655762"/>
          </a:xfrm>
        </p:spPr>
        <p:txBody>
          <a:bodyPr>
            <a:normAutofit/>
          </a:bodyPr>
          <a:lstStyle/>
          <a:p>
            <a:r>
              <a:rPr lang="en-GB" sz="6000" dirty="0">
                <a:latin typeface="My Happy Ending" pitchFamily="2" charset="0"/>
                <a:ea typeface="My Happy Ending" pitchFamily="2" charset="0"/>
              </a:rPr>
              <a:t>This half term, our science topic is:</a:t>
            </a:r>
          </a:p>
        </p:txBody>
      </p:sp>
    </p:spTree>
    <p:extLst>
      <p:ext uri="{BB962C8B-B14F-4D97-AF65-F5344CB8AC3E}">
        <p14:creationId xmlns:p14="http://schemas.microsoft.com/office/powerpoint/2010/main" val="566199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20" y="802566"/>
            <a:ext cx="4648703" cy="4979255"/>
          </a:xfrm>
        </p:spPr>
        <p:txBody>
          <a:bodyPr>
            <a:normAutofit/>
          </a:bodyPr>
          <a:lstStyle/>
          <a:p>
            <a:pPr algn="l"/>
            <a:r>
              <a:rPr lang="en-GB" sz="5400" dirty="0" smtClean="0">
                <a:latin typeface="My Happy Ending" pitchFamily="2" charset="0"/>
                <a:ea typeface="My Happy Ending" pitchFamily="2" charset="0"/>
              </a:rPr>
              <a:t>Next, c</a:t>
            </a:r>
            <a:r>
              <a:rPr lang="en-GB" sz="5400" dirty="0" smtClean="0">
                <a:latin typeface="My Happy Ending" pitchFamily="2" charset="0"/>
                <a:ea typeface="My Happy Ending" pitchFamily="2" charset="0"/>
              </a:rPr>
              <a:t>an you create animal shadows using your hands? </a:t>
            </a:r>
          </a:p>
          <a:p>
            <a:pPr algn="l"/>
            <a:r>
              <a:rPr lang="en-GB" sz="5400" dirty="0" smtClean="0">
                <a:latin typeface="My Happy Ending" pitchFamily="2" charset="0"/>
                <a:ea typeface="My Happy Ending" pitchFamily="2" charset="0"/>
              </a:rPr>
              <a:t>Use the sheet to help you. </a:t>
            </a:r>
          </a:p>
          <a:p>
            <a:pPr algn="l"/>
            <a:endParaRPr lang="en-GB" sz="6000" dirty="0">
              <a:latin typeface="My Happy Ending" pitchFamily="2" charset="0"/>
              <a:ea typeface="My Happy Ending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6387" y="645811"/>
            <a:ext cx="4522905" cy="566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012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9954" y="1058092"/>
            <a:ext cx="63616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My Happy Ending" pitchFamily="2" charset="0"/>
                <a:ea typeface="My Happy Ending" pitchFamily="2" charset="0"/>
              </a:rPr>
              <a:t>Tell your partner 3 things you have learnt about </a:t>
            </a:r>
            <a:r>
              <a:rPr lang="en-GB" sz="6000" dirty="0" smtClean="0">
                <a:latin typeface="My Happy Ending" pitchFamily="2" charset="0"/>
                <a:ea typeface="My Happy Ending" pitchFamily="2" charset="0"/>
              </a:rPr>
              <a:t>shadows.</a:t>
            </a:r>
            <a:endParaRPr lang="en-GB" sz="6000" dirty="0"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090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3406" y="1058092"/>
            <a:ext cx="95097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latin typeface="My Happy Ending" pitchFamily="2" charset="0"/>
                <a:ea typeface="My Happy Ending" pitchFamily="2" charset="0"/>
              </a:rPr>
              <a:t>Finally, here are a three video clips that follow on from some of the questions you were asking in the last science lesson. I hope you find them interesting!</a:t>
            </a:r>
            <a:endParaRPr lang="en-GB" sz="6000" dirty="0"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385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3406" y="1058092"/>
            <a:ext cx="9509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latin typeface="My Happy Ending" pitchFamily="2" charset="0"/>
                <a:ea typeface="My Happy Ending" pitchFamily="2" charset="0"/>
              </a:rPr>
              <a:t>The Moon</a:t>
            </a:r>
            <a:endParaRPr lang="en-GB" sz="6000" dirty="0">
              <a:latin typeface="My Happy Ending" pitchFamily="2" charset="0"/>
              <a:ea typeface="My Happy Ending" pitchFamily="2" charset="0"/>
            </a:endParaRP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477" y="2459084"/>
            <a:ext cx="610552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08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3589" y="627017"/>
            <a:ext cx="9509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latin typeface="My Happy Ending" pitchFamily="2" charset="0"/>
                <a:ea typeface="My Happy Ending" pitchFamily="2" charset="0"/>
              </a:rPr>
              <a:t>Day and Night</a:t>
            </a:r>
            <a:endParaRPr lang="en-GB" sz="6000" dirty="0">
              <a:latin typeface="My Happy Ending" pitchFamily="2" charset="0"/>
              <a:ea typeface="My Happy Ending" pitchFamily="2" charset="0"/>
            </a:endParaRPr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072" y="1995378"/>
            <a:ext cx="6980192" cy="389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632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3589" y="627017"/>
            <a:ext cx="9509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latin typeface="My Happy Ending" pitchFamily="2" charset="0"/>
                <a:ea typeface="My Happy Ending" pitchFamily="2" charset="0"/>
              </a:rPr>
              <a:t>The Moon and its orbit around Earth</a:t>
            </a:r>
            <a:endParaRPr lang="en-GB" sz="6000" dirty="0">
              <a:latin typeface="My Happy Ending" pitchFamily="2" charset="0"/>
              <a:ea typeface="My Happy Ending" pitchFamily="2" charset="0"/>
            </a:endParaRP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475" y="1719262"/>
            <a:ext cx="611505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5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1337" y="802566"/>
            <a:ext cx="9668189" cy="4979255"/>
          </a:xfrm>
        </p:spPr>
        <p:txBody>
          <a:bodyPr>
            <a:normAutofit/>
          </a:bodyPr>
          <a:lstStyle/>
          <a:p>
            <a:pPr algn="l"/>
            <a:r>
              <a:rPr lang="en-GB" sz="5400" dirty="0">
                <a:latin typeface="My Happy Ending" pitchFamily="2" charset="0"/>
                <a:ea typeface="My Happy Ending" pitchFamily="2" charset="0"/>
              </a:rPr>
              <a:t>LO: </a:t>
            </a:r>
            <a:r>
              <a:rPr lang="en-GB" sz="5400" dirty="0" smtClean="0">
                <a:latin typeface="My Happy Ending" pitchFamily="2" charset="0"/>
                <a:ea typeface="My Happy Ending" pitchFamily="2" charset="0"/>
              </a:rPr>
              <a:t>To know what a shadow is.</a:t>
            </a:r>
          </a:p>
          <a:p>
            <a:pPr algn="l"/>
            <a:r>
              <a:rPr lang="en-GB" sz="5400" dirty="0" smtClean="0">
                <a:latin typeface="My Happy Ending" pitchFamily="2" charset="0"/>
                <a:ea typeface="My Happy Ending" pitchFamily="2" charset="0"/>
              </a:rPr>
              <a:t>LO</a:t>
            </a:r>
            <a:r>
              <a:rPr lang="en-GB" sz="5400" dirty="0">
                <a:latin typeface="My Happy Ending" pitchFamily="2" charset="0"/>
                <a:ea typeface="My Happy Ending" pitchFamily="2" charset="0"/>
              </a:rPr>
              <a:t>: To predict using cause and effect.</a:t>
            </a:r>
          </a:p>
        </p:txBody>
      </p:sp>
    </p:spTree>
    <p:extLst>
      <p:ext uri="{BB962C8B-B14F-4D97-AF65-F5344CB8AC3E}">
        <p14:creationId xmlns:p14="http://schemas.microsoft.com/office/powerpoint/2010/main" val="2025026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5526" y="802566"/>
            <a:ext cx="9144000" cy="4979255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GB" sz="6000" u="sng" dirty="0">
                <a:latin typeface="My Happy Ending" pitchFamily="2" charset="0"/>
                <a:ea typeface="My Happy Ending" pitchFamily="2" charset="0"/>
              </a:rPr>
              <a:t>Vocabulary</a:t>
            </a:r>
          </a:p>
          <a:p>
            <a:pPr algn="l"/>
            <a:r>
              <a:rPr lang="en-GB" sz="5400" dirty="0">
                <a:latin typeface="My Happy Ending" pitchFamily="2" charset="0"/>
                <a:ea typeface="My Happy Ending" pitchFamily="2" charset="0"/>
              </a:rPr>
              <a:t>light 		dark/darker/darkest bright/brighter/brightest 	dim 		</a:t>
            </a:r>
          </a:p>
          <a:p>
            <a:pPr algn="l"/>
            <a:r>
              <a:rPr lang="en-GB" sz="5400" dirty="0">
                <a:latin typeface="My Happy Ending" pitchFamily="2" charset="0"/>
                <a:ea typeface="My Happy Ending" pitchFamily="2" charset="0"/>
              </a:rPr>
              <a:t>light source (various) 	eye 		reflect reflective 		shiny 	dull 		shadow </a:t>
            </a:r>
          </a:p>
          <a:p>
            <a:pPr algn="l"/>
            <a:r>
              <a:rPr lang="en-GB" sz="5400" dirty="0">
                <a:latin typeface="My Happy Ending" pitchFamily="2" charset="0"/>
                <a:ea typeface="My Happy Ending" pitchFamily="2" charset="0"/>
              </a:rPr>
              <a:t>block (transparent, opaque)</a:t>
            </a:r>
          </a:p>
          <a:p>
            <a:pPr algn="l"/>
            <a:r>
              <a:rPr lang="en-GB" sz="5400" dirty="0">
                <a:latin typeface="My Happy Ending" pitchFamily="2" charset="0"/>
                <a:ea typeface="My Happy Ending" pitchFamily="2" charset="0"/>
              </a:rPr>
              <a:t>These are some of the words we will be using over the course of the unit.</a:t>
            </a:r>
          </a:p>
          <a:p>
            <a:pPr algn="l"/>
            <a:endParaRPr lang="en-GB" sz="6000" u="sng" dirty="0"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633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20" y="802566"/>
            <a:ext cx="9144000" cy="4979255"/>
          </a:xfrm>
        </p:spPr>
        <p:txBody>
          <a:bodyPr>
            <a:normAutofit/>
          </a:bodyPr>
          <a:lstStyle/>
          <a:p>
            <a:pPr algn="l"/>
            <a:r>
              <a:rPr lang="en-GB" sz="5400" dirty="0" smtClean="0">
                <a:latin typeface="My Happy Ending" pitchFamily="2" charset="0"/>
                <a:ea typeface="My Happy Ending" pitchFamily="2" charset="0"/>
              </a:rPr>
              <a:t>What is going on in this poem?</a:t>
            </a:r>
            <a:endParaRPr lang="en-GB" sz="5400" dirty="0">
              <a:latin typeface="My Happy Ending" pitchFamily="2" charset="0"/>
              <a:ea typeface="My Happy Ending" pitchFamily="2" charset="0"/>
            </a:endParaRPr>
          </a:p>
          <a:p>
            <a:pPr algn="l"/>
            <a:endParaRPr lang="en-GB" sz="6000" u="sng" dirty="0">
              <a:latin typeface="My Happy Ending" pitchFamily="2" charset="0"/>
              <a:ea typeface="My Happy Ending" pitchFamily="2" charset="0"/>
            </a:endParaRP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320" y="1791516"/>
            <a:ext cx="6802755" cy="377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090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20" y="802566"/>
            <a:ext cx="9144000" cy="4979255"/>
          </a:xfrm>
        </p:spPr>
        <p:txBody>
          <a:bodyPr>
            <a:normAutofit/>
          </a:bodyPr>
          <a:lstStyle/>
          <a:p>
            <a:pPr algn="l"/>
            <a:r>
              <a:rPr lang="en-GB" sz="5400" dirty="0" smtClean="0">
                <a:latin typeface="My Happy Ending" pitchFamily="2" charset="0"/>
                <a:ea typeface="My Happy Ending" pitchFamily="2" charset="0"/>
              </a:rPr>
              <a:t>What do you think a shadow is?</a:t>
            </a:r>
          </a:p>
          <a:p>
            <a:pPr algn="l"/>
            <a:endParaRPr lang="en-GB" sz="5400" dirty="0">
              <a:latin typeface="My Happy Ending" pitchFamily="2" charset="0"/>
              <a:ea typeface="My Happy Ending" pitchFamily="2" charset="0"/>
            </a:endParaRPr>
          </a:p>
          <a:p>
            <a:pPr algn="l"/>
            <a:r>
              <a:rPr lang="en-GB" sz="5400" dirty="0" smtClean="0">
                <a:latin typeface="My Happy Ending" pitchFamily="2" charset="0"/>
                <a:ea typeface="My Happy Ending" pitchFamily="2" charset="0"/>
              </a:rPr>
              <a:t>Let’s have a look at the images on the next slide while we think about this.</a:t>
            </a:r>
            <a:endParaRPr lang="en-GB" sz="5400" dirty="0">
              <a:latin typeface="My Happy Ending" pitchFamily="2" charset="0"/>
              <a:ea typeface="My Happy Ending" pitchFamily="2" charset="0"/>
            </a:endParaRPr>
          </a:p>
          <a:p>
            <a:pPr algn="l"/>
            <a:endParaRPr lang="en-GB" sz="6000" u="sng" dirty="0">
              <a:latin typeface="My Happy Ending" pitchFamily="2" charset="0"/>
              <a:ea typeface="My Happy Ending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899" y="3550865"/>
            <a:ext cx="2305050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423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693" y="192984"/>
            <a:ext cx="3919309" cy="21401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9480" y="2957290"/>
            <a:ext cx="3465877" cy="33390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460" y="315889"/>
            <a:ext cx="2503563" cy="31424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501" y="2419852"/>
            <a:ext cx="3528776" cy="23163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9498" y="315889"/>
            <a:ext cx="2737664" cy="22337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2557" y="4822965"/>
            <a:ext cx="2749579" cy="18330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41067" y="3807954"/>
            <a:ext cx="2325563" cy="278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88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20" y="802566"/>
            <a:ext cx="9144000" cy="4979255"/>
          </a:xfrm>
        </p:spPr>
        <p:txBody>
          <a:bodyPr>
            <a:normAutofit/>
          </a:bodyPr>
          <a:lstStyle/>
          <a:p>
            <a:pPr algn="l"/>
            <a:r>
              <a:rPr lang="en-GB" sz="5400" dirty="0" smtClean="0">
                <a:latin typeface="My Happy Ending" pitchFamily="2" charset="0"/>
                <a:ea typeface="My Happy Ending" pitchFamily="2" charset="0"/>
              </a:rPr>
              <a:t>What is a shadow? </a:t>
            </a:r>
          </a:p>
          <a:p>
            <a:pPr algn="l"/>
            <a:endParaRPr lang="en-GB" sz="5400" dirty="0">
              <a:latin typeface="My Happy Ending" pitchFamily="2" charset="0"/>
              <a:ea typeface="My Happy Ending" pitchFamily="2" charset="0"/>
            </a:endParaRPr>
          </a:p>
          <a:p>
            <a:pPr algn="l"/>
            <a:r>
              <a:rPr lang="en-GB" sz="5400" dirty="0" smtClean="0">
                <a:latin typeface="My Happy Ending" pitchFamily="2" charset="0"/>
                <a:ea typeface="My Happy Ending" pitchFamily="2" charset="0"/>
              </a:rPr>
              <a:t>A </a:t>
            </a:r>
            <a:r>
              <a:rPr lang="en-GB" sz="5400" dirty="0">
                <a:latin typeface="My Happy Ending" pitchFamily="2" charset="0"/>
                <a:ea typeface="My Happy Ending" pitchFamily="2" charset="0"/>
              </a:rPr>
              <a:t>shadow is a dark area where light from a light source is blocked by an opaque object. </a:t>
            </a:r>
            <a:endParaRPr lang="en-GB" sz="5400" dirty="0">
              <a:latin typeface="My Happy Ending" pitchFamily="2" charset="0"/>
              <a:ea typeface="My Happy Ending" pitchFamily="2" charset="0"/>
            </a:endParaRPr>
          </a:p>
          <a:p>
            <a:pPr algn="l"/>
            <a:endParaRPr lang="en-GB" sz="6000" u="sng" dirty="0"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787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20" y="802566"/>
            <a:ext cx="9144000" cy="4979255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GB" sz="5400" dirty="0" smtClean="0">
                <a:latin typeface="My Happy Ending" pitchFamily="2" charset="0"/>
                <a:ea typeface="My Happy Ending" pitchFamily="2" charset="0"/>
              </a:rPr>
              <a:t>Let’s have some fun and investigate shadows!</a:t>
            </a:r>
          </a:p>
          <a:p>
            <a:pPr algn="l"/>
            <a:endParaRPr lang="en-GB" sz="5400" dirty="0">
              <a:latin typeface="My Happy Ending" pitchFamily="2" charset="0"/>
              <a:ea typeface="My Happy Ending" pitchFamily="2" charset="0"/>
            </a:endParaRPr>
          </a:p>
          <a:p>
            <a:pPr algn="l"/>
            <a:r>
              <a:rPr lang="en-GB" sz="5400" dirty="0" smtClean="0">
                <a:latin typeface="My Happy Ending" pitchFamily="2" charset="0"/>
                <a:ea typeface="My Happy Ending" pitchFamily="2" charset="0"/>
              </a:rPr>
              <a:t>BEFORE: say what you think might happen. </a:t>
            </a:r>
          </a:p>
          <a:p>
            <a:pPr algn="l"/>
            <a:r>
              <a:rPr lang="en-GB" sz="5400" dirty="0" smtClean="0">
                <a:latin typeface="My Happy Ending" pitchFamily="2" charset="0"/>
                <a:ea typeface="My Happy Ending" pitchFamily="2" charset="0"/>
              </a:rPr>
              <a:t>AFTER: say what actually happened. </a:t>
            </a:r>
          </a:p>
          <a:p>
            <a:pPr algn="l"/>
            <a:r>
              <a:rPr lang="en-GB" sz="5400" dirty="0" smtClean="0">
                <a:latin typeface="My Happy Ending" pitchFamily="2" charset="0"/>
                <a:ea typeface="My Happy Ending" pitchFamily="2" charset="0"/>
              </a:rPr>
              <a:t>WHY: can you explain why?</a:t>
            </a:r>
          </a:p>
          <a:p>
            <a:pPr algn="l"/>
            <a:endParaRPr lang="en-GB" sz="5400" dirty="0" smtClean="0">
              <a:latin typeface="My Happy Ending" pitchFamily="2" charset="0"/>
              <a:ea typeface="My Happy Ending" pitchFamily="2" charset="0"/>
            </a:endParaRPr>
          </a:p>
          <a:p>
            <a:pPr algn="l"/>
            <a:r>
              <a:rPr lang="en-GB" sz="5400" dirty="0" smtClean="0">
                <a:latin typeface="My Happy Ending" pitchFamily="2" charset="0"/>
                <a:ea typeface="My Happy Ending" pitchFamily="2" charset="0"/>
              </a:rPr>
              <a:t>Try one or more of the following activities…</a:t>
            </a:r>
          </a:p>
          <a:p>
            <a:pPr algn="l"/>
            <a:endParaRPr lang="en-GB" sz="6000" u="sng" dirty="0"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713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20" y="802566"/>
            <a:ext cx="9144000" cy="4979255"/>
          </a:xfrm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4000" dirty="0" smtClean="0">
                <a:latin typeface="My Happy Ending" pitchFamily="2" charset="0"/>
                <a:ea typeface="My Happy Ending" pitchFamily="2" charset="0"/>
              </a:rPr>
              <a:t>Go outside and investigate the shadows your body makes. Can you make shadows to create the letters in your name.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4000" dirty="0" smtClean="0">
                <a:latin typeface="My Happy Ending" pitchFamily="2" charset="0"/>
                <a:ea typeface="My Happy Ending" pitchFamily="2" charset="0"/>
              </a:rPr>
              <a:t>Go outside at different times of day and record the shadows an object makes. What changes? What stays the same?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4000" dirty="0" smtClean="0">
                <a:latin typeface="My Happy Ending" pitchFamily="2" charset="0"/>
                <a:ea typeface="My Happy Ending" pitchFamily="2" charset="0"/>
              </a:rPr>
              <a:t>Use a torch or desk lamp to see what shadows an object makes. What happens when you move the object nearer/further away?</a:t>
            </a:r>
          </a:p>
        </p:txBody>
      </p:sp>
    </p:spTree>
    <p:extLst>
      <p:ext uri="{BB962C8B-B14F-4D97-AF65-F5344CB8AC3E}">
        <p14:creationId xmlns:p14="http://schemas.microsoft.com/office/powerpoint/2010/main" val="1054846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269</Words>
  <Application>Microsoft Office PowerPoint</Application>
  <PresentationFormat>Widescreen</PresentationFormat>
  <Paragraphs>33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My Happy Ending</vt:lpstr>
      <vt:lpstr>Office Theme</vt:lpstr>
      <vt:lpstr>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Deborah Hamilton</dc:creator>
  <cp:lastModifiedBy>Deborah Hamilton</cp:lastModifiedBy>
  <cp:revision>82</cp:revision>
  <dcterms:created xsi:type="dcterms:W3CDTF">2021-09-11T16:25:42Z</dcterms:created>
  <dcterms:modified xsi:type="dcterms:W3CDTF">2021-11-19T10:25:23Z</dcterms:modified>
</cp:coreProperties>
</file>