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0" r:id="rId2"/>
    <p:sldId id="310" r:id="rId3"/>
    <p:sldId id="340" r:id="rId4"/>
    <p:sldId id="595" r:id="rId5"/>
    <p:sldId id="445" r:id="rId6"/>
    <p:sldId id="446" r:id="rId7"/>
    <p:sldId id="596" r:id="rId8"/>
  </p:sldIdLst>
  <p:sldSz cx="12192000" cy="6858000"/>
  <p:notesSz cx="6858000" cy="9144000"/>
  <p:embeddedFontLst>
    <p:embeddedFont>
      <p:font typeface="OpenDyslexicAlta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uli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8FAADC"/>
    <a:srgbClr val="68C7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7" autoAdjust="0"/>
    <p:restoredTop sz="87551" autoAdjust="0"/>
  </p:normalViewPr>
  <p:slideViewPr>
    <p:cSldViewPr snapToGrid="0" snapToObjects="1">
      <p:cViewPr varScale="1">
        <p:scale>
          <a:sx n="64" d="100"/>
          <a:sy n="64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70555-72D4-BF40-B685-8412B7FA50E9}" type="datetimeFigureOut">
              <a:rPr lang="en-GB" smtClean="0">
                <a:latin typeface="Muli" pitchFamily="2" charset="77"/>
              </a:rPr>
              <a:t>15/01/2022</a:t>
            </a:fld>
            <a:endParaRPr lang="en-GB">
              <a:latin typeface="Muli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ul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>
                <a:latin typeface="Muli" pitchFamily="2" charset="77"/>
              </a:rPr>
              <a:t>‹#›</a:t>
            </a:fld>
            <a:endParaRPr lang="en-GB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9C363ADC-09E6-FD4B-932E-4485A3F0108B}" type="datetimeFigureOut">
              <a:rPr lang="en-GB" smtClean="0"/>
              <a:pPr/>
              <a:t>15/01/2022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li" pitchFamily="2" charset="77"/>
              </a:defRPr>
            </a:lvl1pPr>
          </a:lstStyle>
          <a:p>
            <a:fld id="{5C7C66A0-413B-D942-BD25-0759297794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uli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16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1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0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8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 userDrawn="1"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 userDrawn="1"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8736134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3012723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Edit Master text styles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Second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Third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Fourth level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2731128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5043656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5847DFD5-B20C-0843-B9F3-D331800CC2B1}" type="datetimeFigureOut">
              <a:rPr lang="en-GB" smtClean="0"/>
              <a:pPr/>
              <a:t>15/01/2022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C3230C-370C-4B41-B9ED-BCB463F0F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The long vowel /a/ sound spelled ‘ai’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DAE2D-5C07-104D-8EF6-27195B574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95D58-D54B-3346-AC15-07D342AE7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6516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DBE228-6D41-A748-9592-1AE43A5B9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2B884-3FE8-CF4F-BAE3-4C745B908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13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32AF4-9343-2540-89B6-82250EA03E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long vowel /a/ sound spelled ‘ai’ 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D4514438-BDEC-AA4B-BC27-4CCE78A121F0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1705961019"/>
              </p:ext>
            </p:extLst>
          </p:nvPr>
        </p:nvGraphicFramePr>
        <p:xfrm>
          <a:off x="3429000" y="1311276"/>
          <a:ext cx="8363607" cy="5221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9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6394">
                <a:tc>
                  <a:txBody>
                    <a:bodyPr/>
                    <a:lstStyle/>
                    <a:p>
                      <a:r>
                        <a:rPr lang="en-GB" sz="1700" b="0" i="0">
                          <a:latin typeface="Muli" pitchFamily="2" charset="77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i="0">
                          <a:latin typeface="Muli" pitchFamily="2" charset="77"/>
                        </a:rPr>
                        <a:t>Today children will look at the long vowel /a/ spelled with the digraph ‘ai’.  Ask children if they can correctly identify any words with the long vowel /a/ sound. Write down the words they say with the ‘ai’ spelling and ask them if they can identify what digraph is making the sound.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344">
                <a:tc>
                  <a:txBody>
                    <a:bodyPr/>
                    <a:lstStyle/>
                    <a:p>
                      <a:r>
                        <a:rPr lang="en-GB" sz="1700" b="0" i="0">
                          <a:latin typeface="Muli" pitchFamily="2" charset="77"/>
                        </a:rPr>
                        <a:t>Main Teaching Activity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i="0" baseline="0">
                          <a:latin typeface="Muli" pitchFamily="2" charset="77"/>
                        </a:rPr>
                        <a:t>Show children the power point slide with the images and ask them to write down on their white board what each image is. </a:t>
                      </a:r>
                    </a:p>
                    <a:p>
                      <a:endParaRPr lang="en-GB" sz="1700" b="0" i="0" baseline="0">
                        <a:latin typeface="Muli" pitchFamily="2" charset="77"/>
                      </a:endParaRPr>
                    </a:p>
                    <a:p>
                      <a:r>
                        <a:rPr lang="en-GB" sz="1700" b="0" i="0" baseline="0">
                          <a:latin typeface="Muli" pitchFamily="2" charset="77"/>
                        </a:rPr>
                        <a:t>If they need support then you can click once to make some of the letters for each word appear.</a:t>
                      </a:r>
                    </a:p>
                    <a:p>
                      <a:endParaRPr lang="en-GB" sz="1700" b="0" i="0" baseline="0">
                        <a:latin typeface="Muli" pitchFamily="2" charset="77"/>
                      </a:endParaRPr>
                    </a:p>
                    <a:p>
                      <a:r>
                        <a:rPr lang="en-GB" sz="1700" b="0" i="0" baseline="0">
                          <a:latin typeface="Muli" pitchFamily="2" charset="77"/>
                        </a:rPr>
                        <a:t>Share the answers together.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9318">
                <a:tc>
                  <a:txBody>
                    <a:bodyPr/>
                    <a:lstStyle/>
                    <a:p>
                      <a:r>
                        <a:rPr lang="en-GB" sz="1700" b="0" i="0">
                          <a:latin typeface="Muli" pitchFamily="2" charset="77"/>
                        </a:rPr>
                        <a:t>Independent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0" i="0">
                          <a:latin typeface="Muli" pitchFamily="2" charset="77"/>
                        </a:rPr>
                        <a:t>Using the spelling list words get children to work in pairs to try and find two new words that they can make from each word. For example:</a:t>
                      </a:r>
                      <a:br>
                        <a:rPr lang="en-GB" sz="1700" b="0" i="0">
                          <a:latin typeface="Muli" pitchFamily="2" charset="77"/>
                        </a:rPr>
                      </a:br>
                      <a:r>
                        <a:rPr lang="en-GB" sz="1700" b="0" i="0">
                          <a:latin typeface="Muli" pitchFamily="2" charset="77"/>
                        </a:rPr>
                        <a:t/>
                      </a:r>
                      <a:br>
                        <a:rPr lang="en-GB" sz="1700" b="0" i="0">
                          <a:latin typeface="Muli" pitchFamily="2" charset="77"/>
                        </a:rPr>
                      </a:br>
                      <a:r>
                        <a:rPr lang="en-GB" sz="1700" b="0" i="0">
                          <a:latin typeface="Muli" pitchFamily="2" charset="77"/>
                        </a:rPr>
                        <a:t>straight – rats – this</a:t>
                      </a:r>
                    </a:p>
                    <a:p>
                      <a:r>
                        <a:rPr lang="en-GB" sz="1700" b="0" i="0">
                          <a:latin typeface="Muli" pitchFamily="2" charset="77"/>
                        </a:rPr>
                        <a:t>strainer – rain – 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9174B1-3AFA-4074-87A3-640D8F68B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519300"/>
              </p:ext>
            </p:extLst>
          </p:nvPr>
        </p:nvGraphicFramePr>
        <p:xfrm>
          <a:off x="516652" y="155436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19903584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982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straight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869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painter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633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fainted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9421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756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strainer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024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chained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353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claimed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95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89855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snail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546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3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44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859D-17CA-AE45-8AD8-D6721354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73868"/>
            <a:ext cx="8201025" cy="1325563"/>
          </a:xfrm>
        </p:spPr>
        <p:txBody>
          <a:bodyPr>
            <a:noAutofit/>
          </a:bodyPr>
          <a:lstStyle/>
          <a:p>
            <a:pPr algn="l"/>
            <a:r>
              <a:rPr lang="en-GB" sz="3600"/>
              <a:t>What can you see? Write down what these images are: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FDF70-1904-40C9-8713-B419E26566FE}"/>
              </a:ext>
            </a:extLst>
          </p:cNvPr>
          <p:cNvSpPr txBox="1"/>
          <p:nvPr/>
        </p:nvSpPr>
        <p:spPr>
          <a:xfrm>
            <a:off x="10220960" y="3770868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latin typeface="OpenDyslexicAlta" pitchFamily="2" charset="77"/>
              </a:rPr>
              <a:t>ch</a:t>
            </a:r>
            <a:r>
              <a:rPr lang="en-GB">
                <a:latin typeface="OpenDyslexicAlta" pitchFamily="2" charset="77"/>
              </a:rPr>
              <a:t> _ _ 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7888D-BA0A-49D7-8510-5DEA9CCA63CD}"/>
              </a:ext>
            </a:extLst>
          </p:cNvPr>
          <p:cNvSpPr txBox="1"/>
          <p:nvPr/>
        </p:nvSpPr>
        <p:spPr>
          <a:xfrm>
            <a:off x="6327082" y="3525599"/>
            <a:ext cx="191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OpenDyslexicAlta" pitchFamily="2" charset="77"/>
              </a:rPr>
              <a:t>st</a:t>
            </a:r>
            <a:r>
              <a:rPr lang="en-GB" dirty="0">
                <a:latin typeface="OpenDyslexicAlta" pitchFamily="2" charset="77"/>
              </a:rPr>
              <a:t> _ _ _ _ _ 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81A8DA-9C90-4344-9FDB-5F9DD313DA7F}"/>
              </a:ext>
            </a:extLst>
          </p:cNvPr>
          <p:cNvSpPr txBox="1"/>
          <p:nvPr/>
        </p:nvSpPr>
        <p:spPr>
          <a:xfrm>
            <a:off x="8362951" y="6168866"/>
            <a:ext cx="1755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w _ _ _ _ 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749BF-8244-4313-AC4D-D42378614362}"/>
              </a:ext>
            </a:extLst>
          </p:cNvPr>
          <p:cNvSpPr txBox="1"/>
          <p:nvPr/>
        </p:nvSpPr>
        <p:spPr>
          <a:xfrm>
            <a:off x="3804843" y="4140200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OpenDyslexicAlta" pitchFamily="2" charset="77"/>
              </a:rPr>
              <a:t>w _ _ s 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3D6F0-21F1-4AE7-B136-B0A08B642584}"/>
              </a:ext>
            </a:extLst>
          </p:cNvPr>
          <p:cNvSpPr txBox="1"/>
          <p:nvPr/>
        </p:nvSpPr>
        <p:spPr>
          <a:xfrm>
            <a:off x="970159" y="4018647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OpenDyslexicAlta" pitchFamily="2" charset="77"/>
              </a:rPr>
              <a:t>_ a _ _ 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40631-8D5D-48F9-9E4D-DE85F644EFC9}"/>
              </a:ext>
            </a:extLst>
          </p:cNvPr>
          <p:cNvSpPr txBox="1"/>
          <p:nvPr/>
        </p:nvSpPr>
        <p:spPr>
          <a:xfrm>
            <a:off x="1596086" y="6235700"/>
            <a:ext cx="223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f _  _ n 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100D0-2874-415B-A9D7-B5DB7A41B270}"/>
              </a:ext>
            </a:extLst>
          </p:cNvPr>
          <p:cNvSpPr txBox="1"/>
          <p:nvPr/>
        </p:nvSpPr>
        <p:spPr>
          <a:xfrm>
            <a:off x="4989795" y="6244827"/>
            <a:ext cx="13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OpenDyslexicAlta" pitchFamily="2" charset="77"/>
              </a:rPr>
              <a:t>s _ _ _ l</a:t>
            </a:r>
          </a:p>
        </p:txBody>
      </p:sp>
      <p:pic>
        <p:nvPicPr>
          <p:cNvPr id="10242" name="Picture 2" descr="Street Highway Road Straight Road Road Roa">
            <a:extLst>
              <a:ext uri="{FF2B5EF4-FFF2-40B4-BE49-F238E27FC236}">
                <a16:creationId xmlns:a16="http://schemas.microsoft.com/office/drawing/2014/main" id="{308D5008-4C50-4730-98CE-12CC5277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078" y="2103536"/>
            <a:ext cx="2974578" cy="14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aint, Color, Brush, Painter, Bucket">
            <a:extLst>
              <a:ext uri="{FF2B5EF4-FFF2-40B4-BE49-F238E27FC236}">
                <a16:creationId xmlns:a16="http://schemas.microsoft.com/office/drawing/2014/main" id="{246E27CD-AC3D-42C0-95D6-890D7250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83" y="1882292"/>
            <a:ext cx="1842416" cy="20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dward Lear Sketch Vintage Victorian Old F">
            <a:extLst>
              <a:ext uri="{FF2B5EF4-FFF2-40B4-BE49-F238E27FC236}">
                <a16:creationId xmlns:a16="http://schemas.microsoft.com/office/drawing/2014/main" id="{31040BE7-C698-4B58-90A9-0C70F07C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324" y="4903750"/>
            <a:ext cx="2232964" cy="13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gure Person Stick Standing Slim Fit Wais">
            <a:extLst>
              <a:ext uri="{FF2B5EF4-FFF2-40B4-BE49-F238E27FC236}">
                <a16:creationId xmlns:a16="http://schemas.microsoft.com/office/drawing/2014/main" id="{70C979D9-9ED3-42A7-B6F5-D6979FFD8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287" y="2086359"/>
            <a:ext cx="1262508" cy="20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9F12E7-8413-47B5-AD75-B0919F271263}"/>
              </a:ext>
            </a:extLst>
          </p:cNvPr>
          <p:cNvCxnSpPr>
            <a:cxnSpLocks/>
          </p:cNvCxnSpPr>
          <p:nvPr/>
        </p:nvCxnSpPr>
        <p:spPr>
          <a:xfrm flipH="1">
            <a:off x="4251002" y="3114972"/>
            <a:ext cx="7387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10" descr="Chain Metal Chain Link Links Of The Chain">
            <a:extLst>
              <a:ext uri="{FF2B5EF4-FFF2-40B4-BE49-F238E27FC236}">
                <a16:creationId xmlns:a16="http://schemas.microsoft.com/office/drawing/2014/main" id="{BCB916D5-EB5A-4D7F-AF76-FFDBEC7E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939" y="2511749"/>
            <a:ext cx="2143216" cy="120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Snail Animal Fun Surprised Snail Shell She">
            <a:extLst>
              <a:ext uri="{FF2B5EF4-FFF2-40B4-BE49-F238E27FC236}">
                <a16:creationId xmlns:a16="http://schemas.microsoft.com/office/drawing/2014/main" id="{6899E585-5281-4ABA-B871-2BD5E60F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662" y="4903750"/>
            <a:ext cx="1912348" cy="13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Waiter Service Character Cute Happy Job Ma">
            <a:extLst>
              <a:ext uri="{FF2B5EF4-FFF2-40B4-BE49-F238E27FC236}">
                <a16:creationId xmlns:a16="http://schemas.microsoft.com/office/drawing/2014/main" id="{95B8A2F8-E3D9-44C0-AE0B-0D73E008D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111" y="4387979"/>
            <a:ext cx="1755865" cy="16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859D-17CA-AE45-8AD8-D6721354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73868"/>
            <a:ext cx="8201025" cy="1325563"/>
          </a:xfrm>
        </p:spPr>
        <p:txBody>
          <a:bodyPr>
            <a:noAutofit/>
          </a:bodyPr>
          <a:lstStyle/>
          <a:p>
            <a:pPr algn="l"/>
            <a:r>
              <a:rPr lang="en-GB" sz="3600"/>
              <a:t>What can you see? Write down what these images are: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FDF70-1904-40C9-8713-B419E26566FE}"/>
              </a:ext>
            </a:extLst>
          </p:cNvPr>
          <p:cNvSpPr txBox="1"/>
          <p:nvPr/>
        </p:nvSpPr>
        <p:spPr>
          <a:xfrm>
            <a:off x="10220960" y="3770868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OpenDyslexicAlta" pitchFamily="2" charset="77"/>
              </a:rPr>
              <a:t>ch</a:t>
            </a:r>
            <a:r>
              <a:rPr lang="en-GB" dirty="0"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  <a:r>
              <a:rPr lang="en-GB" dirty="0">
                <a:latin typeface="OpenDyslexicAlta" pitchFamily="2" charset="77"/>
              </a:rPr>
              <a:t> </a:t>
            </a:r>
            <a:r>
              <a:rPr lang="en-GB" u="sng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r>
              <a:rPr lang="en-GB" dirty="0"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7888D-BA0A-49D7-8510-5DEA9CCA63CD}"/>
              </a:ext>
            </a:extLst>
          </p:cNvPr>
          <p:cNvSpPr txBox="1"/>
          <p:nvPr/>
        </p:nvSpPr>
        <p:spPr>
          <a:xfrm>
            <a:off x="6416119" y="3525599"/>
            <a:ext cx="173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OpenDyslexicAlta" pitchFamily="2" charset="77"/>
              </a:rPr>
              <a:t>st</a:t>
            </a:r>
            <a:r>
              <a:rPr lang="en-GB" dirty="0"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r</a:t>
            </a:r>
            <a:r>
              <a:rPr lang="en-GB" dirty="0"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a </a:t>
            </a:r>
            <a:r>
              <a:rPr lang="en-GB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g</a:t>
            </a:r>
            <a:r>
              <a:rPr lang="en-GB" dirty="0"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h</a:t>
            </a:r>
            <a:r>
              <a:rPr lang="en-GB" dirty="0">
                <a:latin typeface="OpenDyslexicAlta" pitchFamily="2" charset="77"/>
              </a:rPr>
              <a:t> 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81A8DA-9C90-4344-9FDB-5F9DD313DA7F}"/>
              </a:ext>
            </a:extLst>
          </p:cNvPr>
          <p:cNvSpPr txBox="1"/>
          <p:nvPr/>
        </p:nvSpPr>
        <p:spPr>
          <a:xfrm>
            <a:off x="8362950" y="6168866"/>
            <a:ext cx="154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w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  <a:r>
              <a:rPr lang="en-GB" dirty="0">
                <a:latin typeface="OpenDyslexicAlta" pitchFamily="2" charset="77"/>
              </a:rPr>
              <a:t> </a:t>
            </a:r>
            <a:r>
              <a:rPr lang="en-GB" u="sng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r>
              <a:rPr lang="en-GB" dirty="0"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t</a:t>
            </a:r>
            <a:r>
              <a:rPr lang="en-GB" dirty="0"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e</a:t>
            </a:r>
            <a:r>
              <a:rPr lang="en-GB" dirty="0">
                <a:latin typeface="OpenDyslexicAlta" pitchFamily="2" charset="77"/>
              </a:rPr>
              <a:t> 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749BF-8244-4313-AC4D-D42378614362}"/>
              </a:ext>
            </a:extLst>
          </p:cNvPr>
          <p:cNvSpPr txBox="1"/>
          <p:nvPr/>
        </p:nvSpPr>
        <p:spPr>
          <a:xfrm>
            <a:off x="3804843" y="4140200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w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u="sng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dirty="0">
                <a:latin typeface="OpenDyslexicAlta" pitchFamily="2" charset="77"/>
              </a:rPr>
              <a:t>s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3D6F0-21F1-4AE7-B136-B0A08B642584}"/>
              </a:ext>
            </a:extLst>
          </p:cNvPr>
          <p:cNvSpPr txBox="1"/>
          <p:nvPr/>
        </p:nvSpPr>
        <p:spPr>
          <a:xfrm>
            <a:off x="970159" y="4018647"/>
            <a:ext cx="197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p</a:t>
            </a:r>
            <a:r>
              <a:rPr lang="en-GB" u="sng" dirty="0">
                <a:latin typeface="OpenDyslexicAlta" pitchFamily="2" charset="77"/>
              </a:rPr>
              <a:t> </a:t>
            </a:r>
            <a:r>
              <a:rPr lang="en-GB" dirty="0">
                <a:latin typeface="OpenDyslexicAlta" pitchFamily="2" charset="77"/>
              </a:rPr>
              <a:t>a </a:t>
            </a:r>
            <a:r>
              <a:rPr lang="en-GB" u="sng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u="sng" dirty="0" err="1">
                <a:solidFill>
                  <a:srgbClr val="FF3860"/>
                </a:solidFill>
                <a:latin typeface="OpenDyslexicAlta" pitchFamily="2" charset="77"/>
              </a:rPr>
              <a:t>n</a:t>
            </a:r>
            <a:r>
              <a:rPr lang="en-GB" dirty="0" err="1">
                <a:latin typeface="OpenDyslexicAlta" pitchFamily="2" charset="77"/>
              </a:rPr>
              <a:t>t</a:t>
            </a:r>
            <a:endParaRPr lang="en-GB" dirty="0">
              <a:latin typeface="OpenDyslexicAlta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40631-8D5D-48F9-9E4D-DE85F644EFC9}"/>
              </a:ext>
            </a:extLst>
          </p:cNvPr>
          <p:cNvSpPr txBox="1"/>
          <p:nvPr/>
        </p:nvSpPr>
        <p:spPr>
          <a:xfrm>
            <a:off x="1596086" y="6235700"/>
            <a:ext cx="223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f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a</a:t>
            </a:r>
            <a:r>
              <a:rPr lang="en-GB" dirty="0">
                <a:latin typeface="OpenDyslexicAlta" pitchFamily="2" charset="77"/>
              </a:rPr>
              <a:t> </a:t>
            </a:r>
            <a:r>
              <a:rPr lang="en-GB" u="sng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r>
              <a:rPr lang="en-GB" dirty="0">
                <a:latin typeface="OpenDyslexicAlta" pitchFamily="2" charset="77"/>
              </a:rPr>
              <a:t> n 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100D0-2874-415B-A9D7-B5DB7A41B270}"/>
              </a:ext>
            </a:extLst>
          </p:cNvPr>
          <p:cNvSpPr txBox="1"/>
          <p:nvPr/>
        </p:nvSpPr>
        <p:spPr>
          <a:xfrm>
            <a:off x="4989795" y="6244827"/>
            <a:ext cx="1395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OpenDyslexicAlta" pitchFamily="2" charset="77"/>
              </a:rPr>
              <a:t>s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n</a:t>
            </a:r>
            <a:r>
              <a:rPr lang="en-GB" dirty="0">
                <a:latin typeface="OpenDyslexicAlta" pitchFamily="2" charset="77"/>
              </a:rPr>
              <a:t> 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a </a:t>
            </a:r>
            <a:r>
              <a:rPr lang="en-GB" u="sng" dirty="0" err="1">
                <a:solidFill>
                  <a:srgbClr val="FF3860"/>
                </a:solidFill>
                <a:latin typeface="OpenDyslexicAlta" pitchFamily="2" charset="77"/>
              </a:rPr>
              <a:t>i</a:t>
            </a:r>
            <a:r>
              <a:rPr lang="en-GB" u="sng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GB" dirty="0">
                <a:latin typeface="OpenDyslexicAlta" pitchFamily="2" charset="77"/>
              </a:rPr>
              <a:t>l</a:t>
            </a:r>
          </a:p>
        </p:txBody>
      </p:sp>
      <p:pic>
        <p:nvPicPr>
          <p:cNvPr id="10242" name="Picture 2" descr="Street Highway Road Straight Road Road Roa">
            <a:extLst>
              <a:ext uri="{FF2B5EF4-FFF2-40B4-BE49-F238E27FC236}">
                <a16:creationId xmlns:a16="http://schemas.microsoft.com/office/drawing/2014/main" id="{308D5008-4C50-4730-98CE-12CC5277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078" y="2103536"/>
            <a:ext cx="2974578" cy="14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aint, Color, Brush, Painter, Bucket">
            <a:extLst>
              <a:ext uri="{FF2B5EF4-FFF2-40B4-BE49-F238E27FC236}">
                <a16:creationId xmlns:a16="http://schemas.microsoft.com/office/drawing/2014/main" id="{246E27CD-AC3D-42C0-95D6-890D7250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83" y="1882292"/>
            <a:ext cx="1842416" cy="20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dward Lear Sketch Vintage Victorian Old F">
            <a:extLst>
              <a:ext uri="{FF2B5EF4-FFF2-40B4-BE49-F238E27FC236}">
                <a16:creationId xmlns:a16="http://schemas.microsoft.com/office/drawing/2014/main" id="{31040BE7-C698-4B58-90A9-0C70F07CA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324" y="4903750"/>
            <a:ext cx="2232964" cy="13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Figure Person Stick Standing Slim Fit Wais">
            <a:extLst>
              <a:ext uri="{FF2B5EF4-FFF2-40B4-BE49-F238E27FC236}">
                <a16:creationId xmlns:a16="http://schemas.microsoft.com/office/drawing/2014/main" id="{70C979D9-9ED3-42A7-B6F5-D6979FFD8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287" y="2086359"/>
            <a:ext cx="1262508" cy="20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9F12E7-8413-47B5-AD75-B0919F271263}"/>
              </a:ext>
            </a:extLst>
          </p:cNvPr>
          <p:cNvCxnSpPr>
            <a:cxnSpLocks/>
          </p:cNvCxnSpPr>
          <p:nvPr/>
        </p:nvCxnSpPr>
        <p:spPr>
          <a:xfrm flipH="1">
            <a:off x="4251002" y="3114972"/>
            <a:ext cx="7387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0" name="Picture 10" descr="Chain Metal Chain Link Links Of The Chain">
            <a:extLst>
              <a:ext uri="{FF2B5EF4-FFF2-40B4-BE49-F238E27FC236}">
                <a16:creationId xmlns:a16="http://schemas.microsoft.com/office/drawing/2014/main" id="{BCB916D5-EB5A-4D7F-AF76-FFDBEC7E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939" y="2511749"/>
            <a:ext cx="2143216" cy="1206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Snail Animal Fun Surprised Snail Shell She">
            <a:extLst>
              <a:ext uri="{FF2B5EF4-FFF2-40B4-BE49-F238E27FC236}">
                <a16:creationId xmlns:a16="http://schemas.microsoft.com/office/drawing/2014/main" id="{6899E585-5281-4ABA-B871-2BD5E60F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662" y="4903750"/>
            <a:ext cx="1912348" cy="13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Waiter Service Character Cute Happy Job Ma">
            <a:extLst>
              <a:ext uri="{FF2B5EF4-FFF2-40B4-BE49-F238E27FC236}">
                <a16:creationId xmlns:a16="http://schemas.microsoft.com/office/drawing/2014/main" id="{95B8A2F8-E3D9-44C0-AE0B-0D73E008D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9111" y="4387979"/>
            <a:ext cx="1755865" cy="16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F78800-1C3F-B84C-AF39-A1EF8311741F}"/>
              </a:ext>
            </a:extLst>
          </p:cNvPr>
          <p:cNvSpPr/>
          <p:nvPr/>
        </p:nvSpPr>
        <p:spPr>
          <a:xfrm>
            <a:off x="438150" y="218686"/>
            <a:ext cx="1379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3860"/>
                </a:solidFill>
                <a:latin typeface="OpenDyslexicAlta" pitchFamily="2" charset="77"/>
              </a:rPr>
              <a:t>Answers: </a:t>
            </a:r>
          </a:p>
        </p:txBody>
      </p:sp>
    </p:spTree>
    <p:extLst>
      <p:ext uri="{BB962C8B-B14F-4D97-AF65-F5344CB8AC3E}">
        <p14:creationId xmlns:p14="http://schemas.microsoft.com/office/powerpoint/2010/main" val="8726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90046"/>
              </p:ext>
            </p:extLst>
          </p:nvPr>
        </p:nvGraphicFramePr>
        <p:xfrm>
          <a:off x="508000" y="1600196"/>
          <a:ext cx="11150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3092308230"/>
                    </a:ext>
                  </a:extLst>
                </a:gridCol>
                <a:gridCol w="1858433">
                  <a:extLst>
                    <a:ext uri="{9D8B030D-6E8A-4147-A177-3AD203B41FA5}">
                      <a16:colId xmlns:a16="http://schemas.microsoft.com/office/drawing/2014/main" val="3445279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4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5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th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painter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fainted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strainer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chained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claimed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snail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86725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baseline="0" dirty="0">
                          <a:solidFill>
                            <a:schemeClr val="tx1"/>
                          </a:solidFill>
                          <a:latin typeface="Muli" pitchFamily="2" charset="77"/>
                        </a:rPr>
                        <a:t>The long vowel /a/ sound spelled ‘ai’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baseline="0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  <a:p>
                      <a:r>
                        <a:rPr lang="en-GB" sz="1400" b="0" i="0" baseline="0" dirty="0">
                          <a:latin typeface="Muli" pitchFamily="2" charset="77"/>
                        </a:rPr>
                        <a:t>Name:</a:t>
                      </a: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13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63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straight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painter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fainted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strainer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chained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claimed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snail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686200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>
                          <a:solidFill>
                            <a:schemeClr val="tx1"/>
                          </a:solidFill>
                          <a:latin typeface="Muli" pitchFamily="2" charset="77"/>
                        </a:rPr>
                        <a:t>The long vowel /a/ sound spelled ‘</a:t>
                      </a:r>
                      <a:r>
                        <a:rPr lang="en-GB" sz="1400" baseline="0" err="1">
                          <a:solidFill>
                            <a:schemeClr val="tx1"/>
                          </a:solidFill>
                          <a:latin typeface="Muli" pitchFamily="2" charset="77"/>
                        </a:rPr>
                        <a:t>ai</a:t>
                      </a:r>
                      <a:r>
                        <a:rPr lang="en-GB" sz="1400" baseline="0">
                          <a:solidFill>
                            <a:schemeClr val="tx1"/>
                          </a:solidFill>
                          <a:latin typeface="Muli" pitchFamily="2" charset="77"/>
                        </a:rPr>
                        <a:t>’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aseline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  <a:p>
                      <a:r>
                        <a:rPr lang="en-GB" sz="1400" baseline="0">
                          <a:latin typeface="Muli" pitchFamily="2" charset="77"/>
                        </a:rPr>
                        <a:t>Name:</a:t>
                      </a:r>
                      <a:endParaRPr lang="en-GB" sz="140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List: 13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43557" y="1701983"/>
          <a:ext cx="8403515" cy="4572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8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707">
                <a:tc>
                  <a:txBody>
                    <a:bodyPr/>
                    <a:lstStyle/>
                    <a:p>
                      <a:endParaRPr lang="en-GB" b="0" i="0">
                        <a:latin typeface="Muli" pitchFamily="2" charset="77"/>
                      </a:endParaRPr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snail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07"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07"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84261" y="1976966"/>
          <a:ext cx="1511556" cy="1180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286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8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86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97024" y="1976966"/>
          <a:ext cx="1511556" cy="1180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286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8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86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77982"/>
              </p:ext>
            </p:extLst>
          </p:nvPr>
        </p:nvGraphicFramePr>
        <p:xfrm>
          <a:off x="6964738" y="1976966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339212" y="4147006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651975" y="1973611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964738" y="4147006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5D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652293" y="4147006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u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86960" y="1285477"/>
            <a:ext cx="791670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latin typeface="OpenDyslexicAlta" pitchFamily="2" charset="77"/>
                <a:ea typeface="OpenDyslexic" charset="0"/>
                <a:cs typeface="OpenDyslexic" charset="0"/>
              </a:rPr>
              <a:t>Unscramble each block to find your hidden spelling words.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280881" y="4166789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597024" y="4147006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0339212" y="1941642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85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000" y="1600196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straight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painter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fainted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strainer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chained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claimed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snail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GB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70633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>
                          <a:latin typeface="Muli" pitchFamily="2" charset="77"/>
                        </a:rPr>
                        <a:t>Stage: 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baseline="0" dirty="0">
                          <a:solidFill>
                            <a:schemeClr val="tx1"/>
                          </a:solidFill>
                          <a:latin typeface="Muli" pitchFamily="2" charset="77"/>
                        </a:rPr>
                        <a:t>The long vowel /a/ sound spelled ‘ai’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u="none" baseline="0" dirty="0">
                        <a:solidFill>
                          <a:schemeClr val="tx1"/>
                        </a:solidFill>
                        <a:latin typeface="Muli" pitchFamily="2" charset="77"/>
                      </a:endParaRPr>
                    </a:p>
                    <a:p>
                      <a:r>
                        <a:rPr lang="en-GB" sz="1400" u="none" baseline="0" dirty="0">
                          <a:solidFill>
                            <a:srgbClr val="FF3860"/>
                          </a:solidFill>
                          <a:latin typeface="Muli" pitchFamily="2" charset="77"/>
                        </a:rPr>
                        <a:t>Answers: </a:t>
                      </a:r>
                      <a:endParaRPr lang="en-GB" sz="1400" u="none" dirty="0">
                        <a:solidFill>
                          <a:srgbClr val="FF3860"/>
                        </a:solidFill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13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60412"/>
              </p:ext>
            </p:extLst>
          </p:nvPr>
        </p:nvGraphicFramePr>
        <p:xfrm>
          <a:off x="3543557" y="1701983"/>
          <a:ext cx="8403515" cy="4572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8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707">
                <a:tc>
                  <a:txBody>
                    <a:bodyPr/>
                    <a:lstStyle/>
                    <a:p>
                      <a:endParaRPr lang="en-GB" b="0" i="0">
                        <a:latin typeface="Muli" pitchFamily="2" charset="77"/>
                      </a:endParaRPr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Muli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snail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chained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waiter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707"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07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strainer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painter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claimed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rgbClr val="FF3860"/>
                          </a:solidFill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fainted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84261" y="1976966"/>
          <a:ext cx="1511556" cy="1180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286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8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86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97024" y="1976966"/>
          <a:ext cx="1511556" cy="1180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286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8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86"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68359"/>
              </p:ext>
            </p:extLst>
          </p:nvPr>
        </p:nvGraphicFramePr>
        <p:xfrm>
          <a:off x="6964738" y="1976966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339212" y="4147006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651975" y="1973611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h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964738" y="4147006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m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c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d</a:t>
                      </a: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5DB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5D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652293" y="4147006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l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f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u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86960" y="1285477"/>
            <a:ext cx="791670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latin typeface="OpenDyslexicAlta" pitchFamily="2" charset="77"/>
                <a:ea typeface="OpenDyslexic" charset="0"/>
                <a:cs typeface="OpenDyslexic" charset="0"/>
              </a:rPr>
              <a:t>Unscramble each block to find your hidden spelling words.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280881" y="4166789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p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597024" y="4147006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0339212" y="1941642"/>
          <a:ext cx="1566786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524"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 err="1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i</a:t>
                      </a:r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a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t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w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e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24"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i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B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i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</a:t>
                      </a:r>
                    </a:p>
                  </a:txBody>
                  <a:tcPr>
                    <a:solidFill>
                      <a:srgbClr val="FB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001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lling Shed" id="{C4F81C86-5779-0E48-81E5-305447788964}" vid="{2F96E78E-4C51-8449-B2C6-B9B70AAE1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15264</TotalTime>
  <Words>551</Words>
  <Application>Microsoft Office PowerPoint</Application>
  <PresentationFormat>Widescreen</PresentationFormat>
  <Paragraphs>263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OpenDyslexicAlta</vt:lpstr>
      <vt:lpstr>Calibri</vt:lpstr>
      <vt:lpstr>Muli</vt:lpstr>
      <vt:lpstr>Arial</vt:lpstr>
      <vt:lpstr>OpenDyslexic</vt:lpstr>
      <vt:lpstr>Office Theme</vt:lpstr>
      <vt:lpstr>PowerPoint Presentation</vt:lpstr>
      <vt:lpstr>PowerPoint Presentation</vt:lpstr>
      <vt:lpstr>What can you see? Write down what these images are:</vt:lpstr>
      <vt:lpstr>What can you see? Write down what these images are: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Deborah Hamilton</cp:lastModifiedBy>
  <cp:revision>295</cp:revision>
  <cp:lastPrinted>2018-09-05T20:54:15Z</cp:lastPrinted>
  <dcterms:created xsi:type="dcterms:W3CDTF">2018-08-06T08:16:18Z</dcterms:created>
  <dcterms:modified xsi:type="dcterms:W3CDTF">2022-01-15T13:21:54Z</dcterms:modified>
</cp:coreProperties>
</file>