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76" r:id="rId4"/>
    <p:sldId id="277" r:id="rId5"/>
    <p:sldId id="278" r:id="rId6"/>
    <p:sldId id="279" r:id="rId7"/>
    <p:sldId id="280" r:id="rId8"/>
    <p:sldId id="281" r:id="rId9"/>
    <p:sldId id="264" r:id="rId10"/>
    <p:sldId id="265" r:id="rId11"/>
    <p:sldId id="266" r:id="rId12"/>
    <p:sldId id="282" r:id="rId13"/>
    <p:sldId id="267" r:id="rId14"/>
    <p:sldId id="271" r:id="rId15"/>
    <p:sldId id="272" r:id="rId16"/>
    <p:sldId id="273" r:id="rId17"/>
    <p:sldId id="274" r:id="rId18"/>
    <p:sldId id="284" r:id="rId19"/>
    <p:sldId id="28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5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4" autoAdjust="0"/>
    <p:restoredTop sz="94660"/>
  </p:normalViewPr>
  <p:slideViewPr>
    <p:cSldViewPr snapToGrid="0">
      <p:cViewPr varScale="1">
        <p:scale>
          <a:sx n="86" d="100"/>
          <a:sy n="86" d="100"/>
        </p:scale>
        <p:origin x="557"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5A2F6-FE6D-4B52-8332-09475B8D99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7680345-09DA-4308-9237-2E224E0B92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3A83634-7B8A-49A0-9D8C-7E7800D70D09}"/>
              </a:ext>
            </a:extLst>
          </p:cNvPr>
          <p:cNvSpPr>
            <a:spLocks noGrp="1"/>
          </p:cNvSpPr>
          <p:nvPr>
            <p:ph type="dt" sz="half" idx="10"/>
          </p:nvPr>
        </p:nvSpPr>
        <p:spPr/>
        <p:txBody>
          <a:bodyPr/>
          <a:lstStyle/>
          <a:p>
            <a:fld id="{91B2F0C6-BA76-4C25-9AC8-9C6ED4A29A88}" type="datetimeFigureOut">
              <a:rPr lang="en-GB" smtClean="0"/>
              <a:t>12/11/2021</a:t>
            </a:fld>
            <a:endParaRPr lang="en-GB" dirty="0"/>
          </a:p>
        </p:txBody>
      </p:sp>
      <p:sp>
        <p:nvSpPr>
          <p:cNvPr id="5" name="Footer Placeholder 4">
            <a:extLst>
              <a:ext uri="{FF2B5EF4-FFF2-40B4-BE49-F238E27FC236}">
                <a16:creationId xmlns:a16="http://schemas.microsoft.com/office/drawing/2014/main" id="{9F5E05DA-645E-4C28-B70F-6EFDD3320A5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23F496E-0C83-49F4-8965-FA5260B3A850}"/>
              </a:ext>
            </a:extLst>
          </p:cNvPr>
          <p:cNvSpPr>
            <a:spLocks noGrp="1"/>
          </p:cNvSpPr>
          <p:nvPr>
            <p:ph type="sldNum" sz="quarter" idx="12"/>
          </p:nvPr>
        </p:nvSpPr>
        <p:spPr/>
        <p:txBody>
          <a:bodyPr/>
          <a:lstStyle/>
          <a:p>
            <a:fld id="{12D0558F-2D73-4508-A0E3-CF3E343BD9B5}" type="slidenum">
              <a:rPr lang="en-GB" smtClean="0"/>
              <a:t>‹#›</a:t>
            </a:fld>
            <a:endParaRPr lang="en-GB" dirty="0"/>
          </a:p>
        </p:txBody>
      </p:sp>
    </p:spTree>
    <p:extLst>
      <p:ext uri="{BB962C8B-B14F-4D97-AF65-F5344CB8AC3E}">
        <p14:creationId xmlns:p14="http://schemas.microsoft.com/office/powerpoint/2010/main" val="3075938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129B9-8EC3-490C-B40C-163914E0045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01990E9-E82F-4109-B976-350EA1EF1E8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784D03-0E5F-4909-9927-FAE6C7D02988}"/>
              </a:ext>
            </a:extLst>
          </p:cNvPr>
          <p:cNvSpPr>
            <a:spLocks noGrp="1"/>
          </p:cNvSpPr>
          <p:nvPr>
            <p:ph type="dt" sz="half" idx="10"/>
          </p:nvPr>
        </p:nvSpPr>
        <p:spPr/>
        <p:txBody>
          <a:bodyPr/>
          <a:lstStyle/>
          <a:p>
            <a:fld id="{91B2F0C6-BA76-4C25-9AC8-9C6ED4A29A88}" type="datetimeFigureOut">
              <a:rPr lang="en-GB" smtClean="0"/>
              <a:t>12/11/2021</a:t>
            </a:fld>
            <a:endParaRPr lang="en-GB" dirty="0"/>
          </a:p>
        </p:txBody>
      </p:sp>
      <p:sp>
        <p:nvSpPr>
          <p:cNvPr id="5" name="Footer Placeholder 4">
            <a:extLst>
              <a:ext uri="{FF2B5EF4-FFF2-40B4-BE49-F238E27FC236}">
                <a16:creationId xmlns:a16="http://schemas.microsoft.com/office/drawing/2014/main" id="{27B52362-2818-4C1D-8F3E-E4C8D0C414E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A3915C3-560B-4959-925C-816F145E1E6E}"/>
              </a:ext>
            </a:extLst>
          </p:cNvPr>
          <p:cNvSpPr>
            <a:spLocks noGrp="1"/>
          </p:cNvSpPr>
          <p:nvPr>
            <p:ph type="sldNum" sz="quarter" idx="12"/>
          </p:nvPr>
        </p:nvSpPr>
        <p:spPr/>
        <p:txBody>
          <a:bodyPr/>
          <a:lstStyle/>
          <a:p>
            <a:fld id="{12D0558F-2D73-4508-A0E3-CF3E343BD9B5}" type="slidenum">
              <a:rPr lang="en-GB" smtClean="0"/>
              <a:t>‹#›</a:t>
            </a:fld>
            <a:endParaRPr lang="en-GB" dirty="0"/>
          </a:p>
        </p:txBody>
      </p:sp>
    </p:spTree>
    <p:extLst>
      <p:ext uri="{BB962C8B-B14F-4D97-AF65-F5344CB8AC3E}">
        <p14:creationId xmlns:p14="http://schemas.microsoft.com/office/powerpoint/2010/main" val="3621951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918769-0B68-454F-A679-4763BFD7AE6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03F5646-B02B-47B5-B6D7-FF42B52A134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F58158-29D4-46E1-BAD4-BF8A567AA68D}"/>
              </a:ext>
            </a:extLst>
          </p:cNvPr>
          <p:cNvSpPr>
            <a:spLocks noGrp="1"/>
          </p:cNvSpPr>
          <p:nvPr>
            <p:ph type="dt" sz="half" idx="10"/>
          </p:nvPr>
        </p:nvSpPr>
        <p:spPr/>
        <p:txBody>
          <a:bodyPr/>
          <a:lstStyle/>
          <a:p>
            <a:fld id="{91B2F0C6-BA76-4C25-9AC8-9C6ED4A29A88}" type="datetimeFigureOut">
              <a:rPr lang="en-GB" smtClean="0"/>
              <a:t>12/11/2021</a:t>
            </a:fld>
            <a:endParaRPr lang="en-GB" dirty="0"/>
          </a:p>
        </p:txBody>
      </p:sp>
      <p:sp>
        <p:nvSpPr>
          <p:cNvPr id="5" name="Footer Placeholder 4">
            <a:extLst>
              <a:ext uri="{FF2B5EF4-FFF2-40B4-BE49-F238E27FC236}">
                <a16:creationId xmlns:a16="http://schemas.microsoft.com/office/drawing/2014/main" id="{4214C532-67D2-4B1E-8FB2-B1E039D41DC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8911619-F41B-45A9-AD61-412C3071779B}"/>
              </a:ext>
            </a:extLst>
          </p:cNvPr>
          <p:cNvSpPr>
            <a:spLocks noGrp="1"/>
          </p:cNvSpPr>
          <p:nvPr>
            <p:ph type="sldNum" sz="quarter" idx="12"/>
          </p:nvPr>
        </p:nvSpPr>
        <p:spPr/>
        <p:txBody>
          <a:bodyPr/>
          <a:lstStyle/>
          <a:p>
            <a:fld id="{12D0558F-2D73-4508-A0E3-CF3E343BD9B5}" type="slidenum">
              <a:rPr lang="en-GB" smtClean="0"/>
              <a:t>‹#›</a:t>
            </a:fld>
            <a:endParaRPr lang="en-GB" dirty="0"/>
          </a:p>
        </p:txBody>
      </p:sp>
    </p:spTree>
    <p:extLst>
      <p:ext uri="{BB962C8B-B14F-4D97-AF65-F5344CB8AC3E}">
        <p14:creationId xmlns:p14="http://schemas.microsoft.com/office/powerpoint/2010/main" val="2676446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443E9-5CC0-41BE-9BCA-4D031F5F23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76346C-B4C5-4C91-82E3-67BAA5B3673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A8C538-0D5D-4E47-8892-E88EED54EFBE}"/>
              </a:ext>
            </a:extLst>
          </p:cNvPr>
          <p:cNvSpPr>
            <a:spLocks noGrp="1"/>
          </p:cNvSpPr>
          <p:nvPr>
            <p:ph type="dt" sz="half" idx="10"/>
          </p:nvPr>
        </p:nvSpPr>
        <p:spPr/>
        <p:txBody>
          <a:bodyPr/>
          <a:lstStyle/>
          <a:p>
            <a:fld id="{91B2F0C6-BA76-4C25-9AC8-9C6ED4A29A88}" type="datetimeFigureOut">
              <a:rPr lang="en-GB" smtClean="0"/>
              <a:t>12/11/2021</a:t>
            </a:fld>
            <a:endParaRPr lang="en-GB" dirty="0"/>
          </a:p>
        </p:txBody>
      </p:sp>
      <p:sp>
        <p:nvSpPr>
          <p:cNvPr id="5" name="Footer Placeholder 4">
            <a:extLst>
              <a:ext uri="{FF2B5EF4-FFF2-40B4-BE49-F238E27FC236}">
                <a16:creationId xmlns:a16="http://schemas.microsoft.com/office/drawing/2014/main" id="{D967190D-1A55-4EC5-AC2E-F83A9B4C410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1B6C7ED-2CA5-4A23-A8C6-0CE746652D19}"/>
              </a:ext>
            </a:extLst>
          </p:cNvPr>
          <p:cNvSpPr>
            <a:spLocks noGrp="1"/>
          </p:cNvSpPr>
          <p:nvPr>
            <p:ph type="sldNum" sz="quarter" idx="12"/>
          </p:nvPr>
        </p:nvSpPr>
        <p:spPr/>
        <p:txBody>
          <a:bodyPr/>
          <a:lstStyle/>
          <a:p>
            <a:fld id="{12D0558F-2D73-4508-A0E3-CF3E343BD9B5}" type="slidenum">
              <a:rPr lang="en-GB" smtClean="0"/>
              <a:t>‹#›</a:t>
            </a:fld>
            <a:endParaRPr lang="en-GB" dirty="0"/>
          </a:p>
        </p:txBody>
      </p:sp>
    </p:spTree>
    <p:extLst>
      <p:ext uri="{BB962C8B-B14F-4D97-AF65-F5344CB8AC3E}">
        <p14:creationId xmlns:p14="http://schemas.microsoft.com/office/powerpoint/2010/main" val="4292131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33BFC-832C-4295-A283-3161C97FF7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9417926-BFB0-4CA5-AFE6-AB4CEB244E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18C3D79-D674-4FBD-9ED6-4F5AAA70A3C4}"/>
              </a:ext>
            </a:extLst>
          </p:cNvPr>
          <p:cNvSpPr>
            <a:spLocks noGrp="1"/>
          </p:cNvSpPr>
          <p:nvPr>
            <p:ph type="dt" sz="half" idx="10"/>
          </p:nvPr>
        </p:nvSpPr>
        <p:spPr/>
        <p:txBody>
          <a:bodyPr/>
          <a:lstStyle/>
          <a:p>
            <a:fld id="{91B2F0C6-BA76-4C25-9AC8-9C6ED4A29A88}" type="datetimeFigureOut">
              <a:rPr lang="en-GB" smtClean="0"/>
              <a:t>12/11/2021</a:t>
            </a:fld>
            <a:endParaRPr lang="en-GB" dirty="0"/>
          </a:p>
        </p:txBody>
      </p:sp>
      <p:sp>
        <p:nvSpPr>
          <p:cNvPr id="5" name="Footer Placeholder 4">
            <a:extLst>
              <a:ext uri="{FF2B5EF4-FFF2-40B4-BE49-F238E27FC236}">
                <a16:creationId xmlns:a16="http://schemas.microsoft.com/office/drawing/2014/main" id="{19ACF198-7308-4D22-A709-8E233365F0F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A8BCFAF-6255-4DDE-9488-F1F64C0C1206}"/>
              </a:ext>
            </a:extLst>
          </p:cNvPr>
          <p:cNvSpPr>
            <a:spLocks noGrp="1"/>
          </p:cNvSpPr>
          <p:nvPr>
            <p:ph type="sldNum" sz="quarter" idx="12"/>
          </p:nvPr>
        </p:nvSpPr>
        <p:spPr/>
        <p:txBody>
          <a:bodyPr/>
          <a:lstStyle/>
          <a:p>
            <a:fld id="{12D0558F-2D73-4508-A0E3-CF3E343BD9B5}" type="slidenum">
              <a:rPr lang="en-GB" smtClean="0"/>
              <a:t>‹#›</a:t>
            </a:fld>
            <a:endParaRPr lang="en-GB" dirty="0"/>
          </a:p>
        </p:txBody>
      </p:sp>
    </p:spTree>
    <p:extLst>
      <p:ext uri="{BB962C8B-B14F-4D97-AF65-F5344CB8AC3E}">
        <p14:creationId xmlns:p14="http://schemas.microsoft.com/office/powerpoint/2010/main" val="207161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E55C-703F-491D-95FF-FEB7BC0FB2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FC5351-5452-4889-A81A-E3412E68B3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94A0BF1-7056-4E0F-AA7A-7D9A4AF93FD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82C3D91-0D20-4FE1-A084-29BA50FE7437}"/>
              </a:ext>
            </a:extLst>
          </p:cNvPr>
          <p:cNvSpPr>
            <a:spLocks noGrp="1"/>
          </p:cNvSpPr>
          <p:nvPr>
            <p:ph type="dt" sz="half" idx="10"/>
          </p:nvPr>
        </p:nvSpPr>
        <p:spPr/>
        <p:txBody>
          <a:bodyPr/>
          <a:lstStyle/>
          <a:p>
            <a:fld id="{91B2F0C6-BA76-4C25-9AC8-9C6ED4A29A88}" type="datetimeFigureOut">
              <a:rPr lang="en-GB" smtClean="0"/>
              <a:t>12/11/2021</a:t>
            </a:fld>
            <a:endParaRPr lang="en-GB" dirty="0"/>
          </a:p>
        </p:txBody>
      </p:sp>
      <p:sp>
        <p:nvSpPr>
          <p:cNvPr id="6" name="Footer Placeholder 5">
            <a:extLst>
              <a:ext uri="{FF2B5EF4-FFF2-40B4-BE49-F238E27FC236}">
                <a16:creationId xmlns:a16="http://schemas.microsoft.com/office/drawing/2014/main" id="{5E4A1814-E36A-420D-A3ED-239A829594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5D682BB-6885-4F1A-A4A1-3A12B872A4FB}"/>
              </a:ext>
            </a:extLst>
          </p:cNvPr>
          <p:cNvSpPr>
            <a:spLocks noGrp="1"/>
          </p:cNvSpPr>
          <p:nvPr>
            <p:ph type="sldNum" sz="quarter" idx="12"/>
          </p:nvPr>
        </p:nvSpPr>
        <p:spPr/>
        <p:txBody>
          <a:bodyPr/>
          <a:lstStyle/>
          <a:p>
            <a:fld id="{12D0558F-2D73-4508-A0E3-CF3E343BD9B5}" type="slidenum">
              <a:rPr lang="en-GB" smtClean="0"/>
              <a:t>‹#›</a:t>
            </a:fld>
            <a:endParaRPr lang="en-GB" dirty="0"/>
          </a:p>
        </p:txBody>
      </p:sp>
    </p:spTree>
    <p:extLst>
      <p:ext uri="{BB962C8B-B14F-4D97-AF65-F5344CB8AC3E}">
        <p14:creationId xmlns:p14="http://schemas.microsoft.com/office/powerpoint/2010/main" val="2400725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F6A62-F34D-4224-BB29-867D0DCAEF2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CF692F9-ACBA-48C2-86CE-D05C9D1773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49196C5-0770-4182-A025-7D133E2199A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C2B2A95-4BED-4630-B012-4049331CF9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2DEF711-9993-4E7C-B6F2-48597D25896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5F0CB55-CF81-4BE5-BA04-140C3410AAD8}"/>
              </a:ext>
            </a:extLst>
          </p:cNvPr>
          <p:cNvSpPr>
            <a:spLocks noGrp="1"/>
          </p:cNvSpPr>
          <p:nvPr>
            <p:ph type="dt" sz="half" idx="10"/>
          </p:nvPr>
        </p:nvSpPr>
        <p:spPr/>
        <p:txBody>
          <a:bodyPr/>
          <a:lstStyle/>
          <a:p>
            <a:fld id="{91B2F0C6-BA76-4C25-9AC8-9C6ED4A29A88}" type="datetimeFigureOut">
              <a:rPr lang="en-GB" smtClean="0"/>
              <a:t>12/11/2021</a:t>
            </a:fld>
            <a:endParaRPr lang="en-GB" dirty="0"/>
          </a:p>
        </p:txBody>
      </p:sp>
      <p:sp>
        <p:nvSpPr>
          <p:cNvPr id="8" name="Footer Placeholder 7">
            <a:extLst>
              <a:ext uri="{FF2B5EF4-FFF2-40B4-BE49-F238E27FC236}">
                <a16:creationId xmlns:a16="http://schemas.microsoft.com/office/drawing/2014/main" id="{F5B22068-4359-44CB-B53E-0FA9E0023DD2}"/>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8B01165C-B96A-4954-B362-F8CE247053AE}"/>
              </a:ext>
            </a:extLst>
          </p:cNvPr>
          <p:cNvSpPr>
            <a:spLocks noGrp="1"/>
          </p:cNvSpPr>
          <p:nvPr>
            <p:ph type="sldNum" sz="quarter" idx="12"/>
          </p:nvPr>
        </p:nvSpPr>
        <p:spPr/>
        <p:txBody>
          <a:bodyPr/>
          <a:lstStyle/>
          <a:p>
            <a:fld id="{12D0558F-2D73-4508-A0E3-CF3E343BD9B5}" type="slidenum">
              <a:rPr lang="en-GB" smtClean="0"/>
              <a:t>‹#›</a:t>
            </a:fld>
            <a:endParaRPr lang="en-GB" dirty="0"/>
          </a:p>
        </p:txBody>
      </p:sp>
    </p:spTree>
    <p:extLst>
      <p:ext uri="{BB962C8B-B14F-4D97-AF65-F5344CB8AC3E}">
        <p14:creationId xmlns:p14="http://schemas.microsoft.com/office/powerpoint/2010/main" val="659257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5DA4E-6CC5-4D75-990C-C292CF342C6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07170A5-D2CD-442D-A670-48697BDBA84E}"/>
              </a:ext>
            </a:extLst>
          </p:cNvPr>
          <p:cNvSpPr>
            <a:spLocks noGrp="1"/>
          </p:cNvSpPr>
          <p:nvPr>
            <p:ph type="dt" sz="half" idx="10"/>
          </p:nvPr>
        </p:nvSpPr>
        <p:spPr/>
        <p:txBody>
          <a:bodyPr/>
          <a:lstStyle/>
          <a:p>
            <a:fld id="{91B2F0C6-BA76-4C25-9AC8-9C6ED4A29A88}" type="datetimeFigureOut">
              <a:rPr lang="en-GB" smtClean="0"/>
              <a:t>12/11/2021</a:t>
            </a:fld>
            <a:endParaRPr lang="en-GB" dirty="0"/>
          </a:p>
        </p:txBody>
      </p:sp>
      <p:sp>
        <p:nvSpPr>
          <p:cNvPr id="4" name="Footer Placeholder 3">
            <a:extLst>
              <a:ext uri="{FF2B5EF4-FFF2-40B4-BE49-F238E27FC236}">
                <a16:creationId xmlns:a16="http://schemas.microsoft.com/office/drawing/2014/main" id="{1BD3AF99-9C6D-42E4-B02C-B3F2A18EAED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E3803A42-2761-4756-85D6-96EB7F2E099E}"/>
              </a:ext>
            </a:extLst>
          </p:cNvPr>
          <p:cNvSpPr>
            <a:spLocks noGrp="1"/>
          </p:cNvSpPr>
          <p:nvPr>
            <p:ph type="sldNum" sz="quarter" idx="12"/>
          </p:nvPr>
        </p:nvSpPr>
        <p:spPr/>
        <p:txBody>
          <a:bodyPr/>
          <a:lstStyle/>
          <a:p>
            <a:fld id="{12D0558F-2D73-4508-A0E3-CF3E343BD9B5}" type="slidenum">
              <a:rPr lang="en-GB" smtClean="0"/>
              <a:t>‹#›</a:t>
            </a:fld>
            <a:endParaRPr lang="en-GB" dirty="0"/>
          </a:p>
        </p:txBody>
      </p:sp>
    </p:spTree>
    <p:extLst>
      <p:ext uri="{BB962C8B-B14F-4D97-AF65-F5344CB8AC3E}">
        <p14:creationId xmlns:p14="http://schemas.microsoft.com/office/powerpoint/2010/main" val="4207558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6CE4B0-6661-450D-AA26-054674B78342}"/>
              </a:ext>
            </a:extLst>
          </p:cNvPr>
          <p:cNvSpPr>
            <a:spLocks noGrp="1"/>
          </p:cNvSpPr>
          <p:nvPr>
            <p:ph type="dt" sz="half" idx="10"/>
          </p:nvPr>
        </p:nvSpPr>
        <p:spPr/>
        <p:txBody>
          <a:bodyPr/>
          <a:lstStyle/>
          <a:p>
            <a:fld id="{91B2F0C6-BA76-4C25-9AC8-9C6ED4A29A88}" type="datetimeFigureOut">
              <a:rPr lang="en-GB" smtClean="0"/>
              <a:t>12/11/2021</a:t>
            </a:fld>
            <a:endParaRPr lang="en-GB" dirty="0"/>
          </a:p>
        </p:txBody>
      </p:sp>
      <p:sp>
        <p:nvSpPr>
          <p:cNvPr id="3" name="Footer Placeholder 2">
            <a:extLst>
              <a:ext uri="{FF2B5EF4-FFF2-40B4-BE49-F238E27FC236}">
                <a16:creationId xmlns:a16="http://schemas.microsoft.com/office/drawing/2014/main" id="{0026BB8E-FD71-468D-B371-34776AF0878A}"/>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02BA4AA5-8C6B-4C34-9B15-F3123FEF37D2}"/>
              </a:ext>
            </a:extLst>
          </p:cNvPr>
          <p:cNvSpPr>
            <a:spLocks noGrp="1"/>
          </p:cNvSpPr>
          <p:nvPr>
            <p:ph type="sldNum" sz="quarter" idx="12"/>
          </p:nvPr>
        </p:nvSpPr>
        <p:spPr/>
        <p:txBody>
          <a:bodyPr/>
          <a:lstStyle/>
          <a:p>
            <a:fld id="{12D0558F-2D73-4508-A0E3-CF3E343BD9B5}" type="slidenum">
              <a:rPr lang="en-GB" smtClean="0"/>
              <a:t>‹#›</a:t>
            </a:fld>
            <a:endParaRPr lang="en-GB" dirty="0"/>
          </a:p>
        </p:txBody>
      </p:sp>
    </p:spTree>
    <p:extLst>
      <p:ext uri="{BB962C8B-B14F-4D97-AF65-F5344CB8AC3E}">
        <p14:creationId xmlns:p14="http://schemas.microsoft.com/office/powerpoint/2010/main" val="1474381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ACDBC-72F8-4E1B-84F7-F7268E4ACA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A55C41E-8482-45AC-AEFA-AC16564F21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0067FB7-1DF1-4998-AAEA-2539FE91CA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9A7684-95A7-427A-9BB0-52A2D58C417E}"/>
              </a:ext>
            </a:extLst>
          </p:cNvPr>
          <p:cNvSpPr>
            <a:spLocks noGrp="1"/>
          </p:cNvSpPr>
          <p:nvPr>
            <p:ph type="dt" sz="half" idx="10"/>
          </p:nvPr>
        </p:nvSpPr>
        <p:spPr/>
        <p:txBody>
          <a:bodyPr/>
          <a:lstStyle/>
          <a:p>
            <a:fld id="{91B2F0C6-BA76-4C25-9AC8-9C6ED4A29A88}" type="datetimeFigureOut">
              <a:rPr lang="en-GB" smtClean="0"/>
              <a:t>12/11/2021</a:t>
            </a:fld>
            <a:endParaRPr lang="en-GB" dirty="0"/>
          </a:p>
        </p:txBody>
      </p:sp>
      <p:sp>
        <p:nvSpPr>
          <p:cNvPr id="6" name="Footer Placeholder 5">
            <a:extLst>
              <a:ext uri="{FF2B5EF4-FFF2-40B4-BE49-F238E27FC236}">
                <a16:creationId xmlns:a16="http://schemas.microsoft.com/office/drawing/2014/main" id="{66939507-FA42-4355-A4DC-99F121B8C65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02E5DB3-F993-4D1A-AFF0-207B9059896A}"/>
              </a:ext>
            </a:extLst>
          </p:cNvPr>
          <p:cNvSpPr>
            <a:spLocks noGrp="1"/>
          </p:cNvSpPr>
          <p:nvPr>
            <p:ph type="sldNum" sz="quarter" idx="12"/>
          </p:nvPr>
        </p:nvSpPr>
        <p:spPr/>
        <p:txBody>
          <a:bodyPr/>
          <a:lstStyle/>
          <a:p>
            <a:fld id="{12D0558F-2D73-4508-A0E3-CF3E343BD9B5}" type="slidenum">
              <a:rPr lang="en-GB" smtClean="0"/>
              <a:t>‹#›</a:t>
            </a:fld>
            <a:endParaRPr lang="en-GB" dirty="0"/>
          </a:p>
        </p:txBody>
      </p:sp>
    </p:spTree>
    <p:extLst>
      <p:ext uri="{BB962C8B-B14F-4D97-AF65-F5344CB8AC3E}">
        <p14:creationId xmlns:p14="http://schemas.microsoft.com/office/powerpoint/2010/main" val="3396932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F5860-5B05-4688-A499-B71D185D32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C16A06D-851C-4DB8-BFDC-2BAE76AB55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3DB5825C-DADD-488F-9D9C-54AF32D90E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B1AF3E5-21AF-418F-83C1-AC8D2C8DA34D}"/>
              </a:ext>
            </a:extLst>
          </p:cNvPr>
          <p:cNvSpPr>
            <a:spLocks noGrp="1"/>
          </p:cNvSpPr>
          <p:nvPr>
            <p:ph type="dt" sz="half" idx="10"/>
          </p:nvPr>
        </p:nvSpPr>
        <p:spPr/>
        <p:txBody>
          <a:bodyPr/>
          <a:lstStyle/>
          <a:p>
            <a:fld id="{91B2F0C6-BA76-4C25-9AC8-9C6ED4A29A88}" type="datetimeFigureOut">
              <a:rPr lang="en-GB" smtClean="0"/>
              <a:t>12/11/2021</a:t>
            </a:fld>
            <a:endParaRPr lang="en-GB" dirty="0"/>
          </a:p>
        </p:txBody>
      </p:sp>
      <p:sp>
        <p:nvSpPr>
          <p:cNvPr id="6" name="Footer Placeholder 5">
            <a:extLst>
              <a:ext uri="{FF2B5EF4-FFF2-40B4-BE49-F238E27FC236}">
                <a16:creationId xmlns:a16="http://schemas.microsoft.com/office/drawing/2014/main" id="{586927CB-E8A9-4A7C-A165-B044E54A6F1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131A13A-5324-4A41-9382-750561AA2489}"/>
              </a:ext>
            </a:extLst>
          </p:cNvPr>
          <p:cNvSpPr>
            <a:spLocks noGrp="1"/>
          </p:cNvSpPr>
          <p:nvPr>
            <p:ph type="sldNum" sz="quarter" idx="12"/>
          </p:nvPr>
        </p:nvSpPr>
        <p:spPr/>
        <p:txBody>
          <a:bodyPr/>
          <a:lstStyle/>
          <a:p>
            <a:fld id="{12D0558F-2D73-4508-A0E3-CF3E343BD9B5}" type="slidenum">
              <a:rPr lang="en-GB" smtClean="0"/>
              <a:t>‹#›</a:t>
            </a:fld>
            <a:endParaRPr lang="en-GB" dirty="0"/>
          </a:p>
        </p:txBody>
      </p:sp>
    </p:spTree>
    <p:extLst>
      <p:ext uri="{BB962C8B-B14F-4D97-AF65-F5344CB8AC3E}">
        <p14:creationId xmlns:p14="http://schemas.microsoft.com/office/powerpoint/2010/main" val="2600641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F46CFD-A7C3-4494-8BC2-C3DCCDC13A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3341900-53A8-4431-8FEF-34118BB4ED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F0009F-C622-4C00-878A-2E678D463D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B2F0C6-BA76-4C25-9AC8-9C6ED4A29A88}" type="datetimeFigureOut">
              <a:rPr lang="en-GB" smtClean="0"/>
              <a:t>12/11/2021</a:t>
            </a:fld>
            <a:endParaRPr lang="en-GB" dirty="0"/>
          </a:p>
        </p:txBody>
      </p:sp>
      <p:sp>
        <p:nvSpPr>
          <p:cNvPr id="5" name="Footer Placeholder 4">
            <a:extLst>
              <a:ext uri="{FF2B5EF4-FFF2-40B4-BE49-F238E27FC236}">
                <a16:creationId xmlns:a16="http://schemas.microsoft.com/office/drawing/2014/main" id="{D49C7E7D-BE22-46D2-B06C-15DABC56F7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3A351700-6212-4A5D-A284-BE86849077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D0558F-2D73-4508-A0E3-CF3E343BD9B5}" type="slidenum">
              <a:rPr lang="en-GB" smtClean="0"/>
              <a:t>‹#›</a:t>
            </a:fld>
            <a:endParaRPr lang="en-GB" dirty="0"/>
          </a:p>
        </p:txBody>
      </p:sp>
    </p:spTree>
    <p:extLst>
      <p:ext uri="{BB962C8B-B14F-4D97-AF65-F5344CB8AC3E}">
        <p14:creationId xmlns:p14="http://schemas.microsoft.com/office/powerpoint/2010/main" val="2474922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69034-9A7C-4B90-85BE-E449C40CD458}"/>
              </a:ext>
            </a:extLst>
          </p:cNvPr>
          <p:cNvSpPr>
            <a:spLocks noGrp="1"/>
          </p:cNvSpPr>
          <p:nvPr>
            <p:ph type="ctrTitle"/>
          </p:nvPr>
        </p:nvSpPr>
        <p:spPr>
          <a:xfrm>
            <a:off x="1791286" y="520505"/>
            <a:ext cx="9144000" cy="3494904"/>
          </a:xfrm>
          <a:solidFill>
            <a:srgbClr val="0F1525"/>
          </a:solidFill>
        </p:spPr>
        <p:txBody>
          <a:bodyPr>
            <a:normAutofit/>
          </a:bodyPr>
          <a:lstStyle/>
          <a:p>
            <a:r>
              <a:rPr lang="en-GB" u="sng" dirty="0">
                <a:solidFill>
                  <a:schemeClr val="bg1"/>
                </a:solidFill>
                <a:latin typeface="Comic Sans MS" panose="030F0702030302020204" pitchFamily="66" charset="0"/>
              </a:rPr>
              <a:t>Monday 15</a:t>
            </a:r>
            <a:r>
              <a:rPr lang="en-GB" u="sng" baseline="30000" dirty="0">
                <a:solidFill>
                  <a:schemeClr val="bg1"/>
                </a:solidFill>
                <a:latin typeface="Comic Sans MS" panose="030F0702030302020204" pitchFamily="66" charset="0"/>
              </a:rPr>
              <a:t>th</a:t>
            </a:r>
            <a:r>
              <a:rPr lang="en-GB" u="sng" dirty="0">
                <a:solidFill>
                  <a:schemeClr val="bg1"/>
                </a:solidFill>
                <a:latin typeface="Comic Sans MS" panose="030F0702030302020204" pitchFamily="66" charset="0"/>
              </a:rPr>
              <a:t> November</a:t>
            </a:r>
            <a:br>
              <a:rPr lang="en-GB" u="sng" dirty="0">
                <a:solidFill>
                  <a:schemeClr val="bg1"/>
                </a:solidFill>
                <a:latin typeface="Comic Sans MS" panose="030F0702030302020204" pitchFamily="66" charset="0"/>
              </a:rPr>
            </a:br>
            <a:r>
              <a:rPr lang="en-GB" u="sng" dirty="0">
                <a:solidFill>
                  <a:schemeClr val="bg1"/>
                </a:solidFill>
                <a:latin typeface="Comic Sans MS" panose="030F0702030302020204" pitchFamily="66" charset="0"/>
              </a:rPr>
              <a:t>L.O. – I can continue to write a suspense story.</a:t>
            </a:r>
            <a:br>
              <a:rPr lang="en-GB" u="sng" dirty="0">
                <a:solidFill>
                  <a:schemeClr val="bg1"/>
                </a:solidFill>
                <a:latin typeface="Comic Sans MS" panose="030F0702030302020204" pitchFamily="66" charset="0"/>
              </a:rPr>
            </a:br>
            <a:endParaRPr lang="en-GB" u="sng"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948502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50584B-9846-4293-B682-0071BC1E2F69}"/>
              </a:ext>
            </a:extLst>
          </p:cNvPr>
          <p:cNvSpPr>
            <a:spLocks noGrp="1"/>
          </p:cNvSpPr>
          <p:nvPr>
            <p:ph idx="1"/>
          </p:nvPr>
        </p:nvSpPr>
        <p:spPr>
          <a:xfrm>
            <a:off x="838200" y="437322"/>
            <a:ext cx="10515600" cy="5739641"/>
          </a:xfrm>
          <a:solidFill>
            <a:srgbClr val="0F1525"/>
          </a:solidFill>
        </p:spPr>
        <p:txBody>
          <a:bodyPr>
            <a:normAutofit lnSpcReduction="10000"/>
          </a:bodyPr>
          <a:lstStyle/>
          <a:p>
            <a:pPr marL="0" indent="0">
              <a:buNone/>
            </a:pPr>
            <a:r>
              <a:rPr lang="en-GB" dirty="0">
                <a:solidFill>
                  <a:schemeClr val="bg1"/>
                </a:solidFill>
                <a:latin typeface="Comic Sans MS" panose="030F0702030302020204" pitchFamily="66" charset="0"/>
              </a:rPr>
              <a:t>Now, it’s time for our innovation. Mine is underneath in yellow.</a:t>
            </a:r>
          </a:p>
          <a:p>
            <a:pPr marL="0" indent="0">
              <a:buNone/>
            </a:pPr>
            <a:endParaRPr lang="en-GB" dirty="0">
              <a:solidFill>
                <a:schemeClr val="bg1"/>
              </a:solidFill>
              <a:latin typeface="Comic Sans MS" panose="030F0702030302020204" pitchFamily="66" charset="0"/>
            </a:endParaRPr>
          </a:p>
          <a:p>
            <a:pPr marL="0" indent="0">
              <a:buNone/>
            </a:pPr>
            <a:r>
              <a:rPr lang="en-GB" dirty="0">
                <a:solidFill>
                  <a:schemeClr val="bg1"/>
                </a:solidFill>
                <a:latin typeface="Comic Sans MS" panose="030F0702030302020204" pitchFamily="66" charset="0"/>
              </a:rPr>
              <a:t>Without thinking, Zelda dashed under a lorry and crouched as still as stone. Silently, the shadow of an enormous cat paced through the darkness, slinking along the rain washed pavements. Zelda shivered. </a:t>
            </a:r>
          </a:p>
          <a:p>
            <a:pPr marL="0" indent="0">
              <a:buNone/>
            </a:pPr>
            <a:endParaRPr lang="en-GB" dirty="0">
              <a:solidFill>
                <a:schemeClr val="bg1"/>
              </a:solidFill>
              <a:latin typeface="Comic Sans MS" panose="030F0702030302020204" pitchFamily="66" charset="0"/>
            </a:endParaRPr>
          </a:p>
          <a:p>
            <a:pPr marL="0" indent="0">
              <a:lnSpc>
                <a:spcPct val="150000"/>
              </a:lnSpc>
              <a:buNone/>
            </a:pPr>
            <a:r>
              <a:rPr lang="en-GB" dirty="0">
                <a:solidFill>
                  <a:srgbClr val="FFFF00"/>
                </a:solidFill>
                <a:latin typeface="Comic Sans MS" panose="030F0702030302020204" pitchFamily="66" charset="0"/>
              </a:rPr>
              <a:t>In that second, Luna darted under a hedge and perched as still as a statue. Swiftly, the shadow of a colossal wolf raced through the shadows, creeping along the saturated pavements. Luna shuddered.</a:t>
            </a:r>
          </a:p>
        </p:txBody>
      </p:sp>
    </p:spTree>
    <p:extLst>
      <p:ext uri="{BB962C8B-B14F-4D97-AF65-F5344CB8AC3E}">
        <p14:creationId xmlns:p14="http://schemas.microsoft.com/office/powerpoint/2010/main" val="4194896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50584B-9846-4293-B682-0071BC1E2F69}"/>
              </a:ext>
            </a:extLst>
          </p:cNvPr>
          <p:cNvSpPr>
            <a:spLocks noGrp="1"/>
          </p:cNvSpPr>
          <p:nvPr>
            <p:ph idx="1"/>
          </p:nvPr>
        </p:nvSpPr>
        <p:spPr>
          <a:xfrm>
            <a:off x="1036982" y="1009001"/>
            <a:ext cx="10515600" cy="4490652"/>
          </a:xfrm>
          <a:solidFill>
            <a:srgbClr val="0F1525"/>
          </a:solidFill>
        </p:spPr>
        <p:txBody>
          <a:bodyPr>
            <a:normAutofit lnSpcReduction="10000"/>
          </a:bodyPr>
          <a:lstStyle/>
          <a:p>
            <a:pPr marL="0" indent="0">
              <a:buNone/>
            </a:pPr>
            <a:r>
              <a:rPr lang="en-GB" dirty="0">
                <a:solidFill>
                  <a:schemeClr val="bg1"/>
                </a:solidFill>
                <a:latin typeface="Comic Sans MS" panose="030F0702030302020204" pitchFamily="66" charset="0"/>
              </a:rPr>
              <a:t>Remember to think about adjectives. </a:t>
            </a:r>
          </a:p>
          <a:p>
            <a:pPr marL="0" indent="0">
              <a:buNone/>
            </a:pPr>
            <a:r>
              <a:rPr lang="en-GB" dirty="0">
                <a:solidFill>
                  <a:schemeClr val="bg1"/>
                </a:solidFill>
                <a:latin typeface="Comic Sans MS" panose="030F0702030302020204" pitchFamily="66" charset="0"/>
              </a:rPr>
              <a:t>Can we add some more description to make our writing even better. This helps create an image in the readers mind. </a:t>
            </a:r>
          </a:p>
          <a:p>
            <a:pPr marL="0" indent="0">
              <a:buNone/>
            </a:pPr>
            <a:endParaRPr lang="en-GB" dirty="0">
              <a:solidFill>
                <a:schemeClr val="bg1"/>
              </a:solidFill>
              <a:latin typeface="Comic Sans MS" panose="030F0702030302020204" pitchFamily="66" charset="0"/>
            </a:endParaRPr>
          </a:p>
          <a:p>
            <a:pPr marL="0" indent="0">
              <a:buNone/>
            </a:pPr>
            <a:r>
              <a:rPr lang="en-GB" dirty="0">
                <a:solidFill>
                  <a:schemeClr val="bg1"/>
                </a:solidFill>
                <a:latin typeface="Comic Sans MS" panose="030F0702030302020204" pitchFamily="66" charset="0"/>
              </a:rPr>
              <a:t>Let’s use our purple polishing pens to improve this work even more. Will any of the WOTW enhance your writing?</a:t>
            </a:r>
          </a:p>
          <a:p>
            <a:pPr marL="0" indent="0">
              <a:buNone/>
            </a:pPr>
            <a:endParaRPr lang="en-GB" dirty="0">
              <a:solidFill>
                <a:schemeClr val="bg1"/>
              </a:solidFill>
              <a:latin typeface="Comic Sans MS" panose="030F0702030302020204" pitchFamily="66" charset="0"/>
            </a:endParaRPr>
          </a:p>
          <a:p>
            <a:pPr marL="0" indent="0">
              <a:buNone/>
            </a:pPr>
            <a:r>
              <a:rPr lang="en-GB" dirty="0">
                <a:solidFill>
                  <a:schemeClr val="bg1"/>
                </a:solidFill>
                <a:latin typeface="Comic Sans MS" panose="030F0702030302020204" pitchFamily="66" charset="0"/>
              </a:rPr>
              <a:t>Is there anywhere appropriate to add in a speech sentence?</a:t>
            </a:r>
          </a:p>
          <a:p>
            <a:pPr marL="0" indent="0">
              <a:buNone/>
            </a:pPr>
            <a:endParaRPr lang="en-GB" dirty="0">
              <a:solidFill>
                <a:schemeClr val="bg1"/>
              </a:solidFill>
              <a:latin typeface="Comic Sans MS" panose="030F0702030302020204" pitchFamily="66" charset="0"/>
            </a:endParaRPr>
          </a:p>
          <a:p>
            <a:pPr marL="0" indent="0">
              <a:buNone/>
            </a:pPr>
            <a:r>
              <a:rPr lang="en-GB" dirty="0">
                <a:solidFill>
                  <a:schemeClr val="bg1"/>
                </a:solidFill>
                <a:latin typeface="Comic Sans MS" panose="030F0702030302020204" pitchFamily="66" charset="0"/>
              </a:rPr>
              <a:t>Remember to punctuate correctly.</a:t>
            </a:r>
          </a:p>
          <a:p>
            <a:pPr marL="0" indent="0">
              <a:buNone/>
            </a:pPr>
            <a:endParaRPr lang="en-GB" dirty="0">
              <a:solidFill>
                <a:schemeClr val="bg1"/>
              </a:solidFill>
              <a:latin typeface="Comic Sans MS" panose="030F0702030302020204" pitchFamily="66" charset="0"/>
            </a:endParaRPr>
          </a:p>
          <a:p>
            <a:pPr marL="0" indent="0">
              <a:buNone/>
            </a:pPr>
            <a:endParaRPr lang="en-GB"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651094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69034-9A7C-4B90-85BE-E449C40CD458}"/>
              </a:ext>
            </a:extLst>
          </p:cNvPr>
          <p:cNvSpPr>
            <a:spLocks noGrp="1"/>
          </p:cNvSpPr>
          <p:nvPr>
            <p:ph type="ctrTitle"/>
          </p:nvPr>
        </p:nvSpPr>
        <p:spPr>
          <a:xfrm>
            <a:off x="1791286" y="520505"/>
            <a:ext cx="9144000" cy="3494904"/>
          </a:xfrm>
          <a:solidFill>
            <a:srgbClr val="0F1525"/>
          </a:solidFill>
        </p:spPr>
        <p:txBody>
          <a:bodyPr>
            <a:normAutofit fontScale="90000"/>
          </a:bodyPr>
          <a:lstStyle/>
          <a:p>
            <a:r>
              <a:rPr lang="en-GB" u="sng" dirty="0">
                <a:solidFill>
                  <a:schemeClr val="bg1"/>
                </a:solidFill>
                <a:latin typeface="Comic Sans MS" panose="030F0702030302020204" pitchFamily="66" charset="0"/>
              </a:rPr>
              <a:t>Wednesday 17</a:t>
            </a:r>
            <a:r>
              <a:rPr lang="en-GB" u="sng" baseline="30000" dirty="0">
                <a:solidFill>
                  <a:schemeClr val="bg1"/>
                </a:solidFill>
                <a:latin typeface="Comic Sans MS" panose="030F0702030302020204" pitchFamily="66" charset="0"/>
              </a:rPr>
              <a:t>th</a:t>
            </a:r>
            <a:r>
              <a:rPr lang="en-GB" u="sng" dirty="0">
                <a:solidFill>
                  <a:schemeClr val="bg1"/>
                </a:solidFill>
                <a:latin typeface="Comic Sans MS" panose="030F0702030302020204" pitchFamily="66" charset="0"/>
              </a:rPr>
              <a:t> November</a:t>
            </a:r>
            <a:br>
              <a:rPr lang="en-GB" u="sng" dirty="0">
                <a:solidFill>
                  <a:schemeClr val="bg1"/>
                </a:solidFill>
                <a:latin typeface="Comic Sans MS" panose="030F0702030302020204" pitchFamily="66" charset="0"/>
              </a:rPr>
            </a:br>
            <a:r>
              <a:rPr lang="en-GB" u="sng" dirty="0">
                <a:solidFill>
                  <a:schemeClr val="bg1"/>
                </a:solidFill>
                <a:latin typeface="Comic Sans MS" panose="030F0702030302020204" pitchFamily="66" charset="0"/>
              </a:rPr>
              <a:t>L.O. – I can continue to write a suspense story.</a:t>
            </a:r>
            <a:br>
              <a:rPr lang="en-GB" u="sng" dirty="0">
                <a:solidFill>
                  <a:schemeClr val="bg1"/>
                </a:solidFill>
                <a:latin typeface="Comic Sans MS" panose="030F0702030302020204" pitchFamily="66" charset="0"/>
              </a:rPr>
            </a:br>
            <a:endParaRPr lang="en-GB" u="sng"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425676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50584B-9846-4293-B682-0071BC1E2F69}"/>
              </a:ext>
            </a:extLst>
          </p:cNvPr>
          <p:cNvSpPr>
            <a:spLocks noGrp="1"/>
          </p:cNvSpPr>
          <p:nvPr>
            <p:ph idx="1"/>
          </p:nvPr>
        </p:nvSpPr>
        <p:spPr>
          <a:xfrm>
            <a:off x="838200" y="717452"/>
            <a:ext cx="10515600" cy="5459511"/>
          </a:xfrm>
          <a:solidFill>
            <a:srgbClr val="0F1525"/>
          </a:solidFill>
        </p:spPr>
        <p:txBody>
          <a:bodyPr/>
          <a:lstStyle/>
          <a:p>
            <a:pPr marL="0" indent="0">
              <a:buNone/>
            </a:pPr>
            <a:r>
              <a:rPr lang="en-GB" dirty="0">
                <a:solidFill>
                  <a:schemeClr val="bg1"/>
                </a:solidFill>
                <a:latin typeface="Comic Sans MS" panose="030F0702030302020204" pitchFamily="66" charset="0"/>
              </a:rPr>
              <a:t>Read through your first three paragraphs of your suspense writing. Does your story sound good?</a:t>
            </a:r>
          </a:p>
          <a:p>
            <a:pPr marL="0" indent="0">
              <a:buNone/>
            </a:pPr>
            <a:r>
              <a:rPr lang="en-GB" dirty="0">
                <a:solidFill>
                  <a:schemeClr val="bg1"/>
                </a:solidFill>
                <a:latin typeface="Comic Sans MS" panose="030F0702030302020204" pitchFamily="66" charset="0"/>
              </a:rPr>
              <a:t>Let’s look at paragraph 4 – the resolution. Let’s have a look at Zelda Claw and see how we may innovate this ourselves.</a:t>
            </a:r>
          </a:p>
          <a:p>
            <a:pPr marL="0" indent="0">
              <a:buNone/>
            </a:pPr>
            <a:endParaRPr lang="en-GB" dirty="0">
              <a:solidFill>
                <a:schemeClr val="bg1"/>
              </a:solidFill>
              <a:latin typeface="Comic Sans MS" panose="030F0702030302020204" pitchFamily="66" charset="0"/>
            </a:endParaRPr>
          </a:p>
          <a:p>
            <a:pPr marL="0" indent="0">
              <a:buNone/>
            </a:pPr>
            <a:endParaRPr lang="en-GB" sz="3600" dirty="0">
              <a:solidFill>
                <a:schemeClr val="bg1"/>
              </a:solidFill>
              <a:latin typeface="Comic Sans MS" panose="030F0702030302020204" pitchFamily="66" charset="0"/>
            </a:endParaRPr>
          </a:p>
          <a:p>
            <a:pPr marL="0" indent="0">
              <a:buNone/>
            </a:pPr>
            <a:r>
              <a:rPr lang="en-GB" sz="3600" dirty="0">
                <a:solidFill>
                  <a:schemeClr val="bg1"/>
                </a:solidFill>
                <a:latin typeface="Comic Sans MS" panose="030F0702030302020204" pitchFamily="66" charset="0"/>
              </a:rPr>
              <a:t>Slowly, the great rain-cat drew closer and closer. Zelda could hear its claws scratching on the tarmac and see its green eyes glittering. Had it seen her? </a:t>
            </a:r>
          </a:p>
        </p:txBody>
      </p:sp>
    </p:spTree>
    <p:extLst>
      <p:ext uri="{BB962C8B-B14F-4D97-AF65-F5344CB8AC3E}">
        <p14:creationId xmlns:p14="http://schemas.microsoft.com/office/powerpoint/2010/main" val="4225253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50584B-9846-4293-B682-0071BC1E2F69}"/>
              </a:ext>
            </a:extLst>
          </p:cNvPr>
          <p:cNvSpPr>
            <a:spLocks noGrp="1"/>
          </p:cNvSpPr>
          <p:nvPr>
            <p:ph idx="1"/>
          </p:nvPr>
        </p:nvSpPr>
        <p:spPr>
          <a:xfrm>
            <a:off x="838200" y="717452"/>
            <a:ext cx="10515600" cy="5459511"/>
          </a:xfrm>
          <a:solidFill>
            <a:srgbClr val="0F1525"/>
          </a:solidFill>
        </p:spPr>
        <p:txBody>
          <a:bodyPr>
            <a:normAutofit fontScale="92500"/>
          </a:bodyPr>
          <a:lstStyle/>
          <a:p>
            <a:pPr marL="0" indent="0">
              <a:buNone/>
            </a:pPr>
            <a:r>
              <a:rPr lang="en-GB" sz="3200" dirty="0">
                <a:solidFill>
                  <a:schemeClr val="bg1"/>
                </a:solidFill>
                <a:latin typeface="Comic Sans MS" panose="030F0702030302020204" pitchFamily="66" charset="0"/>
              </a:rPr>
              <a:t>Here is my innovation underneath in yellow.</a:t>
            </a:r>
          </a:p>
          <a:p>
            <a:pPr marL="0" indent="0">
              <a:buNone/>
            </a:pPr>
            <a:endParaRPr lang="en-GB" sz="3200" dirty="0">
              <a:solidFill>
                <a:schemeClr val="bg1"/>
              </a:solidFill>
              <a:latin typeface="Comic Sans MS" panose="030F0702030302020204" pitchFamily="66" charset="0"/>
            </a:endParaRPr>
          </a:p>
          <a:p>
            <a:pPr marL="0" indent="0">
              <a:buNone/>
            </a:pPr>
            <a:r>
              <a:rPr lang="en-GB" sz="3200" dirty="0">
                <a:solidFill>
                  <a:schemeClr val="bg1"/>
                </a:solidFill>
                <a:latin typeface="Comic Sans MS" panose="030F0702030302020204" pitchFamily="66" charset="0"/>
              </a:rPr>
              <a:t>Slowly, the great rain-cat drew closer and closer. Zelda could hear its claws scratching on the tarmac and see its green eyes glittering. Had it seen her? </a:t>
            </a:r>
          </a:p>
          <a:p>
            <a:pPr marL="0" indent="0">
              <a:buNone/>
            </a:pPr>
            <a:endParaRPr lang="en-GB" sz="3200" dirty="0">
              <a:solidFill>
                <a:schemeClr val="bg1"/>
              </a:solidFill>
              <a:latin typeface="Comic Sans MS" panose="030F0702030302020204" pitchFamily="66" charset="0"/>
            </a:endParaRPr>
          </a:p>
          <a:p>
            <a:pPr marL="0" indent="0">
              <a:lnSpc>
                <a:spcPct val="150000"/>
              </a:lnSpc>
              <a:buNone/>
            </a:pPr>
            <a:r>
              <a:rPr lang="en-GB" sz="3200" dirty="0">
                <a:solidFill>
                  <a:srgbClr val="FFFF00"/>
                </a:solidFill>
                <a:latin typeface="Comic Sans MS" panose="030F0702030302020204" pitchFamily="66" charset="0"/>
              </a:rPr>
              <a:t>Gently, the great storm-wolf tiptoed closer and closer. Luna could hear its breath panting and see its crimson eyes sparkling. Had it caught a glimpse of her?</a:t>
            </a:r>
          </a:p>
          <a:p>
            <a:pPr marL="0" indent="0">
              <a:buNone/>
            </a:pPr>
            <a:endParaRPr lang="en-GB"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4269625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50584B-9846-4293-B682-0071BC1E2F69}"/>
              </a:ext>
            </a:extLst>
          </p:cNvPr>
          <p:cNvSpPr>
            <a:spLocks noGrp="1"/>
          </p:cNvSpPr>
          <p:nvPr>
            <p:ph idx="1"/>
          </p:nvPr>
        </p:nvSpPr>
        <p:spPr>
          <a:xfrm>
            <a:off x="838200" y="717452"/>
            <a:ext cx="10515600" cy="5459511"/>
          </a:xfrm>
          <a:solidFill>
            <a:srgbClr val="0F1525"/>
          </a:solidFill>
        </p:spPr>
        <p:txBody>
          <a:bodyPr/>
          <a:lstStyle/>
          <a:p>
            <a:pPr marL="0" indent="0">
              <a:buNone/>
            </a:pPr>
            <a:r>
              <a:rPr lang="en-GB" dirty="0">
                <a:solidFill>
                  <a:schemeClr val="bg1"/>
                </a:solidFill>
                <a:latin typeface="Comic Sans MS" panose="030F0702030302020204" pitchFamily="66" charset="0"/>
              </a:rPr>
              <a:t>Finally, paragraph 5 – the ending. Your main character should have resolved their issue, although you may want to end on a cliff hanger.</a:t>
            </a:r>
          </a:p>
          <a:p>
            <a:pPr marL="0" indent="0">
              <a:buNone/>
            </a:pPr>
            <a:endParaRPr lang="en-GB" dirty="0">
              <a:solidFill>
                <a:srgbClr val="FF0000"/>
              </a:solidFill>
              <a:latin typeface="Comic Sans MS" panose="030F0702030302020204" pitchFamily="66" charset="0"/>
            </a:endParaRPr>
          </a:p>
          <a:p>
            <a:pPr marL="0" indent="0">
              <a:buNone/>
            </a:pPr>
            <a:endParaRPr lang="en-GB" dirty="0">
              <a:solidFill>
                <a:srgbClr val="FF0000"/>
              </a:solidFill>
              <a:latin typeface="Comic Sans MS" panose="030F0702030302020204" pitchFamily="66" charset="0"/>
            </a:endParaRPr>
          </a:p>
          <a:p>
            <a:pPr marL="0" indent="0">
              <a:buNone/>
            </a:pPr>
            <a:r>
              <a:rPr lang="en-GB" sz="3200" dirty="0">
                <a:solidFill>
                  <a:schemeClr val="bg1"/>
                </a:solidFill>
                <a:latin typeface="Comic Sans MS" panose="030F0702030302020204" pitchFamily="66" charset="0"/>
              </a:rPr>
              <a:t>At that moment, Zelda could bear it no longer. Leaping out from under the lorry, she shot back across the rainswept road and leapt over the wall. She was alone. The rain cat had not followed her. Zelda was safe – for now.</a:t>
            </a:r>
          </a:p>
        </p:txBody>
      </p:sp>
    </p:spTree>
    <p:extLst>
      <p:ext uri="{BB962C8B-B14F-4D97-AF65-F5344CB8AC3E}">
        <p14:creationId xmlns:p14="http://schemas.microsoft.com/office/powerpoint/2010/main" val="3365144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50584B-9846-4293-B682-0071BC1E2F69}"/>
              </a:ext>
            </a:extLst>
          </p:cNvPr>
          <p:cNvSpPr>
            <a:spLocks noGrp="1"/>
          </p:cNvSpPr>
          <p:nvPr>
            <p:ph idx="1"/>
          </p:nvPr>
        </p:nvSpPr>
        <p:spPr>
          <a:xfrm>
            <a:off x="838200" y="717452"/>
            <a:ext cx="10515600" cy="5459511"/>
          </a:xfrm>
          <a:solidFill>
            <a:srgbClr val="0F1525"/>
          </a:solidFill>
        </p:spPr>
        <p:txBody>
          <a:bodyPr>
            <a:normAutofit lnSpcReduction="10000"/>
          </a:bodyPr>
          <a:lstStyle/>
          <a:p>
            <a:pPr marL="0" indent="0">
              <a:buNone/>
            </a:pPr>
            <a:r>
              <a:rPr lang="en-GB" dirty="0">
                <a:solidFill>
                  <a:schemeClr val="bg1"/>
                </a:solidFill>
                <a:latin typeface="Comic Sans MS" panose="030F0702030302020204" pitchFamily="66" charset="0"/>
              </a:rPr>
              <a:t>Here is my innovation underneath in red.</a:t>
            </a:r>
          </a:p>
          <a:p>
            <a:pPr marL="0" indent="0">
              <a:buNone/>
            </a:pPr>
            <a:endParaRPr lang="en-GB" sz="1600" dirty="0">
              <a:solidFill>
                <a:schemeClr val="bg1"/>
              </a:solidFill>
              <a:latin typeface="Comic Sans MS" panose="030F0702030302020204" pitchFamily="66" charset="0"/>
            </a:endParaRPr>
          </a:p>
          <a:p>
            <a:pPr marL="0" indent="0">
              <a:buNone/>
            </a:pPr>
            <a:r>
              <a:rPr lang="en-GB" dirty="0">
                <a:solidFill>
                  <a:schemeClr val="bg1"/>
                </a:solidFill>
                <a:latin typeface="Comic Sans MS" panose="030F0702030302020204" pitchFamily="66" charset="0"/>
              </a:rPr>
              <a:t>At that moment, Zelda could bear it no longer. Leaping out from under the lorry, she shot back across the rainswept road and leapt over the wall. She was alone. The rain cat had not followed her. Zelda was safe – for now.</a:t>
            </a:r>
          </a:p>
          <a:p>
            <a:pPr marL="0" indent="0">
              <a:lnSpc>
                <a:spcPct val="150000"/>
              </a:lnSpc>
              <a:buNone/>
            </a:pPr>
            <a:endParaRPr lang="en-GB" sz="1600" dirty="0">
              <a:solidFill>
                <a:srgbClr val="FF0000"/>
              </a:solidFill>
              <a:latin typeface="Comic Sans MS" panose="030F0702030302020204" pitchFamily="66" charset="0"/>
            </a:endParaRPr>
          </a:p>
          <a:p>
            <a:pPr marL="0" indent="0">
              <a:lnSpc>
                <a:spcPct val="150000"/>
              </a:lnSpc>
              <a:buNone/>
            </a:pPr>
            <a:r>
              <a:rPr lang="en-GB" dirty="0">
                <a:solidFill>
                  <a:srgbClr val="FFFF00"/>
                </a:solidFill>
                <a:latin typeface="Comic Sans MS" panose="030F0702030302020204" pitchFamily="66" charset="0"/>
              </a:rPr>
              <a:t>Finally, Luna could take no more. Diving out from under the hedge, she leapt back over the rainswept road and soared over the fence. Thankfully, she was alone. The storm wolf had not caught sight of her. Luna was away from danger – for now. </a:t>
            </a:r>
          </a:p>
        </p:txBody>
      </p:sp>
    </p:spTree>
    <p:extLst>
      <p:ext uri="{BB962C8B-B14F-4D97-AF65-F5344CB8AC3E}">
        <p14:creationId xmlns:p14="http://schemas.microsoft.com/office/powerpoint/2010/main" val="2125589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50584B-9846-4293-B682-0071BC1E2F69}"/>
              </a:ext>
            </a:extLst>
          </p:cNvPr>
          <p:cNvSpPr>
            <a:spLocks noGrp="1"/>
          </p:cNvSpPr>
          <p:nvPr>
            <p:ph idx="1"/>
          </p:nvPr>
        </p:nvSpPr>
        <p:spPr>
          <a:xfrm>
            <a:off x="457200" y="241300"/>
            <a:ext cx="10896600" cy="5935663"/>
          </a:xfrm>
          <a:solidFill>
            <a:srgbClr val="0F1525"/>
          </a:solidFill>
        </p:spPr>
        <p:txBody>
          <a:bodyPr>
            <a:normAutofit/>
          </a:bodyPr>
          <a:lstStyle/>
          <a:p>
            <a:pPr marL="0" indent="0">
              <a:buNone/>
            </a:pPr>
            <a:r>
              <a:rPr lang="en-GB" dirty="0">
                <a:solidFill>
                  <a:schemeClr val="bg1"/>
                </a:solidFill>
                <a:latin typeface="Comic Sans MS" panose="030F0702030302020204" pitchFamily="66" charset="0"/>
              </a:rPr>
              <a:t>If you think you have finished please check for;</a:t>
            </a:r>
          </a:p>
          <a:p>
            <a:r>
              <a:rPr lang="en-GB" b="1" dirty="0">
                <a:solidFill>
                  <a:srgbClr val="FFFF00"/>
                </a:solidFill>
                <a:latin typeface="Comic Sans MS" panose="030F0702030302020204" pitchFamily="66" charset="0"/>
              </a:rPr>
              <a:t>Capital letters</a:t>
            </a:r>
          </a:p>
          <a:p>
            <a:r>
              <a:rPr lang="en-GB" b="1" dirty="0">
                <a:solidFill>
                  <a:srgbClr val="FFFF00"/>
                </a:solidFill>
                <a:latin typeface="Comic Sans MS" panose="030F0702030302020204" pitchFamily="66" charset="0"/>
              </a:rPr>
              <a:t>Full stops</a:t>
            </a:r>
          </a:p>
          <a:p>
            <a:r>
              <a:rPr lang="en-GB" b="1" dirty="0">
                <a:solidFill>
                  <a:srgbClr val="FFFF00"/>
                </a:solidFill>
                <a:latin typeface="Comic Sans MS" panose="030F0702030302020204" pitchFamily="66" charset="0"/>
              </a:rPr>
              <a:t>Commas</a:t>
            </a:r>
          </a:p>
          <a:p>
            <a:r>
              <a:rPr lang="en-GB" b="1" dirty="0">
                <a:solidFill>
                  <a:srgbClr val="FFFF00"/>
                </a:solidFill>
                <a:latin typeface="Comic Sans MS" panose="030F0702030302020204" pitchFamily="66" charset="0"/>
              </a:rPr>
              <a:t>Adjectives </a:t>
            </a:r>
            <a:r>
              <a:rPr lang="en-GB" dirty="0">
                <a:solidFill>
                  <a:schemeClr val="bg1"/>
                </a:solidFill>
                <a:latin typeface="Comic Sans MS" panose="030F0702030302020204" pitchFamily="66" charset="0"/>
              </a:rPr>
              <a:t>– have you used enough describing words?</a:t>
            </a:r>
          </a:p>
          <a:p>
            <a:r>
              <a:rPr lang="en-GB" dirty="0">
                <a:solidFill>
                  <a:schemeClr val="bg1"/>
                </a:solidFill>
                <a:latin typeface="Comic Sans MS" panose="030F0702030302020204" pitchFamily="66" charset="0"/>
              </a:rPr>
              <a:t>Have you included a </a:t>
            </a:r>
            <a:r>
              <a:rPr lang="en-GB" b="1" dirty="0">
                <a:solidFill>
                  <a:srgbClr val="FFFF00"/>
                </a:solidFill>
                <a:latin typeface="Comic Sans MS" panose="030F0702030302020204" pitchFamily="66" charset="0"/>
              </a:rPr>
              <a:t>rhetorical questions </a:t>
            </a:r>
            <a:r>
              <a:rPr lang="en-GB" dirty="0">
                <a:solidFill>
                  <a:schemeClr val="bg1"/>
                </a:solidFill>
                <a:latin typeface="Comic Sans MS" panose="030F0702030302020204" pitchFamily="66" charset="0"/>
              </a:rPr>
              <a:t>at the end of paragraphs 1 and 2?</a:t>
            </a:r>
          </a:p>
          <a:p>
            <a:r>
              <a:rPr lang="en-GB" b="1" dirty="0">
                <a:solidFill>
                  <a:srgbClr val="FFFF00"/>
                </a:solidFill>
                <a:latin typeface="Comic Sans MS" panose="030F0702030302020204" pitchFamily="66" charset="0"/>
              </a:rPr>
              <a:t>Varied sentence openers </a:t>
            </a:r>
            <a:r>
              <a:rPr lang="en-GB" dirty="0">
                <a:solidFill>
                  <a:schemeClr val="bg1"/>
                </a:solidFill>
                <a:latin typeface="Comic Sans MS" panose="030F0702030302020204" pitchFamily="66" charset="0"/>
              </a:rPr>
              <a:t>– have you tried to use different ways of starting a sentence?</a:t>
            </a:r>
          </a:p>
          <a:p>
            <a:r>
              <a:rPr lang="en-GB" b="1" dirty="0">
                <a:solidFill>
                  <a:srgbClr val="FFFF00"/>
                </a:solidFill>
                <a:latin typeface="Comic Sans MS" panose="030F0702030302020204" pitchFamily="66" charset="0"/>
              </a:rPr>
              <a:t>Short and long sentences</a:t>
            </a:r>
            <a:r>
              <a:rPr lang="en-GB" dirty="0">
                <a:solidFill>
                  <a:srgbClr val="FFFF00"/>
                </a:solidFill>
                <a:latin typeface="Comic Sans MS" panose="030F0702030302020204" pitchFamily="66" charset="0"/>
              </a:rPr>
              <a:t> </a:t>
            </a:r>
            <a:r>
              <a:rPr lang="en-GB" dirty="0">
                <a:solidFill>
                  <a:schemeClr val="bg1"/>
                </a:solidFill>
                <a:latin typeface="Comic Sans MS" panose="030F0702030302020204" pitchFamily="66" charset="0"/>
              </a:rPr>
              <a:t>– have you used a mixture of both?</a:t>
            </a:r>
          </a:p>
          <a:p>
            <a:pPr marL="0" indent="0">
              <a:buNone/>
            </a:pPr>
            <a:r>
              <a:rPr lang="en-GB" dirty="0">
                <a:solidFill>
                  <a:srgbClr val="FFFF00"/>
                </a:solidFill>
                <a:latin typeface="Comic Sans MS" panose="030F0702030302020204" pitchFamily="66" charset="0"/>
              </a:rPr>
              <a:t>Refer back to your toolkit and see how many of the features you have included in your innovation.</a:t>
            </a:r>
          </a:p>
        </p:txBody>
      </p:sp>
    </p:spTree>
    <p:extLst>
      <p:ext uri="{BB962C8B-B14F-4D97-AF65-F5344CB8AC3E}">
        <p14:creationId xmlns:p14="http://schemas.microsoft.com/office/powerpoint/2010/main" val="4234114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69034-9A7C-4B90-85BE-E449C40CD458}"/>
              </a:ext>
            </a:extLst>
          </p:cNvPr>
          <p:cNvSpPr>
            <a:spLocks noGrp="1"/>
          </p:cNvSpPr>
          <p:nvPr>
            <p:ph type="ctrTitle"/>
          </p:nvPr>
        </p:nvSpPr>
        <p:spPr>
          <a:xfrm>
            <a:off x="1473200" y="520504"/>
            <a:ext cx="9462086" cy="4927795"/>
          </a:xfrm>
          <a:solidFill>
            <a:srgbClr val="0F1525"/>
          </a:solidFill>
        </p:spPr>
        <p:txBody>
          <a:bodyPr>
            <a:normAutofit fontScale="90000"/>
          </a:bodyPr>
          <a:lstStyle/>
          <a:p>
            <a:br>
              <a:rPr lang="en-GB" u="sng" dirty="0">
                <a:solidFill>
                  <a:schemeClr val="bg1"/>
                </a:solidFill>
                <a:latin typeface="Comic Sans MS" panose="030F0702030302020204" pitchFamily="66" charset="0"/>
              </a:rPr>
            </a:br>
            <a:br>
              <a:rPr lang="en-GB" u="sng" dirty="0">
                <a:solidFill>
                  <a:schemeClr val="bg1"/>
                </a:solidFill>
                <a:latin typeface="Comic Sans MS" panose="030F0702030302020204" pitchFamily="66" charset="0"/>
              </a:rPr>
            </a:br>
            <a:r>
              <a:rPr lang="en-GB" sz="4400" u="sng" dirty="0">
                <a:solidFill>
                  <a:schemeClr val="bg1"/>
                </a:solidFill>
                <a:latin typeface="Comic Sans MS" panose="030F0702030302020204" pitchFamily="66" charset="0"/>
              </a:rPr>
              <a:t>Thursday 18</a:t>
            </a:r>
            <a:r>
              <a:rPr lang="en-GB" sz="4400" u="sng" baseline="30000" dirty="0">
                <a:solidFill>
                  <a:schemeClr val="bg1"/>
                </a:solidFill>
                <a:latin typeface="Comic Sans MS" panose="030F0702030302020204" pitchFamily="66" charset="0"/>
              </a:rPr>
              <a:t>th</a:t>
            </a:r>
            <a:r>
              <a:rPr lang="en-GB" sz="4400" u="sng" dirty="0">
                <a:solidFill>
                  <a:schemeClr val="bg1"/>
                </a:solidFill>
                <a:latin typeface="Comic Sans MS" panose="030F0702030302020204" pitchFamily="66" charset="0"/>
              </a:rPr>
              <a:t> November</a:t>
            </a:r>
            <a:br>
              <a:rPr lang="en-GB" sz="4400" u="sng" dirty="0">
                <a:solidFill>
                  <a:schemeClr val="bg1"/>
                </a:solidFill>
                <a:latin typeface="Comic Sans MS" panose="030F0702030302020204" pitchFamily="66" charset="0"/>
              </a:rPr>
            </a:br>
            <a:br>
              <a:rPr lang="en-GB" sz="4400" u="sng" dirty="0">
                <a:solidFill>
                  <a:schemeClr val="bg1"/>
                </a:solidFill>
                <a:latin typeface="Comic Sans MS" panose="030F0702030302020204" pitchFamily="66" charset="0"/>
              </a:rPr>
            </a:br>
            <a:r>
              <a:rPr lang="en-GB" sz="4400" u="sng" dirty="0">
                <a:solidFill>
                  <a:schemeClr val="bg1"/>
                </a:solidFill>
                <a:latin typeface="Comic Sans MS" panose="030F0702030302020204" pitchFamily="66" charset="0"/>
              </a:rPr>
              <a:t>L.O. – I can edit, improve and then write up a suspense story for an audience</a:t>
            </a:r>
            <a:br>
              <a:rPr lang="en-GB" u="sng" dirty="0">
                <a:solidFill>
                  <a:schemeClr val="bg1"/>
                </a:solidFill>
                <a:latin typeface="Comic Sans MS" panose="030F0702030302020204" pitchFamily="66" charset="0"/>
              </a:rPr>
            </a:br>
            <a:endParaRPr lang="en-GB" u="sng"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734991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69034-9A7C-4B90-85BE-E449C40CD458}"/>
              </a:ext>
            </a:extLst>
          </p:cNvPr>
          <p:cNvSpPr>
            <a:spLocks noGrp="1"/>
          </p:cNvSpPr>
          <p:nvPr>
            <p:ph type="ctrTitle"/>
          </p:nvPr>
        </p:nvSpPr>
        <p:spPr>
          <a:xfrm>
            <a:off x="1320800" y="520504"/>
            <a:ext cx="9614486" cy="4800795"/>
          </a:xfrm>
          <a:solidFill>
            <a:srgbClr val="0F1525"/>
          </a:solidFill>
        </p:spPr>
        <p:txBody>
          <a:bodyPr>
            <a:normAutofit/>
          </a:bodyPr>
          <a:lstStyle/>
          <a:p>
            <a:r>
              <a:rPr lang="en-GB" u="sng" dirty="0">
                <a:solidFill>
                  <a:schemeClr val="bg1"/>
                </a:solidFill>
                <a:latin typeface="Comic Sans MS" panose="030F0702030302020204" pitchFamily="66" charset="0"/>
              </a:rPr>
              <a:t>Friday 19</a:t>
            </a:r>
            <a:r>
              <a:rPr lang="en-GB" u="sng" baseline="30000" dirty="0">
                <a:solidFill>
                  <a:schemeClr val="bg1"/>
                </a:solidFill>
                <a:latin typeface="Comic Sans MS" panose="030F0702030302020204" pitchFamily="66" charset="0"/>
              </a:rPr>
              <a:t>th</a:t>
            </a:r>
            <a:r>
              <a:rPr lang="en-GB" u="sng" dirty="0">
                <a:solidFill>
                  <a:schemeClr val="bg1"/>
                </a:solidFill>
                <a:latin typeface="Comic Sans MS" panose="030F0702030302020204" pitchFamily="66" charset="0"/>
              </a:rPr>
              <a:t> November</a:t>
            </a:r>
            <a:br>
              <a:rPr lang="en-GB" u="sng" dirty="0">
                <a:solidFill>
                  <a:schemeClr val="bg1"/>
                </a:solidFill>
                <a:latin typeface="Comic Sans MS" panose="030F0702030302020204" pitchFamily="66" charset="0"/>
              </a:rPr>
            </a:br>
            <a:r>
              <a:rPr lang="en-GB" u="sng" dirty="0">
                <a:solidFill>
                  <a:schemeClr val="bg1"/>
                </a:solidFill>
                <a:latin typeface="Comic Sans MS" panose="030F0702030302020204" pitchFamily="66" charset="0"/>
              </a:rPr>
              <a:t>L.O. – I can write a set of instructions. (cold write).</a:t>
            </a:r>
            <a:br>
              <a:rPr lang="en-GB" u="sng" dirty="0">
                <a:solidFill>
                  <a:schemeClr val="bg1"/>
                </a:solidFill>
                <a:latin typeface="Comic Sans MS" panose="030F0702030302020204" pitchFamily="66" charset="0"/>
              </a:rPr>
            </a:br>
            <a:endParaRPr lang="en-GB" u="sng"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4024403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69034-9A7C-4B90-85BE-E449C40CD458}"/>
              </a:ext>
            </a:extLst>
          </p:cNvPr>
          <p:cNvSpPr>
            <a:spLocks noGrp="1"/>
          </p:cNvSpPr>
          <p:nvPr>
            <p:ph type="ctrTitle"/>
          </p:nvPr>
        </p:nvSpPr>
        <p:spPr>
          <a:xfrm>
            <a:off x="571500" y="1"/>
            <a:ext cx="10807699" cy="6540500"/>
          </a:xfrm>
          <a:solidFill>
            <a:srgbClr val="0F1525"/>
          </a:solidFill>
        </p:spPr>
        <p:txBody>
          <a:bodyPr>
            <a:normAutofit fontScale="90000"/>
          </a:bodyPr>
          <a:lstStyle/>
          <a:p>
            <a:br>
              <a:rPr lang="en-GB" u="sng" dirty="0">
                <a:solidFill>
                  <a:schemeClr val="bg1"/>
                </a:solidFill>
                <a:latin typeface="Comic Sans MS" panose="030F0702030302020204" pitchFamily="66" charset="0"/>
              </a:rPr>
            </a:br>
            <a:br>
              <a:rPr lang="en-GB" u="sng" dirty="0">
                <a:solidFill>
                  <a:schemeClr val="bg1"/>
                </a:solidFill>
                <a:latin typeface="Comic Sans MS" panose="030F0702030302020204" pitchFamily="66" charset="0"/>
              </a:rPr>
            </a:br>
            <a:br>
              <a:rPr lang="en-GB" u="sng" dirty="0">
                <a:solidFill>
                  <a:schemeClr val="bg1"/>
                </a:solidFill>
                <a:latin typeface="Comic Sans MS" panose="030F0702030302020204" pitchFamily="66" charset="0"/>
              </a:rPr>
            </a:br>
            <a:br>
              <a:rPr lang="en-GB" u="sng" dirty="0">
                <a:solidFill>
                  <a:schemeClr val="bg1"/>
                </a:solidFill>
                <a:latin typeface="Comic Sans MS" panose="030F0702030302020204" pitchFamily="66" charset="0"/>
              </a:rPr>
            </a:br>
            <a:r>
              <a:rPr lang="en-GB" sz="4900" u="sng" dirty="0">
                <a:solidFill>
                  <a:schemeClr val="bg1"/>
                </a:solidFill>
                <a:latin typeface="Comic Sans MS" panose="030F0702030302020204" pitchFamily="66" charset="0"/>
              </a:rPr>
              <a:t>Words of the week this week </a:t>
            </a:r>
            <a:br>
              <a:rPr lang="en-GB" sz="4900" u="sng" dirty="0">
                <a:solidFill>
                  <a:schemeClr val="bg1"/>
                </a:solidFill>
                <a:latin typeface="Comic Sans MS" panose="030F0702030302020204" pitchFamily="66" charset="0"/>
              </a:rPr>
            </a:br>
            <a:r>
              <a:rPr lang="en-GB" sz="4900" u="sng" dirty="0">
                <a:solidFill>
                  <a:schemeClr val="bg1"/>
                </a:solidFill>
                <a:latin typeface="Comic Sans MS" panose="030F0702030302020204" pitchFamily="66" charset="0"/>
              </a:rPr>
              <a:t>are:</a:t>
            </a:r>
            <a:br>
              <a:rPr lang="en-GB" sz="4900" u="sng" dirty="0">
                <a:solidFill>
                  <a:schemeClr val="bg1"/>
                </a:solidFill>
                <a:latin typeface="Comic Sans MS" panose="030F0702030302020204" pitchFamily="66" charset="0"/>
              </a:rPr>
            </a:br>
            <a:r>
              <a:rPr lang="en-GB" sz="4900" dirty="0">
                <a:solidFill>
                  <a:schemeClr val="bg1"/>
                </a:solidFill>
                <a:latin typeface="Comic Sans MS" panose="030F0702030302020204" pitchFamily="66" charset="0"/>
              </a:rPr>
              <a:t>cautiously</a:t>
            </a:r>
            <a:br>
              <a:rPr lang="en-GB" sz="4900" dirty="0">
                <a:solidFill>
                  <a:schemeClr val="bg1"/>
                </a:solidFill>
                <a:latin typeface="Comic Sans MS" panose="030F0702030302020204" pitchFamily="66" charset="0"/>
              </a:rPr>
            </a:br>
            <a:r>
              <a:rPr lang="en-GB" sz="4900" dirty="0">
                <a:solidFill>
                  <a:schemeClr val="bg1"/>
                </a:solidFill>
                <a:latin typeface="Comic Sans MS" panose="030F0702030302020204" pitchFamily="66" charset="0"/>
              </a:rPr>
              <a:t>dread</a:t>
            </a:r>
            <a:br>
              <a:rPr lang="en-GB" sz="4900" dirty="0">
                <a:solidFill>
                  <a:schemeClr val="bg1"/>
                </a:solidFill>
                <a:latin typeface="Comic Sans MS" panose="030F0702030302020204" pitchFamily="66" charset="0"/>
              </a:rPr>
            </a:br>
            <a:r>
              <a:rPr lang="en-GB" sz="4900" dirty="0">
                <a:solidFill>
                  <a:schemeClr val="bg1"/>
                </a:solidFill>
                <a:latin typeface="Comic Sans MS" panose="030F0702030302020204" pitchFamily="66" charset="0"/>
              </a:rPr>
              <a:t>horror</a:t>
            </a:r>
            <a:br>
              <a:rPr lang="en-GB" sz="4900" dirty="0">
                <a:solidFill>
                  <a:schemeClr val="bg1"/>
                </a:solidFill>
                <a:latin typeface="Comic Sans MS" panose="030F0702030302020204" pitchFamily="66" charset="0"/>
              </a:rPr>
            </a:br>
            <a:r>
              <a:rPr lang="en-GB" sz="4900" dirty="0">
                <a:solidFill>
                  <a:schemeClr val="bg1"/>
                </a:solidFill>
                <a:latin typeface="Comic Sans MS" panose="030F0702030302020204" pitchFamily="66" charset="0"/>
              </a:rPr>
              <a:t>unexpectedly</a:t>
            </a:r>
            <a:br>
              <a:rPr lang="en-GB" sz="4900" dirty="0">
                <a:solidFill>
                  <a:schemeClr val="bg1"/>
                </a:solidFill>
                <a:latin typeface="Comic Sans MS" panose="030F0702030302020204" pitchFamily="66" charset="0"/>
              </a:rPr>
            </a:br>
            <a:r>
              <a:rPr lang="en-GB" sz="4900" dirty="0">
                <a:solidFill>
                  <a:schemeClr val="bg1"/>
                </a:solidFill>
                <a:latin typeface="Comic Sans MS" panose="030F0702030302020204" pitchFamily="66" charset="0"/>
              </a:rPr>
              <a:t>panic</a:t>
            </a:r>
            <a:br>
              <a:rPr lang="en-GB" u="sng" dirty="0">
                <a:solidFill>
                  <a:schemeClr val="bg1"/>
                </a:solidFill>
                <a:latin typeface="Comic Sans MS" panose="030F0702030302020204" pitchFamily="66" charset="0"/>
              </a:rPr>
            </a:br>
            <a:br>
              <a:rPr lang="en-GB" u="sng" dirty="0">
                <a:solidFill>
                  <a:schemeClr val="bg1"/>
                </a:solidFill>
                <a:latin typeface="Comic Sans MS" panose="030F0702030302020204" pitchFamily="66" charset="0"/>
              </a:rPr>
            </a:br>
            <a:br>
              <a:rPr lang="en-GB" u="sng" dirty="0">
                <a:solidFill>
                  <a:schemeClr val="bg1"/>
                </a:solidFill>
                <a:latin typeface="Comic Sans MS" panose="030F0702030302020204" pitchFamily="66" charset="0"/>
              </a:rPr>
            </a:br>
            <a:endParaRPr lang="en-GB" u="sng"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1543576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69034-9A7C-4B90-85BE-E449C40CD458}"/>
              </a:ext>
            </a:extLst>
          </p:cNvPr>
          <p:cNvSpPr>
            <a:spLocks noGrp="1"/>
          </p:cNvSpPr>
          <p:nvPr>
            <p:ph type="ctrTitle"/>
          </p:nvPr>
        </p:nvSpPr>
        <p:spPr>
          <a:xfrm>
            <a:off x="838200" y="1333500"/>
            <a:ext cx="10629900" cy="4508500"/>
          </a:xfrm>
          <a:solidFill>
            <a:srgbClr val="0F1525"/>
          </a:solidFill>
        </p:spPr>
        <p:txBody>
          <a:bodyPr>
            <a:normAutofit fontScale="90000"/>
          </a:bodyPr>
          <a:lstStyle/>
          <a:p>
            <a:br>
              <a:rPr lang="en-GB" sz="4900" dirty="0">
                <a:solidFill>
                  <a:schemeClr val="bg1"/>
                </a:solidFill>
                <a:latin typeface="Comic Sans MS" panose="030F0702030302020204" pitchFamily="66" charset="0"/>
              </a:rPr>
            </a:br>
            <a:br>
              <a:rPr lang="en-GB" sz="4900" dirty="0">
                <a:solidFill>
                  <a:schemeClr val="bg1"/>
                </a:solidFill>
                <a:latin typeface="Comic Sans MS" panose="030F0702030302020204" pitchFamily="66" charset="0"/>
              </a:rPr>
            </a:br>
            <a:br>
              <a:rPr lang="en-GB" sz="4900" dirty="0">
                <a:solidFill>
                  <a:schemeClr val="bg1"/>
                </a:solidFill>
                <a:latin typeface="Comic Sans MS" panose="030F0702030302020204" pitchFamily="66" charset="0"/>
              </a:rPr>
            </a:br>
            <a:br>
              <a:rPr lang="en-GB" sz="4900" dirty="0">
                <a:solidFill>
                  <a:schemeClr val="bg1"/>
                </a:solidFill>
                <a:latin typeface="Comic Sans MS" panose="030F0702030302020204" pitchFamily="66" charset="0"/>
              </a:rPr>
            </a:br>
            <a:br>
              <a:rPr lang="en-GB" sz="4900" dirty="0">
                <a:solidFill>
                  <a:schemeClr val="bg1"/>
                </a:solidFill>
                <a:latin typeface="Comic Sans MS" panose="030F0702030302020204" pitchFamily="66" charset="0"/>
              </a:rPr>
            </a:br>
            <a:r>
              <a:rPr lang="en-GB" sz="4900" dirty="0">
                <a:solidFill>
                  <a:schemeClr val="bg1"/>
                </a:solidFill>
                <a:latin typeface="Comic Sans MS" panose="030F0702030302020204" pitchFamily="66" charset="0"/>
              </a:rPr>
              <a:t>Let’s look at the word types and their meanings: Add them to your magpie books.</a:t>
            </a:r>
            <a:br>
              <a:rPr lang="en-GB" u="sng" dirty="0">
                <a:solidFill>
                  <a:schemeClr val="bg1"/>
                </a:solidFill>
                <a:latin typeface="Comic Sans MS" panose="030F0702030302020204" pitchFamily="66" charset="0"/>
              </a:rPr>
            </a:br>
            <a:br>
              <a:rPr lang="en-GB" u="sng" dirty="0">
                <a:solidFill>
                  <a:schemeClr val="bg1"/>
                </a:solidFill>
                <a:latin typeface="Comic Sans MS" panose="030F0702030302020204" pitchFamily="66" charset="0"/>
              </a:rPr>
            </a:br>
            <a:br>
              <a:rPr lang="en-GB" u="sng" dirty="0">
                <a:solidFill>
                  <a:schemeClr val="bg1"/>
                </a:solidFill>
                <a:latin typeface="Comic Sans MS" panose="030F0702030302020204" pitchFamily="66" charset="0"/>
              </a:rPr>
            </a:br>
            <a:endParaRPr lang="en-GB" u="sng"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189576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4E0B881-F7BE-4C50-A90E-B570AC8F496C}"/>
              </a:ext>
            </a:extLst>
          </p:cNvPr>
          <p:cNvSpPr/>
          <p:nvPr/>
        </p:nvSpPr>
        <p:spPr>
          <a:xfrm>
            <a:off x="1143000" y="774700"/>
            <a:ext cx="10236200" cy="3681072"/>
          </a:xfrm>
          <a:prstGeom prst="rect">
            <a:avLst/>
          </a:prstGeom>
          <a:solidFill>
            <a:schemeClr val="bg1"/>
          </a:solidFill>
        </p:spPr>
        <p:txBody>
          <a:bodyPr wrap="square">
            <a:spAutoFit/>
          </a:bodyPr>
          <a:lstStyle/>
          <a:p>
            <a:pPr fontAlgn="t">
              <a:lnSpc>
                <a:spcPct val="107000"/>
              </a:lnSpc>
              <a:spcAft>
                <a:spcPts val="0"/>
              </a:spcAft>
            </a:pPr>
            <a:r>
              <a:rPr lang="en-GB" sz="4400" dirty="0">
                <a:solidFill>
                  <a:srgbClr val="2F5597"/>
                </a:solidFill>
                <a:latin typeface="Comic Sans MS" panose="030F0702030302020204" pitchFamily="66" charset="0"/>
                <a:ea typeface="Times New Roman" panose="02020603050405020304" pitchFamily="18" charset="0"/>
                <a:cs typeface="Arial" panose="020B0604020202020204" pitchFamily="34" charset="0"/>
              </a:rPr>
              <a:t>Cautiously</a:t>
            </a:r>
            <a:r>
              <a:rPr lang="en-GB" sz="4400" i="1" dirty="0">
                <a:solidFill>
                  <a:srgbClr val="70757A"/>
                </a:solidFill>
                <a:latin typeface="Comic Sans MS" panose="030F0702030302020204" pitchFamily="66" charset="0"/>
                <a:ea typeface="Times New Roman" panose="02020603050405020304" pitchFamily="18" charset="0"/>
                <a:cs typeface="Arial" panose="020B0604020202020204" pitchFamily="34" charset="0"/>
              </a:rPr>
              <a:t> (adverb)</a:t>
            </a:r>
            <a:endParaRPr lang="en-GB" sz="4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4400" dirty="0">
                <a:solidFill>
                  <a:srgbClr val="202124"/>
                </a:solidFill>
                <a:latin typeface="Comic Sans MS" panose="030F0702030302020204" pitchFamily="66" charset="0"/>
                <a:ea typeface="Times New Roman" panose="02020603050405020304" pitchFamily="18" charset="0"/>
                <a:cs typeface="Arial" panose="020B0604020202020204" pitchFamily="34" charset="0"/>
              </a:rPr>
              <a:t> </a:t>
            </a:r>
            <a:endParaRPr lang="en-GB" sz="4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4400" dirty="0">
                <a:solidFill>
                  <a:srgbClr val="202124"/>
                </a:solidFill>
                <a:latin typeface="Comic Sans MS" panose="030F0702030302020204" pitchFamily="66" charset="0"/>
                <a:ea typeface="Times New Roman" panose="02020603050405020304" pitchFamily="18" charset="0"/>
                <a:cs typeface="Arial" panose="020B0604020202020204" pitchFamily="34" charset="0"/>
              </a:rPr>
              <a:t>in a way that deliberately avoids potential problems or dangers.</a:t>
            </a:r>
            <a:endParaRPr lang="en-GB" sz="4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4400" dirty="0">
                <a:solidFill>
                  <a:srgbClr val="70757A"/>
                </a:solidFill>
                <a:latin typeface="Comic Sans MS" panose="030F0702030302020204" pitchFamily="66" charset="0"/>
                <a:ea typeface="Times New Roman" panose="02020603050405020304" pitchFamily="18" charset="0"/>
                <a:cs typeface="Arial" panose="020B0604020202020204" pitchFamily="34" charset="0"/>
              </a:rPr>
              <a:t>"we must proceed cautiously"</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0428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4E0B881-F7BE-4C50-A90E-B570AC8F496C}"/>
              </a:ext>
            </a:extLst>
          </p:cNvPr>
          <p:cNvSpPr/>
          <p:nvPr/>
        </p:nvSpPr>
        <p:spPr>
          <a:xfrm>
            <a:off x="838200" y="250597"/>
            <a:ext cx="10693400" cy="6356805"/>
          </a:xfrm>
          <a:prstGeom prst="rect">
            <a:avLst/>
          </a:prstGeom>
          <a:solidFill>
            <a:schemeClr val="bg1"/>
          </a:solidFill>
        </p:spPr>
        <p:txBody>
          <a:bodyPr wrap="square">
            <a:spAutoFit/>
          </a:bodyPr>
          <a:lstStyle/>
          <a:p>
            <a:r>
              <a:rPr lang="en-GB" sz="3600" dirty="0">
                <a:solidFill>
                  <a:srgbClr val="0070C0"/>
                </a:solidFill>
                <a:latin typeface="Comic Sans MS" panose="030F0702030302020204" pitchFamily="66" charset="0"/>
              </a:rPr>
              <a:t>Dread</a:t>
            </a:r>
            <a:r>
              <a:rPr lang="en-GB" sz="3600" dirty="0">
                <a:latin typeface="Comic Sans MS" panose="030F0702030302020204" pitchFamily="66" charset="0"/>
              </a:rPr>
              <a:t> (verb)</a:t>
            </a:r>
          </a:p>
          <a:p>
            <a:r>
              <a:rPr lang="en-GB" sz="3600" dirty="0">
                <a:latin typeface="Comic Sans MS" panose="030F0702030302020204" pitchFamily="66" charset="0"/>
              </a:rPr>
              <a:t>anticipate with great apprehension or fear.</a:t>
            </a:r>
          </a:p>
          <a:p>
            <a:r>
              <a:rPr lang="en-GB" sz="3600" dirty="0">
                <a:latin typeface="Comic Sans MS" panose="030F0702030302020204" pitchFamily="66" charset="0"/>
              </a:rPr>
              <a:t>"Jane was dreading the party"</a:t>
            </a:r>
          </a:p>
          <a:p>
            <a:r>
              <a:rPr lang="en-GB" sz="3600" dirty="0">
                <a:latin typeface="Comic Sans MS" panose="030F0702030302020204" pitchFamily="66" charset="0"/>
              </a:rPr>
              <a:t> </a:t>
            </a:r>
          </a:p>
          <a:p>
            <a:endParaRPr lang="en-GB" sz="3600" dirty="0">
              <a:solidFill>
                <a:srgbClr val="0070C0"/>
              </a:solidFill>
              <a:latin typeface="Comic Sans MS" panose="030F0702030302020204" pitchFamily="66" charset="0"/>
            </a:endParaRPr>
          </a:p>
          <a:p>
            <a:r>
              <a:rPr lang="en-GB" sz="3600" dirty="0">
                <a:solidFill>
                  <a:srgbClr val="0070C0"/>
                </a:solidFill>
                <a:latin typeface="Comic Sans MS" panose="030F0702030302020204" pitchFamily="66" charset="0"/>
              </a:rPr>
              <a:t>Dread </a:t>
            </a:r>
            <a:r>
              <a:rPr lang="en-GB" sz="3600" dirty="0">
                <a:latin typeface="Comic Sans MS" panose="030F0702030302020204" pitchFamily="66" charset="0"/>
              </a:rPr>
              <a:t>(noun)</a:t>
            </a:r>
          </a:p>
          <a:p>
            <a:r>
              <a:rPr lang="en-GB" sz="3600" dirty="0">
                <a:latin typeface="Comic Sans MS" panose="030F0702030302020204" pitchFamily="66" charset="0"/>
              </a:rPr>
              <a:t> </a:t>
            </a:r>
          </a:p>
          <a:p>
            <a:r>
              <a:rPr lang="en-GB" sz="3600" dirty="0">
                <a:latin typeface="Comic Sans MS" panose="030F0702030302020204" pitchFamily="66" charset="0"/>
              </a:rPr>
              <a:t>great fear or apprehension.</a:t>
            </a:r>
          </a:p>
          <a:p>
            <a:r>
              <a:rPr lang="en-GB" sz="3600" dirty="0">
                <a:latin typeface="Comic Sans MS" panose="030F0702030302020204" pitchFamily="66" charset="0"/>
              </a:rPr>
              <a:t>"the thought of returning to London filled her with dread"</a:t>
            </a:r>
          </a:p>
          <a:p>
            <a:pPr fontAlgn="t">
              <a:lnSpc>
                <a:spcPct val="107000"/>
              </a:lnSpc>
              <a:spcAft>
                <a:spcPts val="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0149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4E0B881-F7BE-4C50-A90E-B570AC8F496C}"/>
              </a:ext>
            </a:extLst>
          </p:cNvPr>
          <p:cNvSpPr/>
          <p:nvPr/>
        </p:nvSpPr>
        <p:spPr>
          <a:xfrm>
            <a:off x="838200" y="1025297"/>
            <a:ext cx="10693400" cy="4202369"/>
          </a:xfrm>
          <a:prstGeom prst="rect">
            <a:avLst/>
          </a:prstGeom>
          <a:solidFill>
            <a:schemeClr val="bg1"/>
          </a:solidFill>
        </p:spPr>
        <p:txBody>
          <a:bodyPr wrap="square">
            <a:spAutoFit/>
          </a:bodyPr>
          <a:lstStyle/>
          <a:p>
            <a:r>
              <a:rPr lang="en-GB" sz="4400" dirty="0">
                <a:solidFill>
                  <a:srgbClr val="0070C0"/>
                </a:solidFill>
                <a:latin typeface="Comic Sans MS" panose="030F0702030302020204" pitchFamily="66" charset="0"/>
              </a:rPr>
              <a:t>Horror </a:t>
            </a:r>
            <a:r>
              <a:rPr lang="en-GB" sz="4400" dirty="0">
                <a:latin typeface="Comic Sans MS" panose="030F0702030302020204" pitchFamily="66" charset="0"/>
              </a:rPr>
              <a:t>(noun)</a:t>
            </a:r>
          </a:p>
          <a:p>
            <a:r>
              <a:rPr lang="en-GB" sz="4400" dirty="0">
                <a:latin typeface="Comic Sans MS" panose="030F0702030302020204" pitchFamily="66" charset="0"/>
              </a:rPr>
              <a:t> </a:t>
            </a:r>
          </a:p>
          <a:p>
            <a:r>
              <a:rPr lang="en-GB" sz="4400" dirty="0">
                <a:latin typeface="Comic Sans MS" panose="030F0702030302020204" pitchFamily="66" charset="0"/>
              </a:rPr>
              <a:t>an intense feeling of fear, shock, or disgust.</a:t>
            </a:r>
          </a:p>
          <a:p>
            <a:r>
              <a:rPr lang="en-GB" sz="4400" dirty="0">
                <a:latin typeface="Comic Sans MS" panose="030F0702030302020204" pitchFamily="66" charset="0"/>
              </a:rPr>
              <a:t>"children screamed in horror"</a:t>
            </a:r>
          </a:p>
          <a:p>
            <a:pPr fontAlgn="t">
              <a:lnSpc>
                <a:spcPct val="107000"/>
              </a:lnSpc>
              <a:spcAft>
                <a:spcPts val="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2793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4E0B881-F7BE-4C50-A90E-B570AC8F496C}"/>
              </a:ext>
            </a:extLst>
          </p:cNvPr>
          <p:cNvSpPr/>
          <p:nvPr/>
        </p:nvSpPr>
        <p:spPr>
          <a:xfrm>
            <a:off x="838200" y="1025297"/>
            <a:ext cx="10693400" cy="4140814"/>
          </a:xfrm>
          <a:prstGeom prst="rect">
            <a:avLst/>
          </a:prstGeom>
          <a:solidFill>
            <a:schemeClr val="bg1"/>
          </a:solidFill>
        </p:spPr>
        <p:txBody>
          <a:bodyPr wrap="square">
            <a:spAutoFit/>
          </a:bodyPr>
          <a:lstStyle/>
          <a:p>
            <a:pPr fontAlgn="t"/>
            <a:r>
              <a:rPr lang="en-GB" sz="3600" dirty="0">
                <a:solidFill>
                  <a:srgbClr val="0070C0"/>
                </a:solidFill>
                <a:latin typeface="Comic Sans MS" panose="030F0702030302020204" pitchFamily="66" charset="0"/>
              </a:rPr>
              <a:t>Unexpectedly</a:t>
            </a:r>
            <a:r>
              <a:rPr lang="en-GB" sz="3600" dirty="0">
                <a:latin typeface="Comic Sans MS" panose="030F0702030302020204" pitchFamily="66" charset="0"/>
              </a:rPr>
              <a:t> </a:t>
            </a:r>
            <a:r>
              <a:rPr lang="en-GB" sz="3600" i="1" dirty="0">
                <a:latin typeface="Comic Sans MS" panose="030F0702030302020204" pitchFamily="66" charset="0"/>
              </a:rPr>
              <a:t>(adverb)</a:t>
            </a:r>
            <a:endParaRPr lang="en-GB" sz="3600" dirty="0">
              <a:latin typeface="Comic Sans MS" panose="030F0702030302020204" pitchFamily="66" charset="0"/>
            </a:endParaRPr>
          </a:p>
          <a:p>
            <a:r>
              <a:rPr lang="en-GB" sz="3600" dirty="0">
                <a:latin typeface="Comic Sans MS" panose="030F0702030302020204" pitchFamily="66" charset="0"/>
              </a:rPr>
              <a:t> </a:t>
            </a:r>
          </a:p>
          <a:p>
            <a:r>
              <a:rPr lang="en-GB" sz="3600" dirty="0">
                <a:latin typeface="Comic Sans MS" panose="030F0702030302020204" pitchFamily="66" charset="0"/>
              </a:rPr>
              <a:t> </a:t>
            </a:r>
          </a:p>
          <a:p>
            <a:r>
              <a:rPr lang="en-GB" sz="3600" dirty="0">
                <a:latin typeface="Comic Sans MS" panose="030F0702030302020204" pitchFamily="66" charset="0"/>
              </a:rPr>
              <a:t>in a way that was not expected or regarded as likely.</a:t>
            </a:r>
          </a:p>
          <a:p>
            <a:r>
              <a:rPr lang="en-GB" sz="3600" dirty="0">
                <a:latin typeface="Comic Sans MS" panose="030F0702030302020204" pitchFamily="66" charset="0"/>
              </a:rPr>
              <a:t>"he died unexpectedly of a heart attack"</a:t>
            </a:r>
          </a:p>
          <a:p>
            <a:pPr fontAlgn="t">
              <a:lnSpc>
                <a:spcPct val="107000"/>
              </a:lnSpc>
              <a:spcAft>
                <a:spcPts val="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8500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4E0B881-F7BE-4C50-A90E-B570AC8F496C}"/>
              </a:ext>
            </a:extLst>
          </p:cNvPr>
          <p:cNvSpPr/>
          <p:nvPr/>
        </p:nvSpPr>
        <p:spPr>
          <a:xfrm>
            <a:off x="838200" y="1025297"/>
            <a:ext cx="10693400" cy="4879477"/>
          </a:xfrm>
          <a:prstGeom prst="rect">
            <a:avLst/>
          </a:prstGeom>
          <a:solidFill>
            <a:schemeClr val="bg1"/>
          </a:solidFill>
        </p:spPr>
        <p:txBody>
          <a:bodyPr wrap="square">
            <a:spAutoFit/>
          </a:bodyPr>
          <a:lstStyle/>
          <a:p>
            <a:pPr fontAlgn="t"/>
            <a:r>
              <a:rPr lang="en-GB" sz="4400" dirty="0">
                <a:solidFill>
                  <a:srgbClr val="0070C0"/>
                </a:solidFill>
                <a:latin typeface="Comic Sans MS" panose="030F0702030302020204" pitchFamily="66" charset="0"/>
              </a:rPr>
              <a:t>Panic</a:t>
            </a:r>
            <a:r>
              <a:rPr lang="en-GB" sz="4400" baseline="30000" dirty="0">
                <a:solidFill>
                  <a:srgbClr val="0070C0"/>
                </a:solidFill>
                <a:latin typeface="Comic Sans MS" panose="030F0702030302020204" pitchFamily="66" charset="0"/>
              </a:rPr>
              <a:t> </a:t>
            </a:r>
            <a:r>
              <a:rPr lang="en-GB" sz="4400" i="1" dirty="0">
                <a:solidFill>
                  <a:srgbClr val="0070C0"/>
                </a:solidFill>
                <a:latin typeface="Comic Sans MS" panose="030F0702030302020204" pitchFamily="66" charset="0"/>
              </a:rPr>
              <a:t> </a:t>
            </a:r>
            <a:r>
              <a:rPr lang="en-GB" sz="4400" i="1" dirty="0">
                <a:latin typeface="Comic Sans MS" panose="030F0702030302020204" pitchFamily="66" charset="0"/>
              </a:rPr>
              <a:t>(noun)</a:t>
            </a:r>
            <a:endParaRPr lang="en-GB" sz="4400" dirty="0">
              <a:latin typeface="Comic Sans MS" panose="030F0702030302020204" pitchFamily="66" charset="0"/>
            </a:endParaRPr>
          </a:p>
          <a:p>
            <a:r>
              <a:rPr lang="en-GB" sz="4400" dirty="0">
                <a:latin typeface="Comic Sans MS" panose="030F0702030302020204" pitchFamily="66" charset="0"/>
              </a:rPr>
              <a:t> </a:t>
            </a:r>
          </a:p>
          <a:p>
            <a:r>
              <a:rPr lang="en-GB" sz="4400" dirty="0">
                <a:latin typeface="Comic Sans MS" panose="030F0702030302020204" pitchFamily="66" charset="0"/>
              </a:rPr>
              <a:t>sudden uncontrollable fear or anxiety, often causing wildly unthinking behaviour.</a:t>
            </a:r>
          </a:p>
          <a:p>
            <a:r>
              <a:rPr lang="en-GB" sz="4400" dirty="0">
                <a:latin typeface="Comic Sans MS" panose="030F0702030302020204" pitchFamily="66" charset="0"/>
              </a:rPr>
              <a:t>"she hit him in panic"</a:t>
            </a:r>
          </a:p>
          <a:p>
            <a:pPr fontAlgn="t">
              <a:lnSpc>
                <a:spcPct val="107000"/>
              </a:lnSpc>
              <a:spcAft>
                <a:spcPts val="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483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50584B-9846-4293-B682-0071BC1E2F69}"/>
              </a:ext>
            </a:extLst>
          </p:cNvPr>
          <p:cNvSpPr>
            <a:spLocks noGrp="1"/>
          </p:cNvSpPr>
          <p:nvPr>
            <p:ph idx="1"/>
          </p:nvPr>
        </p:nvSpPr>
        <p:spPr>
          <a:xfrm>
            <a:off x="838200" y="717452"/>
            <a:ext cx="10515600" cy="5459511"/>
          </a:xfrm>
          <a:solidFill>
            <a:srgbClr val="0F1525"/>
          </a:solidFill>
        </p:spPr>
        <p:txBody>
          <a:bodyPr/>
          <a:lstStyle/>
          <a:p>
            <a:pPr marL="0" indent="0">
              <a:buNone/>
            </a:pPr>
            <a:r>
              <a:rPr lang="en-GB" dirty="0">
                <a:solidFill>
                  <a:schemeClr val="bg1"/>
                </a:solidFill>
                <a:latin typeface="Comic Sans MS" panose="030F0702030302020204" pitchFamily="66" charset="0"/>
              </a:rPr>
              <a:t>Now let’s get back to our innovation.</a:t>
            </a:r>
          </a:p>
          <a:p>
            <a:pPr marL="0" indent="0">
              <a:buNone/>
            </a:pPr>
            <a:r>
              <a:rPr lang="en-GB" dirty="0">
                <a:solidFill>
                  <a:schemeClr val="bg1"/>
                </a:solidFill>
                <a:latin typeface="Comic Sans MS" panose="030F0702030302020204" pitchFamily="66" charset="0"/>
              </a:rPr>
              <a:t>Here is paragraph 3, the problem. Think about what issue your main character is going to face. We have spent time talking about the weather, could this be your problem. What about the glimmering eye?</a:t>
            </a:r>
          </a:p>
          <a:p>
            <a:pPr marL="0" indent="0">
              <a:buNone/>
            </a:pPr>
            <a:endParaRPr lang="en-GB" dirty="0">
              <a:solidFill>
                <a:schemeClr val="bg1"/>
              </a:solidFill>
              <a:latin typeface="Comic Sans MS" panose="030F0702030302020204" pitchFamily="66" charset="0"/>
            </a:endParaRPr>
          </a:p>
          <a:p>
            <a:pPr marL="0" indent="0">
              <a:lnSpc>
                <a:spcPct val="150000"/>
              </a:lnSpc>
              <a:buNone/>
            </a:pPr>
            <a:r>
              <a:rPr lang="en-GB" dirty="0">
                <a:solidFill>
                  <a:schemeClr val="bg1"/>
                </a:solidFill>
                <a:latin typeface="Comic Sans MS" panose="030F0702030302020204" pitchFamily="66" charset="0"/>
              </a:rPr>
              <a:t>Without thinking, Zelda dashed under a lorry and crouched as still as stone. Silently, the shadow of an enormous cat paced through the darkness, slinking along the rain washed pavements. Zelda shivered. </a:t>
            </a:r>
          </a:p>
        </p:txBody>
      </p:sp>
    </p:spTree>
    <p:extLst>
      <p:ext uri="{BB962C8B-B14F-4D97-AF65-F5344CB8AC3E}">
        <p14:creationId xmlns:p14="http://schemas.microsoft.com/office/powerpoint/2010/main" val="38579396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939</Words>
  <Application>Microsoft Office PowerPoint</Application>
  <PresentationFormat>Widescreen</PresentationFormat>
  <Paragraphs>77</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Comic Sans MS</vt:lpstr>
      <vt:lpstr>Times New Roman</vt:lpstr>
      <vt:lpstr>Office Theme</vt:lpstr>
      <vt:lpstr>Monday 15th November L.O. – I can continue to write a suspense story. </vt:lpstr>
      <vt:lpstr>    Words of the week this week  are: cautiously dread horror unexpectedly panic   </vt:lpstr>
      <vt:lpstr>     Let’s look at the word types and their meanings: Add them to your magpie books.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Wednesday 17th November L.O. – I can continue to write a suspense story. </vt:lpstr>
      <vt:lpstr>PowerPoint Presentation</vt:lpstr>
      <vt:lpstr>PowerPoint Presentation</vt:lpstr>
      <vt:lpstr>PowerPoint Presentation</vt:lpstr>
      <vt:lpstr>PowerPoint Presentation</vt:lpstr>
      <vt:lpstr>PowerPoint Presentation</vt:lpstr>
      <vt:lpstr>  Thursday 18th November  L.O. – I can edit, improve and then write up a suspense story for an audience </vt:lpstr>
      <vt:lpstr>Friday 19th November L.O. – I can write a set of instructions. (cold write).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28th June L.O. – I can create a news broadcast as part of a hook.</dc:title>
  <dc:creator>Kat Lamb</dc:creator>
  <cp:lastModifiedBy>Hayley Wall</cp:lastModifiedBy>
  <cp:revision>29</cp:revision>
  <dcterms:created xsi:type="dcterms:W3CDTF">2021-06-27T05:54:05Z</dcterms:created>
  <dcterms:modified xsi:type="dcterms:W3CDTF">2021-11-12T16:06:02Z</dcterms:modified>
</cp:coreProperties>
</file>