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8" r:id="rId2"/>
    <p:sldId id="264"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7" r:id="rId21"/>
    <p:sldId id="295" r:id="rId22"/>
    <p:sldId id="296" r:id="rId23"/>
    <p:sldId id="298" r:id="rId24"/>
    <p:sldId id="267"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winkl" panose="020B060402020202020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27"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3C90"/>
    <a:srgbClr val="00649C"/>
    <a:srgbClr val="F08215"/>
    <a:srgbClr val="70BE85"/>
    <a:srgbClr val="009640"/>
    <a:srgbClr val="A873B0"/>
    <a:srgbClr val="00A8E7"/>
    <a:srgbClr val="E8C500"/>
    <a:srgbClr val="E5C800"/>
    <a:srgbClr val="F9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showGuides="1">
      <p:cViewPr varScale="1">
        <p:scale>
          <a:sx n="86" d="100"/>
          <a:sy n="86" d="100"/>
        </p:scale>
        <p:origin x="1382" y="72"/>
      </p:cViewPr>
      <p:guideLst>
        <p:guide orient="horz" pos="2115"/>
        <p:guide pos="2880"/>
        <p:guide pos="340"/>
        <p:guide orient="horz" pos="3974"/>
        <p:guide pos="5420"/>
        <p:guide orient="horz" pos="346"/>
        <p:guide pos="476"/>
        <p:guide orient="horz" pos="527"/>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14/01/2022</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world-religion-day"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world-religion-day"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AED1F022-9AE2-4E20-BF88-D4160C88D504}"/>
              </a:ext>
            </a:extLst>
          </p:cNvPr>
          <p:cNvSpPr/>
          <p:nvPr userDrawn="1"/>
        </p:nvSpPr>
        <p:spPr>
          <a:xfrm>
            <a:off x="92132" y="6006524"/>
            <a:ext cx="1136303" cy="85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92132" y="6006524"/>
            <a:ext cx="1136303" cy="85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bbc.co.uk/religion/religions/islam/beliefs/beliefs.shtml" TargetMode="External"/><Relationship Id="rId2" Type="http://schemas.openxmlformats.org/officeDocument/2006/relationships/hyperlink" Target="https://www.bbc.co.uk/religion/religions/islam/ataglance/glance.shtml" TargetMode="External"/><Relationship Id="rId1" Type="http://schemas.openxmlformats.org/officeDocument/2006/relationships/slideLayout" Target="../slideLayouts/slideLayout3.xml"/><Relationship Id="rId5" Type="http://schemas.openxmlformats.org/officeDocument/2006/relationships/hyperlink" Target="https://www.bbc.co.uk/religion/religions/islam/practices/fivepillars.shtml" TargetMode="External"/><Relationship Id="rId4" Type="http://schemas.openxmlformats.org/officeDocument/2006/relationships/hyperlink" Target="https://www.bbc.co.uk/religion/religions/islam/holydays/holydays.s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7" y="1654811"/>
            <a:ext cx="3332460"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Jewish people</a:t>
            </a:r>
          </a:p>
          <a:p>
            <a:pPr>
              <a:lnSpc>
                <a:spcPct val="150000"/>
              </a:lnSpc>
            </a:pPr>
            <a:r>
              <a:rPr lang="en-GB" b="1" dirty="0">
                <a:solidFill>
                  <a:schemeClr val="tx1"/>
                </a:solidFill>
              </a:rPr>
              <a:t>Place of worship: </a:t>
            </a:r>
            <a:r>
              <a:rPr lang="en-GB" dirty="0">
                <a:solidFill>
                  <a:schemeClr val="tx1"/>
                </a:solidFill>
              </a:rPr>
              <a:t>synagogue</a:t>
            </a:r>
          </a:p>
          <a:p>
            <a:pPr>
              <a:lnSpc>
                <a:spcPct val="150000"/>
              </a:lnSpc>
            </a:pPr>
            <a:r>
              <a:rPr lang="en-GB" sz="1800" b="1" dirty="0">
                <a:solidFill>
                  <a:schemeClr val="tx1"/>
                </a:solidFill>
              </a:rPr>
              <a:t>Holy book: </a:t>
            </a:r>
            <a:r>
              <a:rPr lang="en-GB" dirty="0">
                <a:solidFill>
                  <a:schemeClr val="tx1"/>
                </a:solidFill>
              </a:rPr>
              <a:t>Torah</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138680" y="1618335"/>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00A8E7"/>
          </a:solidFill>
        </p:spPr>
        <p:txBody>
          <a:bodyPr lIns="252000"/>
          <a:lstStyle/>
          <a:p>
            <a:r>
              <a:rPr lang="en-GB" dirty="0">
                <a:solidFill>
                  <a:schemeClr val="bg1"/>
                </a:solidFill>
              </a:rPr>
              <a:t>Judaism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a:blip r:embed="rId2" cstate="print">
            <a:extLst>
              <a:ext uri="{28A0092B-C50C-407E-A947-70E740481C1C}">
                <a14:useLocalDpi xmlns:a14="http://schemas.microsoft.com/office/drawing/2010/main" val="0"/>
              </a:ext>
            </a:extLst>
          </a:blip>
          <a:srcRect l="2086" r="2086"/>
          <a:stretch/>
        </p:blipFill>
        <p:spPr>
          <a:xfrm>
            <a:off x="767693" y="3145192"/>
            <a:ext cx="4238416" cy="2939413"/>
          </a:xfrm>
          <a:prstGeom prst="rect">
            <a:avLst/>
          </a:prstGeom>
          <a:ln w="28575">
            <a:solidFill>
              <a:srgbClr val="00A8E7"/>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3410" y="793714"/>
            <a:ext cx="1474940" cy="1697510"/>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239491" y="2695152"/>
            <a:ext cx="4161635" cy="772107"/>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Special agreement (or covenant) with God to uphold His laws;</a:t>
            </a:r>
          </a:p>
        </p:txBody>
      </p:sp>
      <p:sp>
        <p:nvSpPr>
          <p:cNvPr id="18" name="Rectangle 17">
            <a:extLst>
              <a:ext uri="{FF2B5EF4-FFF2-40B4-BE49-F238E27FC236}">
                <a16:creationId xmlns:a16="http://schemas.microsoft.com/office/drawing/2014/main" id="{6D3846E0-5A5B-4B07-A2AF-A188924729B3}"/>
              </a:ext>
            </a:extLst>
          </p:cNvPr>
          <p:cNvSpPr/>
          <p:nvPr/>
        </p:nvSpPr>
        <p:spPr>
          <a:xfrm>
            <a:off x="4239491" y="2044067"/>
            <a:ext cx="2587545" cy="495108"/>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is only one God;</a:t>
            </a:r>
          </a:p>
        </p:txBody>
      </p:sp>
      <p:sp>
        <p:nvSpPr>
          <p:cNvPr id="19" name="Rectangle 18">
            <a:extLst>
              <a:ext uri="{FF2B5EF4-FFF2-40B4-BE49-F238E27FC236}">
                <a16:creationId xmlns:a16="http://schemas.microsoft.com/office/drawing/2014/main" id="{481A0D56-7750-4835-AE43-921D07DC3F4E}"/>
              </a:ext>
            </a:extLst>
          </p:cNvPr>
          <p:cNvSpPr/>
          <p:nvPr/>
        </p:nvSpPr>
        <p:spPr>
          <a:xfrm>
            <a:off x="4240600" y="3602484"/>
            <a:ext cx="4147750" cy="1049106"/>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Faith of action - Jews are judged by how they live, rather than what they believe;</a:t>
            </a:r>
          </a:p>
        </p:txBody>
      </p:sp>
      <p:sp>
        <p:nvSpPr>
          <p:cNvPr id="20" name="Rectangle 19">
            <a:extLst>
              <a:ext uri="{FF2B5EF4-FFF2-40B4-BE49-F238E27FC236}">
                <a16:creationId xmlns:a16="http://schemas.microsoft.com/office/drawing/2014/main" id="{9FE9DB26-665C-45EA-85D8-A690AAF32C7C}"/>
              </a:ext>
            </a:extLst>
          </p:cNvPr>
          <p:cNvSpPr/>
          <p:nvPr/>
        </p:nvSpPr>
        <p:spPr>
          <a:xfrm>
            <a:off x="4239491" y="4773327"/>
            <a:ext cx="4134661" cy="1326105"/>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Shabbat (the seventh day of creation is the most important day of the week – Jewish people stop working and make time for God and family. </a:t>
            </a:r>
          </a:p>
        </p:txBody>
      </p:sp>
    </p:spTree>
    <p:extLst>
      <p:ext uri="{BB962C8B-B14F-4D97-AF65-F5344CB8AC3E}">
        <p14:creationId xmlns:p14="http://schemas.microsoft.com/office/powerpoint/2010/main" val="9322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7" y="1654811"/>
            <a:ext cx="3332460"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Hindus</a:t>
            </a:r>
          </a:p>
          <a:p>
            <a:pPr>
              <a:lnSpc>
                <a:spcPct val="150000"/>
              </a:lnSpc>
            </a:pPr>
            <a:r>
              <a:rPr lang="en-GB" b="1" dirty="0">
                <a:solidFill>
                  <a:schemeClr val="tx1"/>
                </a:solidFill>
              </a:rPr>
              <a:t>Place of worship: </a:t>
            </a:r>
            <a:r>
              <a:rPr lang="en-GB" dirty="0">
                <a:solidFill>
                  <a:schemeClr val="tx1"/>
                </a:solidFill>
              </a:rPr>
              <a:t>mandir</a:t>
            </a:r>
          </a:p>
          <a:p>
            <a:pPr>
              <a:lnSpc>
                <a:spcPct val="150000"/>
              </a:lnSpc>
            </a:pPr>
            <a:r>
              <a:rPr lang="en-GB" sz="1800" b="1" dirty="0">
                <a:solidFill>
                  <a:schemeClr val="tx1"/>
                </a:solidFill>
              </a:rPr>
              <a:t>Holy book: </a:t>
            </a:r>
            <a:r>
              <a:rPr lang="en-GB" dirty="0">
                <a:solidFill>
                  <a:schemeClr val="tx1"/>
                </a:solidFill>
              </a:rPr>
              <a:t>Vedas</a:t>
            </a:r>
          </a:p>
        </p:txBody>
      </p:sp>
      <p:sp>
        <p:nvSpPr>
          <p:cNvPr id="14" name="TextBox 13">
            <a:extLst>
              <a:ext uri="{FF2B5EF4-FFF2-40B4-BE49-F238E27FC236}">
                <a16:creationId xmlns:a16="http://schemas.microsoft.com/office/drawing/2014/main" id="{5ECAE8D8-61B1-4FE5-9E93-CA4F2AD3B9A2}"/>
              </a:ext>
            </a:extLst>
          </p:cNvPr>
          <p:cNvSpPr txBox="1"/>
          <p:nvPr/>
        </p:nvSpPr>
        <p:spPr>
          <a:xfrm>
            <a:off x="3470719" y="1616941"/>
            <a:ext cx="197955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A873B0"/>
          </a:solidFill>
        </p:spPr>
        <p:txBody>
          <a:bodyPr lIns="252000"/>
          <a:lstStyle/>
          <a:p>
            <a:r>
              <a:rPr lang="en-GB" dirty="0">
                <a:solidFill>
                  <a:schemeClr val="bg1"/>
                </a:solidFill>
              </a:rPr>
              <a:t>Hinduism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03" t="15179" r="7905" b="4351"/>
          <a:stretch/>
        </p:blipFill>
        <p:spPr>
          <a:xfrm>
            <a:off x="767057" y="3211048"/>
            <a:ext cx="4073237" cy="2902243"/>
          </a:xfrm>
          <a:prstGeom prst="rect">
            <a:avLst/>
          </a:prstGeom>
          <a:ln w="28575">
            <a:solidFill>
              <a:srgbClr val="A873B0"/>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48726" y="771145"/>
            <a:ext cx="1216621" cy="1224184"/>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5685325" y="2567151"/>
            <a:ext cx="2703025"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Trimurti - the three aspects of the universal supreme God, known as Vishnu, Brahma and Shiva;</a:t>
            </a:r>
          </a:p>
        </p:txBody>
      </p:sp>
      <p:sp>
        <p:nvSpPr>
          <p:cNvPr id="18" name="Rectangle 17">
            <a:extLst>
              <a:ext uri="{FF2B5EF4-FFF2-40B4-BE49-F238E27FC236}">
                <a16:creationId xmlns:a16="http://schemas.microsoft.com/office/drawing/2014/main" id="{6D3846E0-5A5B-4B07-A2AF-A188924729B3}"/>
              </a:ext>
            </a:extLst>
          </p:cNvPr>
          <p:cNvSpPr/>
          <p:nvPr/>
        </p:nvSpPr>
        <p:spPr>
          <a:xfrm>
            <a:off x="3470719" y="2046825"/>
            <a:ext cx="4917631" cy="464331"/>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Hindus believe in a universal soul called Brahman;</a:t>
            </a:r>
          </a:p>
        </p:txBody>
      </p:sp>
      <p:sp>
        <p:nvSpPr>
          <p:cNvPr id="19" name="Rectangle 18">
            <a:extLst>
              <a:ext uri="{FF2B5EF4-FFF2-40B4-BE49-F238E27FC236}">
                <a16:creationId xmlns:a16="http://schemas.microsoft.com/office/drawing/2014/main" id="{481A0D56-7750-4835-AE43-921D07DC3F4E}"/>
              </a:ext>
            </a:extLst>
          </p:cNvPr>
          <p:cNvSpPr/>
          <p:nvPr/>
        </p:nvSpPr>
        <p:spPr>
          <a:xfrm>
            <a:off x="5673918" y="3836363"/>
            <a:ext cx="2703025"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Tridevi - goddesses who are equally as important as the Trimurti – Saraswati, Lakshmi and Parvati;</a:t>
            </a:r>
          </a:p>
        </p:txBody>
      </p:sp>
      <p:sp>
        <p:nvSpPr>
          <p:cNvPr id="20" name="Rectangle 19">
            <a:extLst>
              <a:ext uri="{FF2B5EF4-FFF2-40B4-BE49-F238E27FC236}">
                <a16:creationId xmlns:a16="http://schemas.microsoft.com/office/drawing/2014/main" id="{9FE9DB26-665C-45EA-85D8-A690AAF32C7C}"/>
              </a:ext>
            </a:extLst>
          </p:cNvPr>
          <p:cNvSpPr/>
          <p:nvPr/>
        </p:nvSpPr>
        <p:spPr>
          <a:xfrm>
            <a:off x="3470720" y="3858719"/>
            <a:ext cx="2087743"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Truth is eternal - pursue knowledge and understanding of the truth;</a:t>
            </a:r>
          </a:p>
        </p:txBody>
      </p:sp>
      <p:sp>
        <p:nvSpPr>
          <p:cNvPr id="15" name="Rectangle 14">
            <a:extLst>
              <a:ext uri="{FF2B5EF4-FFF2-40B4-BE49-F238E27FC236}">
                <a16:creationId xmlns:a16="http://schemas.microsoft.com/office/drawing/2014/main" id="{04A2482E-9A4B-4063-9B9F-F0DDF6893724}"/>
              </a:ext>
            </a:extLst>
          </p:cNvPr>
          <p:cNvSpPr/>
          <p:nvPr/>
        </p:nvSpPr>
        <p:spPr>
          <a:xfrm>
            <a:off x="3470719" y="2574717"/>
            <a:ext cx="2087743"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Reincarnation - Hindus believe that this is governed by Karma;</a:t>
            </a:r>
          </a:p>
        </p:txBody>
      </p:sp>
      <p:sp>
        <p:nvSpPr>
          <p:cNvPr id="21" name="Rectangle 20">
            <a:extLst>
              <a:ext uri="{FF2B5EF4-FFF2-40B4-BE49-F238E27FC236}">
                <a16:creationId xmlns:a16="http://schemas.microsoft.com/office/drawing/2014/main" id="{8D1BA368-EFCE-4911-9EE9-C43BE2FC924A}"/>
              </a:ext>
            </a:extLst>
          </p:cNvPr>
          <p:cNvSpPr/>
          <p:nvPr/>
        </p:nvSpPr>
        <p:spPr>
          <a:xfrm>
            <a:off x="3470719" y="5128728"/>
            <a:ext cx="2087743"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Dharma - Hindus believe it is necessary to always do the right thing;</a:t>
            </a:r>
          </a:p>
        </p:txBody>
      </p:sp>
      <p:sp>
        <p:nvSpPr>
          <p:cNvPr id="22" name="Rectangle 21">
            <a:extLst>
              <a:ext uri="{FF2B5EF4-FFF2-40B4-BE49-F238E27FC236}">
                <a16:creationId xmlns:a16="http://schemas.microsoft.com/office/drawing/2014/main" id="{65B31CED-6858-4E3D-B050-0D36A32A1C15}"/>
              </a:ext>
            </a:extLst>
          </p:cNvPr>
          <p:cNvSpPr/>
          <p:nvPr/>
        </p:nvSpPr>
        <p:spPr>
          <a:xfrm>
            <a:off x="5673282" y="5110133"/>
            <a:ext cx="2703025"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Moksha - the ultimate goal for all Hindus meaning liberation from the cycle of birth and rebirth.</a:t>
            </a:r>
          </a:p>
        </p:txBody>
      </p:sp>
    </p:spTree>
    <p:extLst>
      <p:ext uri="{BB962C8B-B14F-4D97-AF65-F5344CB8AC3E}">
        <p14:creationId xmlns:p14="http://schemas.microsoft.com/office/powerpoint/2010/main" val="215887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P spid="15"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6" y="1654811"/>
            <a:ext cx="3829679"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Buddhists</a:t>
            </a:r>
          </a:p>
          <a:p>
            <a:pPr>
              <a:lnSpc>
                <a:spcPct val="150000"/>
              </a:lnSpc>
            </a:pPr>
            <a:r>
              <a:rPr lang="en-GB" b="1" dirty="0">
                <a:solidFill>
                  <a:schemeClr val="tx1"/>
                </a:solidFill>
              </a:rPr>
              <a:t>Place of worship: </a:t>
            </a:r>
            <a:r>
              <a:rPr lang="en-GB" dirty="0">
                <a:solidFill>
                  <a:schemeClr val="tx1"/>
                </a:solidFill>
              </a:rPr>
              <a:t>Buddhist temple</a:t>
            </a:r>
          </a:p>
          <a:p>
            <a:pPr>
              <a:lnSpc>
                <a:spcPct val="150000"/>
              </a:lnSpc>
            </a:pPr>
            <a:r>
              <a:rPr lang="en-GB" sz="1800" b="1" dirty="0">
                <a:solidFill>
                  <a:schemeClr val="tx1"/>
                </a:solidFill>
              </a:rPr>
              <a:t>Holy book: </a:t>
            </a:r>
            <a:r>
              <a:rPr lang="en-GB" dirty="0">
                <a:solidFill>
                  <a:schemeClr val="tx1"/>
                </a:solidFill>
              </a:rPr>
              <a:t>Tripitaka</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557203" y="1774506"/>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70BE85"/>
          </a:solidFill>
        </p:spPr>
        <p:txBody>
          <a:bodyPr lIns="252000"/>
          <a:lstStyle/>
          <a:p>
            <a:r>
              <a:rPr lang="en-GB" dirty="0">
                <a:solidFill>
                  <a:schemeClr val="bg1"/>
                </a:solidFill>
              </a:rPr>
              <a:t>Buddhism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a:blip r:embed="rId2" cstate="print">
            <a:extLst>
              <a:ext uri="{28A0092B-C50C-407E-A947-70E740481C1C}">
                <a14:useLocalDpi xmlns:a14="http://schemas.microsoft.com/office/drawing/2010/main" val="0"/>
              </a:ext>
            </a:extLst>
          </a:blip>
          <a:srcRect l="2161" r="2161"/>
          <a:stretch/>
        </p:blipFill>
        <p:spPr>
          <a:xfrm>
            <a:off x="767693" y="3145192"/>
            <a:ext cx="4238416" cy="2939413"/>
          </a:xfrm>
          <a:prstGeom prst="rect">
            <a:avLst/>
          </a:prstGeom>
          <a:ln w="28575">
            <a:solidFill>
              <a:srgbClr val="70BE85"/>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83849" y="773395"/>
            <a:ext cx="1466343" cy="1467215"/>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572001" y="2804945"/>
            <a:ext cx="3829126" cy="1326105"/>
          </a:xfrm>
          <a:prstGeom prst="rect">
            <a:avLst/>
          </a:prstGeom>
          <a:solidFill>
            <a:schemeClr val="bg1"/>
          </a:solidFill>
          <a:ln w="28575">
            <a:solidFill>
              <a:srgbClr val="70BE8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Three Jewels – the Buddha, the dharma (teachings of Buddha) and the sangha (community and practitioners);</a:t>
            </a:r>
          </a:p>
        </p:txBody>
      </p:sp>
      <p:sp>
        <p:nvSpPr>
          <p:cNvPr id="18" name="Rectangle 17">
            <a:extLst>
              <a:ext uri="{FF2B5EF4-FFF2-40B4-BE49-F238E27FC236}">
                <a16:creationId xmlns:a16="http://schemas.microsoft.com/office/drawing/2014/main" id="{6D3846E0-5A5B-4B07-A2AF-A188924729B3}"/>
              </a:ext>
            </a:extLst>
          </p:cNvPr>
          <p:cNvSpPr/>
          <p:nvPr/>
        </p:nvSpPr>
        <p:spPr>
          <a:xfrm>
            <a:off x="4572000" y="2240610"/>
            <a:ext cx="3816350" cy="495108"/>
          </a:xfrm>
          <a:prstGeom prst="rect">
            <a:avLst/>
          </a:prstGeom>
          <a:solidFill>
            <a:schemeClr val="bg1"/>
          </a:solidFill>
          <a:ln w="28575">
            <a:solidFill>
              <a:srgbClr val="70BE8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Buddha was human, not a god;</a:t>
            </a:r>
          </a:p>
        </p:txBody>
      </p:sp>
      <p:sp>
        <p:nvSpPr>
          <p:cNvPr id="20" name="Rectangle 19">
            <a:extLst>
              <a:ext uri="{FF2B5EF4-FFF2-40B4-BE49-F238E27FC236}">
                <a16:creationId xmlns:a16="http://schemas.microsoft.com/office/drawing/2014/main" id="{9FE9DB26-665C-45EA-85D8-A690AAF32C7C}"/>
              </a:ext>
            </a:extLst>
          </p:cNvPr>
          <p:cNvSpPr/>
          <p:nvPr/>
        </p:nvSpPr>
        <p:spPr>
          <a:xfrm>
            <a:off x="4596820" y="4217028"/>
            <a:ext cx="3804307" cy="1880103"/>
          </a:xfrm>
          <a:prstGeom prst="rect">
            <a:avLst/>
          </a:prstGeom>
          <a:solidFill>
            <a:schemeClr val="bg1"/>
          </a:solidFill>
          <a:ln w="28575">
            <a:solidFill>
              <a:srgbClr val="70BE8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Four Noble Truths – the truth of suffering (Dukkha), the truth of the origin of suffering (Samudaya), the truth of the end of suffering (Nirodha) and the path to the end of suffering (Magga).</a:t>
            </a:r>
          </a:p>
        </p:txBody>
      </p:sp>
    </p:spTree>
    <p:extLst>
      <p:ext uri="{BB962C8B-B14F-4D97-AF65-F5344CB8AC3E}">
        <p14:creationId xmlns:p14="http://schemas.microsoft.com/office/powerpoint/2010/main" val="23426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6" y="1654811"/>
            <a:ext cx="3829679"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Sikhs</a:t>
            </a:r>
          </a:p>
          <a:p>
            <a:pPr>
              <a:lnSpc>
                <a:spcPct val="150000"/>
              </a:lnSpc>
            </a:pPr>
            <a:r>
              <a:rPr lang="en-GB" b="1" dirty="0">
                <a:solidFill>
                  <a:schemeClr val="tx1"/>
                </a:solidFill>
              </a:rPr>
              <a:t>Place of worship: </a:t>
            </a:r>
            <a:r>
              <a:rPr lang="en-GB" dirty="0">
                <a:solidFill>
                  <a:schemeClr val="tx1"/>
                </a:solidFill>
              </a:rPr>
              <a:t>gurdwara</a:t>
            </a:r>
          </a:p>
          <a:p>
            <a:pPr>
              <a:lnSpc>
                <a:spcPct val="150000"/>
              </a:lnSpc>
            </a:pPr>
            <a:r>
              <a:rPr lang="en-GB" sz="1800" b="1" dirty="0">
                <a:solidFill>
                  <a:schemeClr val="tx1"/>
                </a:solidFill>
              </a:rPr>
              <a:t>Holy book: </a:t>
            </a:r>
            <a:r>
              <a:rPr lang="en-GB" dirty="0">
                <a:solidFill>
                  <a:schemeClr val="tx1"/>
                </a:solidFill>
              </a:rPr>
              <a:t>Guru Granth Sahib</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557203" y="1701151"/>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F08215"/>
          </a:solidFill>
        </p:spPr>
        <p:txBody>
          <a:bodyPr lIns="252000"/>
          <a:lstStyle/>
          <a:p>
            <a:r>
              <a:rPr lang="en-GB" dirty="0">
                <a:solidFill>
                  <a:schemeClr val="bg1"/>
                </a:solidFill>
              </a:rPr>
              <a:t>Sikhism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04" t="12694" r="13390" b="27233"/>
          <a:stretch/>
        </p:blipFill>
        <p:spPr>
          <a:xfrm>
            <a:off x="767693" y="3119252"/>
            <a:ext cx="4350328" cy="2956049"/>
          </a:xfrm>
          <a:prstGeom prst="rect">
            <a:avLst/>
          </a:prstGeom>
          <a:ln w="28575">
            <a:solidFill>
              <a:srgbClr val="F08215"/>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3959" y="696929"/>
            <a:ext cx="1168378" cy="1467215"/>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572001" y="3102533"/>
            <a:ext cx="3816349" cy="710552"/>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Everyone is equal and should be treated the same;</a:t>
            </a:r>
          </a:p>
        </p:txBody>
      </p:sp>
      <p:sp>
        <p:nvSpPr>
          <p:cNvPr id="18" name="Rectangle 17">
            <a:extLst>
              <a:ext uri="{FF2B5EF4-FFF2-40B4-BE49-F238E27FC236}">
                <a16:creationId xmlns:a16="http://schemas.microsoft.com/office/drawing/2014/main" id="{6D3846E0-5A5B-4B07-A2AF-A188924729B3}"/>
              </a:ext>
            </a:extLst>
          </p:cNvPr>
          <p:cNvSpPr/>
          <p:nvPr/>
        </p:nvSpPr>
        <p:spPr>
          <a:xfrm>
            <a:off x="4584777" y="2278343"/>
            <a:ext cx="3816350" cy="710552"/>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There is only one God and all humans are children of God;</a:t>
            </a:r>
          </a:p>
        </p:txBody>
      </p:sp>
      <p:sp>
        <p:nvSpPr>
          <p:cNvPr id="20" name="Rectangle 19">
            <a:extLst>
              <a:ext uri="{FF2B5EF4-FFF2-40B4-BE49-F238E27FC236}">
                <a16:creationId xmlns:a16="http://schemas.microsoft.com/office/drawing/2014/main" id="{9FE9DB26-665C-45EA-85D8-A690AAF32C7C}"/>
              </a:ext>
            </a:extLst>
          </p:cNvPr>
          <p:cNvSpPr/>
          <p:nvPr/>
        </p:nvSpPr>
        <p:spPr>
          <a:xfrm>
            <a:off x="742873" y="5615622"/>
            <a:ext cx="2748472"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Always keep God in mind;</a:t>
            </a:r>
          </a:p>
        </p:txBody>
      </p:sp>
      <p:sp>
        <p:nvSpPr>
          <p:cNvPr id="15" name="Rectangle 14">
            <a:extLst>
              <a:ext uri="{FF2B5EF4-FFF2-40B4-BE49-F238E27FC236}">
                <a16:creationId xmlns:a16="http://schemas.microsoft.com/office/drawing/2014/main" id="{A89028D6-76B5-4ADC-AF76-D820153BDD3B}"/>
              </a:ext>
            </a:extLst>
          </p:cNvPr>
          <p:cNvSpPr/>
          <p:nvPr/>
        </p:nvSpPr>
        <p:spPr>
          <a:xfrm>
            <a:off x="4575460" y="3932980"/>
            <a:ext cx="1980121"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Reincarnation;</a:t>
            </a:r>
          </a:p>
        </p:txBody>
      </p:sp>
      <p:sp>
        <p:nvSpPr>
          <p:cNvPr id="19" name="Rectangle 18">
            <a:extLst>
              <a:ext uri="{FF2B5EF4-FFF2-40B4-BE49-F238E27FC236}">
                <a16:creationId xmlns:a16="http://schemas.microsoft.com/office/drawing/2014/main" id="{706F9F3D-355F-427C-B1A0-D638ADCEF977}"/>
              </a:ext>
            </a:extLst>
          </p:cNvPr>
          <p:cNvSpPr/>
          <p:nvPr/>
        </p:nvSpPr>
        <p:spPr>
          <a:xfrm>
            <a:off x="6676226" y="3925084"/>
            <a:ext cx="1716317"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Live honestly;</a:t>
            </a:r>
          </a:p>
        </p:txBody>
      </p:sp>
      <p:sp>
        <p:nvSpPr>
          <p:cNvPr id="21" name="Rectangle 20">
            <a:extLst>
              <a:ext uri="{FF2B5EF4-FFF2-40B4-BE49-F238E27FC236}">
                <a16:creationId xmlns:a16="http://schemas.microsoft.com/office/drawing/2014/main" id="{7FC0A2C3-D76A-4507-932C-55B9CD7078AA}"/>
              </a:ext>
            </a:extLst>
          </p:cNvPr>
          <p:cNvSpPr/>
          <p:nvPr/>
        </p:nvSpPr>
        <p:spPr>
          <a:xfrm>
            <a:off x="4597187" y="4526458"/>
            <a:ext cx="3791530"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Share with others;</a:t>
            </a:r>
          </a:p>
        </p:txBody>
      </p:sp>
      <p:sp>
        <p:nvSpPr>
          <p:cNvPr id="22" name="Rectangle 21">
            <a:extLst>
              <a:ext uri="{FF2B5EF4-FFF2-40B4-BE49-F238E27FC236}">
                <a16:creationId xmlns:a16="http://schemas.microsoft.com/office/drawing/2014/main" id="{2AB77508-E27C-416F-BCD5-BE575B4E8E1E}"/>
              </a:ext>
            </a:extLst>
          </p:cNvPr>
          <p:cNvSpPr/>
          <p:nvPr/>
        </p:nvSpPr>
        <p:spPr>
          <a:xfrm>
            <a:off x="3753504" y="5127832"/>
            <a:ext cx="4647623" cy="956773"/>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The Five Ks – Kesh (uncut hair), Kanga (a wooden comb), Kara (a steel bracelet), Kachera (cotton underwear) and Kirpan (steel sword).</a:t>
            </a:r>
          </a:p>
        </p:txBody>
      </p:sp>
    </p:spTree>
    <p:extLst>
      <p:ext uri="{BB962C8B-B14F-4D97-AF65-F5344CB8AC3E}">
        <p14:creationId xmlns:p14="http://schemas.microsoft.com/office/powerpoint/2010/main" val="14001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0" grpId="0" animBg="1"/>
      <p:bldP spid="15" grpId="0" animBg="1"/>
      <p:bldP spid="19"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6" y="1654811"/>
            <a:ext cx="3829679"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Muslims</a:t>
            </a:r>
          </a:p>
          <a:p>
            <a:pPr>
              <a:lnSpc>
                <a:spcPct val="150000"/>
              </a:lnSpc>
            </a:pPr>
            <a:r>
              <a:rPr lang="en-GB" b="1" dirty="0">
                <a:solidFill>
                  <a:schemeClr val="tx1"/>
                </a:solidFill>
              </a:rPr>
              <a:t>Place of worship: </a:t>
            </a:r>
            <a:r>
              <a:rPr lang="en-GB" dirty="0">
                <a:solidFill>
                  <a:schemeClr val="tx1"/>
                </a:solidFill>
              </a:rPr>
              <a:t>mosque</a:t>
            </a:r>
          </a:p>
          <a:p>
            <a:pPr>
              <a:lnSpc>
                <a:spcPct val="150000"/>
              </a:lnSpc>
            </a:pPr>
            <a:r>
              <a:rPr lang="en-GB" sz="1800" b="1" dirty="0">
                <a:solidFill>
                  <a:schemeClr val="tx1"/>
                </a:solidFill>
              </a:rPr>
              <a:t>Holy book: </a:t>
            </a:r>
            <a:r>
              <a:rPr lang="en-GB" dirty="0">
                <a:solidFill>
                  <a:schemeClr val="tx1"/>
                </a:solidFill>
              </a:rPr>
              <a:t>Qur’an</a:t>
            </a:r>
          </a:p>
        </p:txBody>
      </p:sp>
      <p:sp>
        <p:nvSpPr>
          <p:cNvPr id="14" name="TextBox 13">
            <a:extLst>
              <a:ext uri="{FF2B5EF4-FFF2-40B4-BE49-F238E27FC236}">
                <a16:creationId xmlns:a16="http://schemas.microsoft.com/office/drawing/2014/main" id="{5ECAE8D8-61B1-4FE5-9E93-CA4F2AD3B9A2}"/>
              </a:ext>
            </a:extLst>
          </p:cNvPr>
          <p:cNvSpPr txBox="1"/>
          <p:nvPr/>
        </p:nvSpPr>
        <p:spPr>
          <a:xfrm>
            <a:off x="3738571" y="1747153"/>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00649C"/>
          </a:solidFill>
        </p:spPr>
        <p:txBody>
          <a:bodyPr lIns="252000"/>
          <a:lstStyle/>
          <a:p>
            <a:r>
              <a:rPr lang="en-GB" dirty="0">
                <a:solidFill>
                  <a:schemeClr val="bg1"/>
                </a:solidFill>
              </a:rPr>
              <a:t>Islam</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46" r="944"/>
          <a:stretch/>
        </p:blipFill>
        <p:spPr>
          <a:xfrm>
            <a:off x="765672" y="3109352"/>
            <a:ext cx="3843925" cy="2996898"/>
          </a:xfrm>
          <a:prstGeom prst="rect">
            <a:avLst/>
          </a:prstGeom>
          <a:ln w="28575">
            <a:solidFill>
              <a:srgbClr val="00649C"/>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88727" y="847640"/>
            <a:ext cx="1313610" cy="1310704"/>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3814324" y="2840502"/>
            <a:ext cx="1998527"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Prophets (special messengers);</a:t>
            </a:r>
          </a:p>
        </p:txBody>
      </p:sp>
      <p:sp>
        <p:nvSpPr>
          <p:cNvPr id="18" name="Rectangle 17">
            <a:extLst>
              <a:ext uri="{FF2B5EF4-FFF2-40B4-BE49-F238E27FC236}">
                <a16:creationId xmlns:a16="http://schemas.microsoft.com/office/drawing/2014/main" id="{6D3846E0-5A5B-4B07-A2AF-A188924729B3}"/>
              </a:ext>
            </a:extLst>
          </p:cNvPr>
          <p:cNvSpPr/>
          <p:nvPr/>
        </p:nvSpPr>
        <p:spPr>
          <a:xfrm>
            <a:off x="3814324" y="2247518"/>
            <a:ext cx="4586803" cy="495108"/>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Allah is the one and only God;</a:t>
            </a:r>
          </a:p>
        </p:txBody>
      </p:sp>
      <p:sp>
        <p:nvSpPr>
          <p:cNvPr id="20" name="Rectangle 19">
            <a:extLst>
              <a:ext uri="{FF2B5EF4-FFF2-40B4-BE49-F238E27FC236}">
                <a16:creationId xmlns:a16="http://schemas.microsoft.com/office/drawing/2014/main" id="{9FE9DB26-665C-45EA-85D8-A690AAF32C7C}"/>
              </a:ext>
            </a:extLst>
          </p:cNvPr>
          <p:cNvSpPr/>
          <p:nvPr/>
        </p:nvSpPr>
        <p:spPr>
          <a:xfrm>
            <a:off x="3832553" y="4508216"/>
            <a:ext cx="4562867"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Qur’an - God's revealed book containing The Five Pillars of Islam.</a:t>
            </a:r>
          </a:p>
        </p:txBody>
      </p:sp>
      <p:sp>
        <p:nvSpPr>
          <p:cNvPr id="15" name="Rectangle 14">
            <a:extLst>
              <a:ext uri="{FF2B5EF4-FFF2-40B4-BE49-F238E27FC236}">
                <a16:creationId xmlns:a16="http://schemas.microsoft.com/office/drawing/2014/main" id="{A89028D6-76B5-4ADC-AF76-D820153BDD3B}"/>
              </a:ext>
            </a:extLst>
          </p:cNvPr>
          <p:cNvSpPr/>
          <p:nvPr/>
        </p:nvSpPr>
        <p:spPr>
          <a:xfrm>
            <a:off x="5902036" y="2830723"/>
            <a:ext cx="2493385"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Muhammad (PBUH) was the final prophet;</a:t>
            </a:r>
          </a:p>
        </p:txBody>
      </p:sp>
      <p:sp>
        <p:nvSpPr>
          <p:cNvPr id="21" name="Rectangle 20">
            <a:extLst>
              <a:ext uri="{FF2B5EF4-FFF2-40B4-BE49-F238E27FC236}">
                <a16:creationId xmlns:a16="http://schemas.microsoft.com/office/drawing/2014/main" id="{7FC0A2C3-D76A-4507-932C-55B9CD7078AA}"/>
              </a:ext>
            </a:extLst>
          </p:cNvPr>
          <p:cNvSpPr/>
          <p:nvPr/>
        </p:nvSpPr>
        <p:spPr>
          <a:xfrm>
            <a:off x="3832553" y="3674530"/>
            <a:ext cx="4562868"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Day of Judgement - when all people will be judged by their beliefs and deeds;</a:t>
            </a:r>
          </a:p>
        </p:txBody>
      </p:sp>
      <p:sp>
        <p:nvSpPr>
          <p:cNvPr id="22" name="Rectangle 21">
            <a:extLst>
              <a:ext uri="{FF2B5EF4-FFF2-40B4-BE49-F238E27FC236}">
                <a16:creationId xmlns:a16="http://schemas.microsoft.com/office/drawing/2014/main" id="{2AB77508-E27C-416F-BCD5-BE575B4E8E1E}"/>
              </a:ext>
            </a:extLst>
          </p:cNvPr>
          <p:cNvSpPr/>
          <p:nvPr/>
        </p:nvSpPr>
        <p:spPr>
          <a:xfrm>
            <a:off x="3832553" y="5348659"/>
            <a:ext cx="4562867"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Predestination - the belief that whatever God wills to happen, happens;</a:t>
            </a:r>
          </a:p>
        </p:txBody>
      </p:sp>
    </p:spTree>
    <p:extLst>
      <p:ext uri="{BB962C8B-B14F-4D97-AF65-F5344CB8AC3E}">
        <p14:creationId xmlns:p14="http://schemas.microsoft.com/office/powerpoint/2010/main" val="27198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0" grpId="0" animBg="1"/>
      <p:bldP spid="15"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31EE5-7721-48FD-86ED-F6D3CD522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502" y="2113474"/>
            <a:ext cx="6566281" cy="3321622"/>
          </a:xfrm>
          <a:prstGeom prst="rect">
            <a:avLst/>
          </a:prstGeom>
        </p:spPr>
      </p:pic>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371" y="5307541"/>
            <a:ext cx="1048845" cy="1049470"/>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274" y="5238728"/>
            <a:ext cx="727291" cy="1090068"/>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04" y="4514752"/>
            <a:ext cx="956367" cy="1200977"/>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5834" y="4883845"/>
            <a:ext cx="942571" cy="94843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871" y="2018391"/>
            <a:ext cx="950534" cy="948431"/>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999" y="2181019"/>
            <a:ext cx="984262" cy="1132789"/>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772192" y="1372060"/>
            <a:ext cx="7616158" cy="646331"/>
          </a:xfrm>
          <a:prstGeom prst="rect">
            <a:avLst/>
          </a:prstGeom>
          <a:noFill/>
        </p:spPr>
        <p:txBody>
          <a:bodyPr wrap="square">
            <a:spAutoFit/>
          </a:bodyPr>
          <a:lstStyle/>
          <a:p>
            <a:pPr marL="0" lvl="0" indent="0">
              <a:spcAft>
                <a:spcPts val="1200"/>
              </a:spcAft>
              <a:buNone/>
            </a:pPr>
            <a:r>
              <a:rPr lang="en-GB" dirty="0"/>
              <a:t>Just as some countries can share similar traditions and festivals, they can also share many religions.</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Countries and Religions</a:t>
            </a:r>
          </a:p>
        </p:txBody>
      </p:sp>
    </p:spTree>
    <p:extLst>
      <p:ext uri="{BB962C8B-B14F-4D97-AF65-F5344CB8AC3E}">
        <p14:creationId xmlns:p14="http://schemas.microsoft.com/office/powerpoint/2010/main" val="30737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9391" y="3826863"/>
            <a:ext cx="1048845" cy="1049470"/>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497" y="3745868"/>
            <a:ext cx="727291" cy="1090068"/>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48" y="3034258"/>
            <a:ext cx="956367" cy="1200977"/>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926" y="4521509"/>
            <a:ext cx="942571" cy="94843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871" y="2063973"/>
            <a:ext cx="950534" cy="948431"/>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5795" y="2619843"/>
            <a:ext cx="984262" cy="1132789"/>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772192" y="1372060"/>
            <a:ext cx="7616158" cy="646331"/>
          </a:xfrm>
          <a:prstGeom prst="rect">
            <a:avLst/>
          </a:prstGeom>
          <a:noFill/>
        </p:spPr>
        <p:txBody>
          <a:bodyPr wrap="square">
            <a:spAutoFit/>
          </a:bodyPr>
          <a:lstStyle/>
          <a:p>
            <a:pPr marL="0" lvl="0" indent="0">
              <a:spcAft>
                <a:spcPts val="1200"/>
              </a:spcAft>
              <a:buNone/>
            </a:pPr>
            <a:r>
              <a:rPr lang="en-GB" dirty="0"/>
              <a:t>The Bahá'í faith believes that all religions have things in common and teaches that all religions should be respected.</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12" name="TextBox 11">
            <a:extLst>
              <a:ext uri="{FF2B5EF4-FFF2-40B4-BE49-F238E27FC236}">
                <a16:creationId xmlns:a16="http://schemas.microsoft.com/office/drawing/2014/main" id="{F8D471DA-F530-40F0-9157-B90ABCEAD725}"/>
              </a:ext>
            </a:extLst>
          </p:cNvPr>
          <p:cNvSpPr txBox="1"/>
          <p:nvPr/>
        </p:nvSpPr>
        <p:spPr>
          <a:xfrm>
            <a:off x="772192" y="2351424"/>
            <a:ext cx="4572000" cy="369332"/>
          </a:xfrm>
          <a:prstGeom prst="rect">
            <a:avLst/>
          </a:prstGeom>
          <a:noFill/>
        </p:spPr>
        <p:txBody>
          <a:bodyPr wrap="square">
            <a:spAutoFit/>
          </a:bodyPr>
          <a:lstStyle/>
          <a:p>
            <a:pPr marL="0" indent="0">
              <a:buNone/>
            </a:pPr>
            <a:r>
              <a:rPr lang="en-IE" sz="1800" dirty="0"/>
              <a:t>What do all religions have in common?</a:t>
            </a:r>
          </a:p>
        </p:txBody>
      </p:sp>
      <p:sp>
        <p:nvSpPr>
          <p:cNvPr id="14" name="Rectangle 13">
            <a:extLst>
              <a:ext uri="{FF2B5EF4-FFF2-40B4-BE49-F238E27FC236}">
                <a16:creationId xmlns:a16="http://schemas.microsoft.com/office/drawing/2014/main" id="{01329516-EC0A-45FC-87FF-BF0FFB155BC9}"/>
              </a:ext>
            </a:extLst>
          </p:cNvPr>
          <p:cNvSpPr/>
          <p:nvPr/>
        </p:nvSpPr>
        <p:spPr>
          <a:xfrm>
            <a:off x="772192" y="2825576"/>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love of a higher being or God;</a:t>
            </a:r>
          </a:p>
        </p:txBody>
      </p:sp>
      <p:sp>
        <p:nvSpPr>
          <p:cNvPr id="15" name="Rectangle 14">
            <a:extLst>
              <a:ext uri="{FF2B5EF4-FFF2-40B4-BE49-F238E27FC236}">
                <a16:creationId xmlns:a16="http://schemas.microsoft.com/office/drawing/2014/main" id="{A70AAF35-23DB-47C0-A556-E56450CF86E0}"/>
              </a:ext>
            </a:extLst>
          </p:cNvPr>
          <p:cNvSpPr/>
          <p:nvPr/>
        </p:nvSpPr>
        <p:spPr>
          <a:xfrm>
            <a:off x="772192" y="3435633"/>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holy book;</a:t>
            </a:r>
          </a:p>
        </p:txBody>
      </p:sp>
      <p:sp>
        <p:nvSpPr>
          <p:cNvPr id="17" name="Rectangle 16">
            <a:extLst>
              <a:ext uri="{FF2B5EF4-FFF2-40B4-BE49-F238E27FC236}">
                <a16:creationId xmlns:a16="http://schemas.microsoft.com/office/drawing/2014/main" id="{2E9FC074-AE9B-4183-9967-2A918F2E8FD2}"/>
              </a:ext>
            </a:extLst>
          </p:cNvPr>
          <p:cNvSpPr/>
          <p:nvPr/>
        </p:nvSpPr>
        <p:spPr>
          <a:xfrm>
            <a:off x="772192" y="4068646"/>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place of worship.</a:t>
            </a:r>
          </a:p>
        </p:txBody>
      </p:sp>
      <p:sp>
        <p:nvSpPr>
          <p:cNvPr id="19" name="TextBox 18">
            <a:extLst>
              <a:ext uri="{FF2B5EF4-FFF2-40B4-BE49-F238E27FC236}">
                <a16:creationId xmlns:a16="http://schemas.microsoft.com/office/drawing/2014/main" id="{1A7E1A48-BDC1-4C37-9B98-2C2C2D35E7D8}"/>
              </a:ext>
            </a:extLst>
          </p:cNvPr>
          <p:cNvSpPr txBox="1"/>
          <p:nvPr/>
        </p:nvSpPr>
        <p:spPr>
          <a:xfrm>
            <a:off x="772192" y="4896788"/>
            <a:ext cx="5628608" cy="923330"/>
          </a:xfrm>
          <a:prstGeom prst="rect">
            <a:avLst/>
          </a:prstGeom>
          <a:noFill/>
        </p:spPr>
        <p:txBody>
          <a:bodyPr wrap="square">
            <a:spAutoFit/>
          </a:bodyPr>
          <a:lstStyle/>
          <a:p>
            <a:pPr marL="0" indent="0">
              <a:spcAft>
                <a:spcPts val="1200"/>
              </a:spcAft>
              <a:buNone/>
            </a:pPr>
            <a:r>
              <a:rPr lang="en-GB" sz="1800" dirty="0"/>
              <a:t>World Religion Day is celebrated to </a:t>
            </a:r>
            <a:r>
              <a:rPr lang="en-GB" sz="1800" b="1" dirty="0"/>
              <a:t>promote interfaith understanding</a:t>
            </a:r>
            <a:r>
              <a:rPr lang="en-GB" sz="1800" dirty="0"/>
              <a:t>, which means involving many different religions and uniting them together.</a:t>
            </a:r>
          </a:p>
        </p:txBody>
      </p:sp>
    </p:spTree>
    <p:extLst>
      <p:ext uri="{BB962C8B-B14F-4D97-AF65-F5344CB8AC3E}">
        <p14:creationId xmlns:p14="http://schemas.microsoft.com/office/powerpoint/2010/main" val="10980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4" grpId="0" animBg="1"/>
      <p:bldP spid="15" grpId="0" animBg="1"/>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5A4414F-F134-4282-9F1A-C299A6658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0" y="2160653"/>
            <a:ext cx="4511008" cy="3189898"/>
          </a:xfrm>
          <a:prstGeom prst="rect">
            <a:avLst/>
          </a:prstGeom>
          <a:ln w="28575">
            <a:solidFill>
              <a:srgbClr val="643C90"/>
            </a:solidFill>
          </a:ln>
        </p:spPr>
      </p:pic>
      <p:sp>
        <p:nvSpPr>
          <p:cNvPr id="20" name="TextBox 19">
            <a:extLst>
              <a:ext uri="{FF2B5EF4-FFF2-40B4-BE49-F238E27FC236}">
                <a16:creationId xmlns:a16="http://schemas.microsoft.com/office/drawing/2014/main" id="{7F8ABDC4-EFE0-4DBF-866D-65F062B5DEFB}"/>
              </a:ext>
            </a:extLst>
          </p:cNvPr>
          <p:cNvSpPr txBox="1"/>
          <p:nvPr/>
        </p:nvSpPr>
        <p:spPr>
          <a:xfrm>
            <a:off x="772192" y="1372060"/>
            <a:ext cx="7616158" cy="646331"/>
          </a:xfrm>
          <a:prstGeom prst="rect">
            <a:avLst/>
          </a:prstGeom>
          <a:noFill/>
        </p:spPr>
        <p:txBody>
          <a:bodyPr wrap="square">
            <a:spAutoFit/>
          </a:bodyPr>
          <a:lstStyle/>
          <a:p>
            <a:pPr marL="0" lvl="0" indent="0">
              <a:spcAft>
                <a:spcPts val="1200"/>
              </a:spcAft>
              <a:buNone/>
            </a:pPr>
            <a:r>
              <a:rPr lang="en-GB" dirty="0"/>
              <a:t>It is important that there is harmony and that people feel comfortable to unite together, whatever their faith.</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23" name="TextBox 22">
            <a:extLst>
              <a:ext uri="{FF2B5EF4-FFF2-40B4-BE49-F238E27FC236}">
                <a16:creationId xmlns:a16="http://schemas.microsoft.com/office/drawing/2014/main" id="{35CDE2B8-29BC-47A3-8BB1-70226BD36EB1}"/>
              </a:ext>
            </a:extLst>
          </p:cNvPr>
          <p:cNvSpPr txBox="1"/>
          <p:nvPr/>
        </p:nvSpPr>
        <p:spPr>
          <a:xfrm>
            <a:off x="772192" y="2172892"/>
            <a:ext cx="2829990" cy="1477328"/>
          </a:xfrm>
          <a:prstGeom prst="rect">
            <a:avLst/>
          </a:prstGeom>
          <a:noFill/>
        </p:spPr>
        <p:txBody>
          <a:bodyPr wrap="square">
            <a:spAutoFit/>
          </a:bodyPr>
          <a:lstStyle/>
          <a:p>
            <a:pPr marL="0" indent="0">
              <a:spcAft>
                <a:spcPts val="1200"/>
              </a:spcAft>
              <a:buNone/>
            </a:pPr>
            <a:r>
              <a:rPr lang="en-GB" sz="1800" dirty="0"/>
              <a:t>Many events are held around the world and people are asked to look at the similarities across different religions.</a:t>
            </a:r>
          </a:p>
        </p:txBody>
      </p:sp>
      <p:sp>
        <p:nvSpPr>
          <p:cNvPr id="24" name="Rectangle 23">
            <a:extLst>
              <a:ext uri="{FF2B5EF4-FFF2-40B4-BE49-F238E27FC236}">
                <a16:creationId xmlns:a16="http://schemas.microsoft.com/office/drawing/2014/main" id="{93A917B7-DAEE-4DDC-8AE5-1FCD24833E97}"/>
              </a:ext>
            </a:extLst>
          </p:cNvPr>
          <p:cNvSpPr/>
          <p:nvPr/>
        </p:nvSpPr>
        <p:spPr>
          <a:xfrm>
            <a:off x="755649" y="3792207"/>
            <a:ext cx="3012787" cy="132610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spcAft>
                <a:spcPts val="1200"/>
              </a:spcAft>
              <a:buNone/>
            </a:pPr>
            <a:r>
              <a:rPr lang="en-GB" sz="1800" dirty="0"/>
              <a:t>Special religious services are held around the world, celebrating these similarities.</a:t>
            </a:r>
          </a:p>
        </p:txBody>
      </p:sp>
      <p:sp>
        <p:nvSpPr>
          <p:cNvPr id="25" name="Rectangle 24">
            <a:extLst>
              <a:ext uri="{FF2B5EF4-FFF2-40B4-BE49-F238E27FC236}">
                <a16:creationId xmlns:a16="http://schemas.microsoft.com/office/drawing/2014/main" id="{89034034-339F-4387-B156-023B9C4F7C14}"/>
              </a:ext>
            </a:extLst>
          </p:cNvPr>
          <p:cNvSpPr/>
          <p:nvPr/>
        </p:nvSpPr>
        <p:spPr>
          <a:xfrm>
            <a:off x="755650" y="5223914"/>
            <a:ext cx="7632700"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When we learn about other religions, we can work together to create a better world.</a:t>
            </a:r>
          </a:p>
        </p:txBody>
      </p:sp>
    </p:spTree>
    <p:extLst>
      <p:ext uri="{BB962C8B-B14F-4D97-AF65-F5344CB8AC3E}">
        <p14:creationId xmlns:p14="http://schemas.microsoft.com/office/powerpoint/2010/main" val="234560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586" y="3250659"/>
            <a:ext cx="613012" cy="613377"/>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886" y="1262859"/>
            <a:ext cx="499028" cy="747945"/>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531" y="3892950"/>
            <a:ext cx="447383" cy="561810"/>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81" y="2651885"/>
            <a:ext cx="484837" cy="48785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02" y="4558201"/>
            <a:ext cx="447383" cy="446393"/>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884" y="2024764"/>
            <a:ext cx="484837" cy="558000"/>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3264089" y="1316087"/>
            <a:ext cx="5011025" cy="646331"/>
          </a:xfrm>
          <a:prstGeom prst="rect">
            <a:avLst/>
          </a:prstGeom>
          <a:noFill/>
        </p:spPr>
        <p:txBody>
          <a:bodyPr wrap="square">
            <a:spAutoFit/>
          </a:bodyPr>
          <a:lstStyle/>
          <a:p>
            <a:pPr marL="0" lvl="0" indent="0">
              <a:spcAft>
                <a:spcPts val="1200"/>
              </a:spcAft>
              <a:buNone/>
            </a:pPr>
            <a:r>
              <a:rPr lang="en-GB" dirty="0"/>
              <a:t>In everything, do to others as you would have them do to you.</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14" name="Rectangle 13">
            <a:extLst>
              <a:ext uri="{FF2B5EF4-FFF2-40B4-BE49-F238E27FC236}">
                <a16:creationId xmlns:a16="http://schemas.microsoft.com/office/drawing/2014/main" id="{01329516-EC0A-45FC-87FF-BF0FFB155BC9}"/>
              </a:ext>
            </a:extLst>
          </p:cNvPr>
          <p:cNvSpPr/>
          <p:nvPr/>
        </p:nvSpPr>
        <p:spPr>
          <a:xfrm>
            <a:off x="1518294" y="138478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Christianity:</a:t>
            </a:r>
          </a:p>
        </p:txBody>
      </p:sp>
      <p:sp>
        <p:nvSpPr>
          <p:cNvPr id="23" name="TextBox 22">
            <a:extLst>
              <a:ext uri="{FF2B5EF4-FFF2-40B4-BE49-F238E27FC236}">
                <a16:creationId xmlns:a16="http://schemas.microsoft.com/office/drawing/2014/main" id="{19C2C68B-3684-4E3B-8A83-518F5146B69E}"/>
              </a:ext>
            </a:extLst>
          </p:cNvPr>
          <p:cNvSpPr txBox="1"/>
          <p:nvPr/>
        </p:nvSpPr>
        <p:spPr>
          <a:xfrm>
            <a:off x="755650" y="5178021"/>
            <a:ext cx="7632699" cy="923330"/>
          </a:xfrm>
          <a:prstGeom prst="rect">
            <a:avLst/>
          </a:prstGeom>
          <a:noFill/>
          <a:ln w="28575">
            <a:solidFill>
              <a:srgbClr val="643C90"/>
            </a:solidFill>
          </a:ln>
        </p:spPr>
        <p:txBody>
          <a:bodyPr wrap="square">
            <a:spAutoFit/>
          </a:bodyPr>
          <a:lstStyle/>
          <a:p>
            <a:pPr algn="ctr"/>
            <a:r>
              <a:rPr lang="en-GB" dirty="0"/>
              <a:t>Can you spot similarities here? </a:t>
            </a:r>
          </a:p>
          <a:p>
            <a:pPr algn="ctr"/>
            <a:r>
              <a:rPr lang="en-GB" dirty="0"/>
              <a:t>What words are repeated? </a:t>
            </a:r>
          </a:p>
          <a:p>
            <a:pPr algn="ctr"/>
            <a:r>
              <a:rPr lang="en-GB" dirty="0"/>
              <a:t>What could you do in your life to show this?</a:t>
            </a:r>
          </a:p>
        </p:txBody>
      </p:sp>
      <p:sp>
        <p:nvSpPr>
          <p:cNvPr id="24" name="TextBox 23">
            <a:extLst>
              <a:ext uri="{FF2B5EF4-FFF2-40B4-BE49-F238E27FC236}">
                <a16:creationId xmlns:a16="http://schemas.microsoft.com/office/drawing/2014/main" id="{5F8232B9-DA5E-42B5-B160-9DE053541BC8}"/>
              </a:ext>
            </a:extLst>
          </p:cNvPr>
          <p:cNvSpPr txBox="1"/>
          <p:nvPr/>
        </p:nvSpPr>
        <p:spPr>
          <a:xfrm>
            <a:off x="3243564" y="1942654"/>
            <a:ext cx="5011025" cy="646331"/>
          </a:xfrm>
          <a:prstGeom prst="rect">
            <a:avLst/>
          </a:prstGeom>
          <a:noFill/>
        </p:spPr>
        <p:txBody>
          <a:bodyPr wrap="square">
            <a:spAutoFit/>
          </a:bodyPr>
          <a:lstStyle/>
          <a:p>
            <a:pPr marL="0" lvl="0" indent="0">
              <a:spcAft>
                <a:spcPts val="1200"/>
              </a:spcAft>
              <a:buNone/>
            </a:pPr>
            <a:r>
              <a:rPr lang="en-GB" dirty="0"/>
              <a:t>What is hateful to you, do not do to your neighbour. </a:t>
            </a:r>
          </a:p>
        </p:txBody>
      </p:sp>
      <p:sp>
        <p:nvSpPr>
          <p:cNvPr id="25" name="Rectangle 24">
            <a:extLst>
              <a:ext uri="{FF2B5EF4-FFF2-40B4-BE49-F238E27FC236}">
                <a16:creationId xmlns:a16="http://schemas.microsoft.com/office/drawing/2014/main" id="{79EE0439-ECB0-45CB-916E-638B2166CD49}"/>
              </a:ext>
            </a:extLst>
          </p:cNvPr>
          <p:cNvSpPr/>
          <p:nvPr/>
        </p:nvSpPr>
        <p:spPr>
          <a:xfrm>
            <a:off x="1518293" y="201080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Judaism:</a:t>
            </a:r>
          </a:p>
        </p:txBody>
      </p:sp>
      <p:sp>
        <p:nvSpPr>
          <p:cNvPr id="26" name="TextBox 25">
            <a:extLst>
              <a:ext uri="{FF2B5EF4-FFF2-40B4-BE49-F238E27FC236}">
                <a16:creationId xmlns:a16="http://schemas.microsoft.com/office/drawing/2014/main" id="{9A683154-5E17-419E-AA25-F0999A06A742}"/>
              </a:ext>
            </a:extLst>
          </p:cNvPr>
          <p:cNvSpPr txBox="1"/>
          <p:nvPr/>
        </p:nvSpPr>
        <p:spPr>
          <a:xfrm>
            <a:off x="3256093" y="2604129"/>
            <a:ext cx="5011025" cy="646331"/>
          </a:xfrm>
          <a:prstGeom prst="rect">
            <a:avLst/>
          </a:prstGeom>
          <a:noFill/>
        </p:spPr>
        <p:txBody>
          <a:bodyPr wrap="square">
            <a:spAutoFit/>
          </a:bodyPr>
          <a:lstStyle/>
          <a:p>
            <a:pPr marL="0" indent="0">
              <a:buNone/>
            </a:pPr>
            <a:r>
              <a:rPr lang="en-GB" dirty="0"/>
              <a:t>This is the sum of duty; do not do to others what would cause pain if done to you.</a:t>
            </a:r>
            <a:endParaRPr lang="en-IE" dirty="0"/>
          </a:p>
        </p:txBody>
      </p:sp>
      <p:sp>
        <p:nvSpPr>
          <p:cNvPr id="27" name="Rectangle 26">
            <a:extLst>
              <a:ext uri="{FF2B5EF4-FFF2-40B4-BE49-F238E27FC236}">
                <a16:creationId xmlns:a16="http://schemas.microsoft.com/office/drawing/2014/main" id="{E0F7EB3B-F19D-4A43-8F71-B3C6E77D7729}"/>
              </a:ext>
            </a:extLst>
          </p:cNvPr>
          <p:cNvSpPr/>
          <p:nvPr/>
        </p:nvSpPr>
        <p:spPr>
          <a:xfrm>
            <a:off x="1518295" y="2648257"/>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Hinduism:</a:t>
            </a:r>
          </a:p>
        </p:txBody>
      </p:sp>
      <p:sp>
        <p:nvSpPr>
          <p:cNvPr id="28" name="TextBox 27">
            <a:extLst>
              <a:ext uri="{FF2B5EF4-FFF2-40B4-BE49-F238E27FC236}">
                <a16:creationId xmlns:a16="http://schemas.microsoft.com/office/drawing/2014/main" id="{1F720069-38BC-40FB-AF3D-72620CDD7AF4}"/>
              </a:ext>
            </a:extLst>
          </p:cNvPr>
          <p:cNvSpPr txBox="1"/>
          <p:nvPr/>
        </p:nvSpPr>
        <p:spPr>
          <a:xfrm>
            <a:off x="3282930" y="3265604"/>
            <a:ext cx="5011025" cy="646331"/>
          </a:xfrm>
          <a:prstGeom prst="rect">
            <a:avLst/>
          </a:prstGeom>
          <a:noFill/>
        </p:spPr>
        <p:txBody>
          <a:bodyPr wrap="square">
            <a:spAutoFit/>
          </a:bodyPr>
          <a:lstStyle/>
          <a:p>
            <a:pPr marL="0" indent="0">
              <a:buNone/>
            </a:pPr>
            <a:r>
              <a:rPr lang="en-GB" dirty="0"/>
              <a:t>Treat not others in ways that you would find hurtful.</a:t>
            </a:r>
            <a:endParaRPr lang="en-IE" dirty="0"/>
          </a:p>
        </p:txBody>
      </p:sp>
      <p:sp>
        <p:nvSpPr>
          <p:cNvPr id="29" name="Rectangle 28">
            <a:extLst>
              <a:ext uri="{FF2B5EF4-FFF2-40B4-BE49-F238E27FC236}">
                <a16:creationId xmlns:a16="http://schemas.microsoft.com/office/drawing/2014/main" id="{5CCFAC33-59A6-4623-AA03-303B59C758B7}"/>
              </a:ext>
            </a:extLst>
          </p:cNvPr>
          <p:cNvSpPr/>
          <p:nvPr/>
        </p:nvSpPr>
        <p:spPr>
          <a:xfrm>
            <a:off x="1530141" y="326778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Buddhism:</a:t>
            </a:r>
          </a:p>
        </p:txBody>
      </p:sp>
      <p:sp>
        <p:nvSpPr>
          <p:cNvPr id="30" name="TextBox 29">
            <a:extLst>
              <a:ext uri="{FF2B5EF4-FFF2-40B4-BE49-F238E27FC236}">
                <a16:creationId xmlns:a16="http://schemas.microsoft.com/office/drawing/2014/main" id="{3EBE6F86-9978-4878-9060-B4C79CEFA394}"/>
              </a:ext>
            </a:extLst>
          </p:cNvPr>
          <p:cNvSpPr txBox="1"/>
          <p:nvPr/>
        </p:nvSpPr>
        <p:spPr>
          <a:xfrm>
            <a:off x="3273737" y="3877559"/>
            <a:ext cx="5011025" cy="646331"/>
          </a:xfrm>
          <a:prstGeom prst="rect">
            <a:avLst/>
          </a:prstGeom>
          <a:noFill/>
        </p:spPr>
        <p:txBody>
          <a:bodyPr wrap="square">
            <a:spAutoFit/>
          </a:bodyPr>
          <a:lstStyle/>
          <a:p>
            <a:pPr marL="0" indent="0">
              <a:buNone/>
            </a:pPr>
            <a:r>
              <a:rPr lang="en-GB" dirty="0"/>
              <a:t>I am a stranger to no one and no one is a stranger to me. I am a friend to all.</a:t>
            </a:r>
            <a:endParaRPr lang="en-IE" dirty="0"/>
          </a:p>
        </p:txBody>
      </p:sp>
      <p:sp>
        <p:nvSpPr>
          <p:cNvPr id="31" name="Rectangle 30">
            <a:extLst>
              <a:ext uri="{FF2B5EF4-FFF2-40B4-BE49-F238E27FC236}">
                <a16:creationId xmlns:a16="http://schemas.microsoft.com/office/drawing/2014/main" id="{05880143-DFC2-4032-99B4-51B4B7C47E7F}"/>
              </a:ext>
            </a:extLst>
          </p:cNvPr>
          <p:cNvSpPr/>
          <p:nvPr/>
        </p:nvSpPr>
        <p:spPr>
          <a:xfrm>
            <a:off x="1518292" y="3901390"/>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Sikhism:</a:t>
            </a:r>
          </a:p>
        </p:txBody>
      </p:sp>
      <p:sp>
        <p:nvSpPr>
          <p:cNvPr id="32" name="TextBox 31">
            <a:extLst>
              <a:ext uri="{FF2B5EF4-FFF2-40B4-BE49-F238E27FC236}">
                <a16:creationId xmlns:a16="http://schemas.microsoft.com/office/drawing/2014/main" id="{186FB080-4208-433F-9767-DE8F413F21FB}"/>
              </a:ext>
            </a:extLst>
          </p:cNvPr>
          <p:cNvSpPr txBox="1"/>
          <p:nvPr/>
        </p:nvSpPr>
        <p:spPr>
          <a:xfrm>
            <a:off x="3310638" y="4488535"/>
            <a:ext cx="5011025" cy="646331"/>
          </a:xfrm>
          <a:prstGeom prst="rect">
            <a:avLst/>
          </a:prstGeom>
          <a:noFill/>
        </p:spPr>
        <p:txBody>
          <a:bodyPr wrap="square">
            <a:spAutoFit/>
          </a:bodyPr>
          <a:lstStyle/>
          <a:p>
            <a:pPr marL="0" indent="0">
              <a:buNone/>
            </a:pPr>
            <a:r>
              <a:rPr lang="en-GB" dirty="0"/>
              <a:t>Not one of you truly believes until you wish for others what you wish for yourself.</a:t>
            </a:r>
          </a:p>
        </p:txBody>
      </p:sp>
      <p:sp>
        <p:nvSpPr>
          <p:cNvPr id="33" name="Rectangle 32">
            <a:extLst>
              <a:ext uri="{FF2B5EF4-FFF2-40B4-BE49-F238E27FC236}">
                <a16:creationId xmlns:a16="http://schemas.microsoft.com/office/drawing/2014/main" id="{68FEFC8E-2030-4F02-9E72-F4ADDD774A58}"/>
              </a:ext>
            </a:extLst>
          </p:cNvPr>
          <p:cNvSpPr/>
          <p:nvPr/>
        </p:nvSpPr>
        <p:spPr>
          <a:xfrm>
            <a:off x="1518295" y="4520917"/>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Islam:</a:t>
            </a:r>
          </a:p>
        </p:txBody>
      </p:sp>
    </p:spTree>
    <p:extLst>
      <p:ext uri="{BB962C8B-B14F-4D97-AF65-F5344CB8AC3E}">
        <p14:creationId xmlns:p14="http://schemas.microsoft.com/office/powerpoint/2010/main" val="17464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500"/>
                                        <p:tgtEl>
                                          <p:spTgt spid="33"/>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left)">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xEl>
                                              <p:pRg st="0" end="0"/>
                                            </p:txEl>
                                          </p:spTgt>
                                        </p:tgtEl>
                                        <p:attrNameLst>
                                          <p:attrName>style.visibility</p:attrName>
                                        </p:attrNameLst>
                                      </p:cBhvr>
                                      <p:to>
                                        <p:strVal val="visible"/>
                                      </p:to>
                                    </p:set>
                                    <p:animEffect transition="in" filter="fade">
                                      <p:cBhvr>
                                        <p:cTn id="85" dur="500"/>
                                        <p:tgtEl>
                                          <p:spTgt spid="23">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3">
                                            <p:txEl>
                                              <p:pRg st="1" end="1"/>
                                            </p:txEl>
                                          </p:spTgt>
                                        </p:tgtEl>
                                        <p:attrNameLst>
                                          <p:attrName>style.visibility</p:attrName>
                                        </p:attrNameLst>
                                      </p:cBhvr>
                                      <p:to>
                                        <p:strVal val="visible"/>
                                      </p:to>
                                    </p:set>
                                    <p:animEffect transition="in" filter="fade">
                                      <p:cBhvr>
                                        <p:cTn id="90" dur="500"/>
                                        <p:tgtEl>
                                          <p:spTgt spid="23">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3">
                                            <p:txEl>
                                              <p:pRg st="2" end="2"/>
                                            </p:txEl>
                                          </p:spTgt>
                                        </p:tgtEl>
                                        <p:attrNameLst>
                                          <p:attrName>style.visibility</p:attrName>
                                        </p:attrNameLst>
                                      </p:cBhvr>
                                      <p:to>
                                        <p:strVal val="visible"/>
                                      </p:to>
                                    </p:set>
                                    <p:animEffect transition="in" filter="fade">
                                      <p:cBhvr>
                                        <p:cTn id="95"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F8ABDC4-EFE0-4DBF-866D-65F062B5DEFB}"/>
              </a:ext>
            </a:extLst>
          </p:cNvPr>
          <p:cNvSpPr txBox="1"/>
          <p:nvPr/>
        </p:nvSpPr>
        <p:spPr>
          <a:xfrm>
            <a:off x="755649" y="1372060"/>
            <a:ext cx="5666426" cy="369332"/>
          </a:xfrm>
          <a:prstGeom prst="rect">
            <a:avLst/>
          </a:prstGeom>
          <a:noFill/>
        </p:spPr>
        <p:txBody>
          <a:bodyPr wrap="square">
            <a:spAutoFit/>
          </a:bodyPr>
          <a:lstStyle/>
          <a:p>
            <a:pPr marL="0" lvl="0" indent="0">
              <a:spcAft>
                <a:spcPts val="1200"/>
              </a:spcAft>
              <a:buNone/>
            </a:pPr>
            <a:r>
              <a:rPr lang="en-GB" dirty="0"/>
              <a:t>All religions share the same key messages – </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Reflection</a:t>
            </a:r>
          </a:p>
        </p:txBody>
      </p:sp>
      <p:sp>
        <p:nvSpPr>
          <p:cNvPr id="14" name="TextBox 13">
            <a:extLst>
              <a:ext uri="{FF2B5EF4-FFF2-40B4-BE49-F238E27FC236}">
                <a16:creationId xmlns:a16="http://schemas.microsoft.com/office/drawing/2014/main" id="{CD196623-6F0D-47E6-89E0-A30C0615D4A9}"/>
              </a:ext>
            </a:extLst>
          </p:cNvPr>
          <p:cNvSpPr txBox="1"/>
          <p:nvPr/>
        </p:nvSpPr>
        <p:spPr>
          <a:xfrm>
            <a:off x="1163781" y="2922228"/>
            <a:ext cx="5578763" cy="2434101"/>
          </a:xfrm>
          <a:prstGeom prst="rect">
            <a:avLst/>
          </a:prstGeom>
          <a:noFill/>
          <a:ln w="28575">
            <a:solidFill>
              <a:srgbClr val="643C90"/>
            </a:solidFill>
          </a:ln>
        </p:spPr>
        <p:txBody>
          <a:bodyPr wrap="square" lIns="108000" tIns="108000" rIns="108000" bIns="108000">
            <a:spAutoFit/>
          </a:bodyPr>
          <a:lstStyle/>
          <a:p>
            <a:pPr marL="0" lvl="0" indent="0">
              <a:spcAft>
                <a:spcPts val="1200"/>
              </a:spcAft>
              <a:buNone/>
            </a:pPr>
            <a:r>
              <a:rPr lang="en-GB" dirty="0"/>
              <a:t>Celebrate World </a:t>
            </a:r>
            <a:br>
              <a:rPr lang="en-GB" dirty="0"/>
            </a:br>
            <a:r>
              <a:rPr lang="en-GB" dirty="0"/>
              <a:t>Religion Day this </a:t>
            </a:r>
            <a:br>
              <a:rPr lang="en-GB" dirty="0"/>
            </a:br>
            <a:r>
              <a:rPr lang="en-GB" dirty="0"/>
              <a:t>January to promote </a:t>
            </a:r>
            <a:br>
              <a:rPr lang="en-GB" dirty="0"/>
            </a:br>
            <a:r>
              <a:rPr lang="en-GB" dirty="0"/>
              <a:t>interfaith </a:t>
            </a:r>
            <a:br>
              <a:rPr lang="en-GB" dirty="0"/>
            </a:br>
            <a:r>
              <a:rPr lang="en-GB" dirty="0"/>
              <a:t>understanding, </a:t>
            </a:r>
            <a:br>
              <a:rPr lang="en-GB" dirty="0"/>
            </a:br>
            <a:r>
              <a:rPr lang="en-GB" dirty="0"/>
              <a:t>harmony and help to </a:t>
            </a:r>
            <a:br>
              <a:rPr lang="en-GB" dirty="0"/>
            </a:br>
            <a:r>
              <a:rPr lang="en-GB" dirty="0"/>
              <a:t>unite everyone, </a:t>
            </a:r>
            <a:br>
              <a:rPr lang="en-GB" dirty="0"/>
            </a:br>
            <a:r>
              <a:rPr lang="en-GB" dirty="0"/>
              <a:t>whatever their faith.</a:t>
            </a:r>
          </a:p>
        </p:txBody>
      </p:sp>
      <p:sp>
        <p:nvSpPr>
          <p:cNvPr id="15" name="Rectangle 14">
            <a:extLst>
              <a:ext uri="{FF2B5EF4-FFF2-40B4-BE49-F238E27FC236}">
                <a16:creationId xmlns:a16="http://schemas.microsoft.com/office/drawing/2014/main" id="{7A1064C1-78F6-473F-A992-B048C29FE457}"/>
              </a:ext>
            </a:extLst>
          </p:cNvPr>
          <p:cNvSpPr/>
          <p:nvPr/>
        </p:nvSpPr>
        <p:spPr>
          <a:xfrm>
            <a:off x="755649" y="1779839"/>
            <a:ext cx="3257377"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1200"/>
              </a:spcAft>
            </a:pPr>
            <a:r>
              <a:rPr lang="en-GB" dirty="0"/>
              <a:t>treat each other with respect and love one another.</a:t>
            </a:r>
            <a:endParaRPr lang="en-GB" sz="1800" dirty="0"/>
          </a:p>
        </p:txBody>
      </p:sp>
      <p:pic>
        <p:nvPicPr>
          <p:cNvPr id="11" name="Picture 10">
            <a:extLst>
              <a:ext uri="{FF2B5EF4-FFF2-40B4-BE49-F238E27FC236}">
                <a16:creationId xmlns:a16="http://schemas.microsoft.com/office/drawing/2014/main" id="{2FB8D74A-C12C-4789-8F5E-2CEF04684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229" y="1741392"/>
            <a:ext cx="4902579" cy="4497645"/>
          </a:xfrm>
          <a:prstGeom prst="rect">
            <a:avLst/>
          </a:prstGeom>
        </p:spPr>
      </p:pic>
    </p:spTree>
    <p:extLst>
      <p:ext uri="{BB962C8B-B14F-4D97-AF65-F5344CB8AC3E}">
        <p14:creationId xmlns:p14="http://schemas.microsoft.com/office/powerpoint/2010/main" val="20336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6" presetClass="entr" presetSubtype="3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out)">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5059297"/>
            <a:ext cx="3345295"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It was initially started by followers of the Bahá’í faith. </a:t>
            </a:r>
          </a:p>
        </p:txBody>
      </p:sp>
      <p:sp>
        <p:nvSpPr>
          <p:cNvPr id="21" name="Title 20"/>
          <p:cNvSpPr>
            <a:spLocks noGrp="1"/>
          </p:cNvSpPr>
          <p:nvPr>
            <p:ph type="title"/>
          </p:nvPr>
        </p:nvSpPr>
        <p:spPr/>
        <p:txBody>
          <a:bodyPr/>
          <a:lstStyle/>
          <a:p>
            <a:r>
              <a:rPr lang="en-GB" sz="3600" dirty="0">
                <a:solidFill>
                  <a:srgbClr val="643C90"/>
                </a:solidFill>
                <a:latin typeface="+mn-lt"/>
              </a:rPr>
              <a:t>What Is World Religion Day?</a:t>
            </a:r>
          </a:p>
        </p:txBody>
      </p:sp>
      <p:sp>
        <p:nvSpPr>
          <p:cNvPr id="5" name="Rectangle 4"/>
          <p:cNvSpPr/>
          <p:nvPr/>
        </p:nvSpPr>
        <p:spPr>
          <a:xfrm>
            <a:off x="755650" y="1607756"/>
            <a:ext cx="3539259" cy="830997"/>
          </a:xfrm>
          <a:prstGeom prst="rect">
            <a:avLst/>
          </a:prstGeom>
        </p:spPr>
        <p:txBody>
          <a:bodyPr wrap="square" lIns="0" tIns="0" rIns="0" bIns="0">
            <a:spAutoFit/>
          </a:bodyPr>
          <a:lstStyle/>
          <a:p>
            <a:r>
              <a:rPr lang="en-GB" dirty="0"/>
              <a:t>World Religion Day is celebrated annually on the third Sunday of January. </a:t>
            </a:r>
          </a:p>
        </p:txBody>
      </p:sp>
      <p:sp>
        <p:nvSpPr>
          <p:cNvPr id="8" name="TextBox 7">
            <a:extLst>
              <a:ext uri="{FF2B5EF4-FFF2-40B4-BE49-F238E27FC236}">
                <a16:creationId xmlns:a16="http://schemas.microsoft.com/office/drawing/2014/main" id="{B3307C72-7232-44D4-90F3-2349F0F7119D}"/>
              </a:ext>
            </a:extLst>
          </p:cNvPr>
          <p:cNvSpPr txBox="1"/>
          <p:nvPr/>
        </p:nvSpPr>
        <p:spPr>
          <a:xfrm>
            <a:off x="681761" y="2722691"/>
            <a:ext cx="2880587" cy="2308324"/>
          </a:xfrm>
          <a:prstGeom prst="rect">
            <a:avLst/>
          </a:prstGeom>
          <a:noFill/>
        </p:spPr>
        <p:txBody>
          <a:bodyPr wrap="square">
            <a:spAutoFit/>
          </a:bodyPr>
          <a:lstStyle/>
          <a:p>
            <a:r>
              <a:rPr lang="en-GB" dirty="0"/>
              <a:t>The aim of World Religion Day is to promote understanding and peace between all religions and to encourage people to learn about other faiths and their followers. </a:t>
            </a:r>
          </a:p>
          <a:p>
            <a:endParaRPr lang="en-GB" dirty="0"/>
          </a:p>
        </p:txBody>
      </p:sp>
      <p:pic>
        <p:nvPicPr>
          <p:cNvPr id="12" name="Picture 11">
            <a:extLst>
              <a:ext uri="{FF2B5EF4-FFF2-40B4-BE49-F238E27FC236}">
                <a16:creationId xmlns:a16="http://schemas.microsoft.com/office/drawing/2014/main" id="{AD179379-2EEC-44B4-BB85-4F35E1EDA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349" y="1359518"/>
            <a:ext cx="4826001" cy="473330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B652-9AFC-4675-9DD3-47A0039D2C7C}"/>
              </a:ext>
            </a:extLst>
          </p:cNvPr>
          <p:cNvSpPr>
            <a:spLocks noGrp="1"/>
          </p:cNvSpPr>
          <p:nvPr>
            <p:ph type="title"/>
          </p:nvPr>
        </p:nvSpPr>
        <p:spPr/>
        <p:txBody>
          <a:bodyPr/>
          <a:lstStyle/>
          <a:p>
            <a:r>
              <a:rPr lang="en-US" dirty="0"/>
              <a:t>Task 1</a:t>
            </a:r>
            <a:endParaRPr lang="en-GB" dirty="0"/>
          </a:p>
        </p:txBody>
      </p:sp>
      <p:sp>
        <p:nvSpPr>
          <p:cNvPr id="4" name="TextBox 3">
            <a:extLst>
              <a:ext uri="{FF2B5EF4-FFF2-40B4-BE49-F238E27FC236}">
                <a16:creationId xmlns:a16="http://schemas.microsoft.com/office/drawing/2014/main" id="{BF087C79-1050-4AD3-B340-723FCCA347C4}"/>
              </a:ext>
            </a:extLst>
          </p:cNvPr>
          <p:cNvSpPr txBox="1"/>
          <p:nvPr/>
        </p:nvSpPr>
        <p:spPr>
          <a:xfrm>
            <a:off x="692458" y="1802167"/>
            <a:ext cx="7696940" cy="3323987"/>
          </a:xfrm>
          <a:prstGeom prst="rect">
            <a:avLst/>
          </a:prstGeom>
          <a:noFill/>
        </p:spPr>
        <p:txBody>
          <a:bodyPr wrap="square" rtlCol="0">
            <a:spAutoFit/>
          </a:bodyPr>
          <a:lstStyle/>
          <a:p>
            <a:r>
              <a:rPr lang="en-US" sz="3000" dirty="0"/>
              <a:t>Think about what you have read and learned about world religions from this PowerPoint.</a:t>
            </a:r>
          </a:p>
          <a:p>
            <a:r>
              <a:rPr lang="en-US" sz="3000" dirty="0"/>
              <a:t>Using the ‘world thoughts activity sheet’, can you </a:t>
            </a:r>
            <a:r>
              <a:rPr lang="en-GB" sz="3000" dirty="0"/>
              <a:t>write down all the words that they think people should try to think about when making the world a better place? </a:t>
            </a:r>
          </a:p>
        </p:txBody>
      </p:sp>
    </p:spTree>
    <p:extLst>
      <p:ext uri="{BB962C8B-B14F-4D97-AF65-F5344CB8AC3E}">
        <p14:creationId xmlns:p14="http://schemas.microsoft.com/office/powerpoint/2010/main" val="1473904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E28D-9014-4633-BAD9-A171BBD0C754}"/>
              </a:ext>
            </a:extLst>
          </p:cNvPr>
          <p:cNvSpPr>
            <a:spLocks noGrp="1"/>
          </p:cNvSpPr>
          <p:nvPr>
            <p:ph type="title"/>
          </p:nvPr>
        </p:nvSpPr>
        <p:spPr>
          <a:xfrm>
            <a:off x="457198" y="478894"/>
            <a:ext cx="8220075" cy="4306169"/>
          </a:xfrm>
        </p:spPr>
        <p:txBody>
          <a:bodyPr/>
          <a:lstStyle/>
          <a:p>
            <a:br>
              <a:rPr lang="en-US" u="sng" dirty="0"/>
            </a:br>
            <a:br>
              <a:rPr lang="en-US" u="sng" dirty="0"/>
            </a:br>
            <a:br>
              <a:rPr lang="en-US" u="sng" dirty="0"/>
            </a:br>
            <a:br>
              <a:rPr lang="en-US" u="sng" dirty="0"/>
            </a:br>
            <a:br>
              <a:rPr lang="en-US" u="sng" dirty="0"/>
            </a:br>
            <a:r>
              <a:rPr lang="en-US" u="sng" dirty="0"/>
              <a:t>Islam.</a:t>
            </a:r>
            <a:br>
              <a:rPr lang="en-US" dirty="0"/>
            </a:br>
            <a:br>
              <a:rPr lang="en-US" dirty="0"/>
            </a:br>
            <a:r>
              <a:rPr lang="en-US" dirty="0"/>
              <a:t>In Year 4, we are going to look at the Islamic religion. You may have learnt about this religion in Year 2.</a:t>
            </a:r>
            <a:br>
              <a:rPr lang="en-US" dirty="0"/>
            </a:br>
            <a:r>
              <a:rPr lang="en-US" dirty="0"/>
              <a:t>Can you remember any facts about the Islam religion?</a:t>
            </a:r>
            <a:br>
              <a:rPr lang="en-US" dirty="0"/>
            </a:br>
            <a:r>
              <a:rPr lang="en-US" dirty="0"/>
              <a:t>Make a thought shower of what we already know.</a:t>
            </a:r>
            <a:br>
              <a:rPr lang="en-US" dirty="0"/>
            </a:br>
            <a:endParaRPr lang="en-GB" dirty="0"/>
          </a:p>
        </p:txBody>
      </p:sp>
    </p:spTree>
    <p:extLst>
      <p:ext uri="{BB962C8B-B14F-4D97-AF65-F5344CB8AC3E}">
        <p14:creationId xmlns:p14="http://schemas.microsoft.com/office/powerpoint/2010/main" val="361796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334F4-E622-4C6F-B744-2CB541368E8C}"/>
              </a:ext>
            </a:extLst>
          </p:cNvPr>
          <p:cNvSpPr>
            <a:spLocks noGrp="1"/>
          </p:cNvSpPr>
          <p:nvPr>
            <p:ph type="title"/>
          </p:nvPr>
        </p:nvSpPr>
        <p:spPr/>
        <p:txBody>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Use these websites and links to learn more about the Islamic religion.</a:t>
            </a:r>
            <a:br>
              <a:rPr lang="en-US" dirty="0"/>
            </a:br>
            <a:r>
              <a:rPr lang="en-US" sz="2000" dirty="0">
                <a:hlinkClick r:id="rId2"/>
              </a:rPr>
              <a:t>https://www.bbc.co.uk/religion/religions/islam/ataglance/glance.shtml</a:t>
            </a:r>
            <a:r>
              <a:rPr lang="en-US" sz="2000" dirty="0"/>
              <a:t> </a:t>
            </a:r>
            <a:br>
              <a:rPr lang="en-US" sz="2000" dirty="0"/>
            </a:br>
            <a:br>
              <a:rPr lang="en-US" dirty="0"/>
            </a:br>
            <a:r>
              <a:rPr lang="en-US" sz="2000" dirty="0">
                <a:hlinkClick r:id="rId3"/>
              </a:rPr>
              <a:t>https://www.bbc.co.uk/religion/religions/islam/beliefs/beliefs.shtml</a:t>
            </a:r>
            <a:br>
              <a:rPr lang="en-US" sz="2000" dirty="0"/>
            </a:br>
            <a:br>
              <a:rPr lang="en-US" sz="2000" dirty="0"/>
            </a:br>
            <a:r>
              <a:rPr lang="en-US" sz="2000" dirty="0">
                <a:hlinkClick r:id="rId4"/>
              </a:rPr>
              <a:t>https://www.bbc.co.uk/religion/religions/islam/holydays/holydays.shtml</a:t>
            </a:r>
            <a:r>
              <a:rPr lang="en-US" sz="2000" dirty="0"/>
              <a:t> </a:t>
            </a:r>
            <a:br>
              <a:rPr lang="en-US" sz="2000" dirty="0"/>
            </a:br>
            <a:br>
              <a:rPr lang="en-US" sz="2000" dirty="0"/>
            </a:br>
            <a:r>
              <a:rPr lang="en-US" sz="2000" dirty="0">
                <a:hlinkClick r:id="rId5"/>
              </a:rPr>
              <a:t>https://www.bbc.co.uk/religion/religions/islam/practices/fivepillars.shtml</a:t>
            </a:r>
            <a:r>
              <a:rPr lang="en-US" sz="2000" dirty="0"/>
              <a:t> </a:t>
            </a:r>
            <a:endParaRPr lang="en-GB" sz="2000" dirty="0"/>
          </a:p>
        </p:txBody>
      </p:sp>
    </p:spTree>
    <p:extLst>
      <p:ext uri="{BB962C8B-B14F-4D97-AF65-F5344CB8AC3E}">
        <p14:creationId xmlns:p14="http://schemas.microsoft.com/office/powerpoint/2010/main" val="2750244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B652-9AFC-4675-9DD3-47A0039D2C7C}"/>
              </a:ext>
            </a:extLst>
          </p:cNvPr>
          <p:cNvSpPr>
            <a:spLocks noGrp="1"/>
          </p:cNvSpPr>
          <p:nvPr>
            <p:ph type="title"/>
          </p:nvPr>
        </p:nvSpPr>
        <p:spPr/>
        <p:txBody>
          <a:bodyPr/>
          <a:lstStyle/>
          <a:p>
            <a:r>
              <a:rPr lang="en-US" dirty="0"/>
              <a:t>Task 2</a:t>
            </a:r>
            <a:endParaRPr lang="en-GB" dirty="0"/>
          </a:p>
        </p:txBody>
      </p:sp>
      <p:sp>
        <p:nvSpPr>
          <p:cNvPr id="4" name="TextBox 3">
            <a:extLst>
              <a:ext uri="{FF2B5EF4-FFF2-40B4-BE49-F238E27FC236}">
                <a16:creationId xmlns:a16="http://schemas.microsoft.com/office/drawing/2014/main" id="{BF087C79-1050-4AD3-B340-723FCCA347C4}"/>
              </a:ext>
            </a:extLst>
          </p:cNvPr>
          <p:cNvSpPr txBox="1"/>
          <p:nvPr/>
        </p:nvSpPr>
        <p:spPr>
          <a:xfrm>
            <a:off x="692458" y="1802167"/>
            <a:ext cx="7696940" cy="4247317"/>
          </a:xfrm>
          <a:prstGeom prst="rect">
            <a:avLst/>
          </a:prstGeom>
          <a:noFill/>
        </p:spPr>
        <p:txBody>
          <a:bodyPr wrap="square" rtlCol="0">
            <a:spAutoFit/>
          </a:bodyPr>
          <a:lstStyle/>
          <a:p>
            <a:r>
              <a:rPr lang="en-US" sz="3000" dirty="0"/>
              <a:t>You now need to make a presentation about the Islamic religion. Think about the best way that you can present what you have found out about the Islamic religion.</a:t>
            </a:r>
          </a:p>
          <a:p>
            <a:endParaRPr lang="en-US" sz="3000" dirty="0"/>
          </a:p>
          <a:p>
            <a:r>
              <a:rPr lang="en-US" sz="3000" dirty="0"/>
              <a:t>You could create a poster, a PowerPoint presentation, a leaflet. Remember, you might want to include some illustrations too. Good luck and enjoy </a:t>
            </a:r>
            <a:r>
              <a:rPr lang="en-US" sz="3000" dirty="0">
                <a:sym typeface="Wingdings" panose="05000000000000000000" pitchFamily="2" charset="2"/>
              </a:rPr>
              <a:t></a:t>
            </a:r>
            <a:endParaRPr lang="en-GB" sz="3000" dirty="0"/>
          </a:p>
        </p:txBody>
      </p:sp>
    </p:spTree>
    <p:extLst>
      <p:ext uri="{BB962C8B-B14F-4D97-AF65-F5344CB8AC3E}">
        <p14:creationId xmlns:p14="http://schemas.microsoft.com/office/powerpoint/2010/main" val="585573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885" y="2219030"/>
            <a:ext cx="4425950"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All religions have common features and that all religions should be respected;</a:t>
            </a:r>
          </a:p>
        </p:txBody>
      </p:sp>
      <p:sp>
        <p:nvSpPr>
          <p:cNvPr id="21" name="Title 20"/>
          <p:cNvSpPr>
            <a:spLocks noGrp="1"/>
          </p:cNvSpPr>
          <p:nvPr>
            <p:ph type="title"/>
          </p:nvPr>
        </p:nvSpPr>
        <p:spPr/>
        <p:txBody>
          <a:bodyPr/>
          <a:lstStyle/>
          <a:p>
            <a:r>
              <a:rPr lang="en-GB" sz="3600" dirty="0">
                <a:solidFill>
                  <a:srgbClr val="643C90"/>
                </a:solidFill>
                <a:latin typeface="+mn-lt"/>
              </a:rPr>
              <a:t>The Bahá’í Faith</a:t>
            </a:r>
          </a:p>
        </p:txBody>
      </p:sp>
      <p:sp>
        <p:nvSpPr>
          <p:cNvPr id="5" name="Rectangle 4"/>
          <p:cNvSpPr/>
          <p:nvPr/>
        </p:nvSpPr>
        <p:spPr>
          <a:xfrm>
            <a:off x="755650" y="1335340"/>
            <a:ext cx="4259695" cy="553998"/>
          </a:xfrm>
          <a:prstGeom prst="rect">
            <a:avLst/>
          </a:prstGeom>
        </p:spPr>
        <p:txBody>
          <a:bodyPr wrap="square" lIns="0" tIns="0" rIns="0" bIns="0">
            <a:spAutoFit/>
          </a:bodyPr>
          <a:lstStyle/>
          <a:p>
            <a:r>
              <a:rPr lang="en-GB" sz="1800" dirty="0"/>
              <a:t>The Bahá’í faith was founded in 1863 in Iran. The Bahá’í faith believes that: </a:t>
            </a:r>
            <a:r>
              <a:rPr lang="en-GB" dirty="0"/>
              <a:t> </a:t>
            </a:r>
          </a:p>
        </p:txBody>
      </p:sp>
      <p:sp>
        <p:nvSpPr>
          <p:cNvPr id="7" name="Rectangle 6">
            <a:extLst>
              <a:ext uri="{FF2B5EF4-FFF2-40B4-BE49-F238E27FC236}">
                <a16:creationId xmlns:a16="http://schemas.microsoft.com/office/drawing/2014/main" id="{698B6A78-BC79-4458-8C82-58A97CA43BDE}"/>
              </a:ext>
            </a:extLst>
          </p:cNvPr>
          <p:cNvSpPr/>
          <p:nvPr/>
        </p:nvSpPr>
        <p:spPr>
          <a:xfrm>
            <a:off x="755650" y="3068249"/>
            <a:ext cx="44259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All human beings are different but equal;</a:t>
            </a:r>
          </a:p>
        </p:txBody>
      </p:sp>
      <p:sp>
        <p:nvSpPr>
          <p:cNvPr id="10" name="Rectangle 9">
            <a:extLst>
              <a:ext uri="{FF2B5EF4-FFF2-40B4-BE49-F238E27FC236}">
                <a16:creationId xmlns:a16="http://schemas.microsoft.com/office/drawing/2014/main" id="{081BC6E1-A514-4DC5-BACF-1F319F087EFA}"/>
              </a:ext>
            </a:extLst>
          </p:cNvPr>
          <p:cNvSpPr/>
          <p:nvPr/>
        </p:nvSpPr>
        <p:spPr>
          <a:xfrm>
            <a:off x="755650" y="3632388"/>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There is one God who is known by different forms in all religions, such as Buddha, Moses, Jesus and the Prophet Muhammad (Peace Be Upon Him);</a:t>
            </a:r>
          </a:p>
        </p:txBody>
      </p:sp>
      <p:sp>
        <p:nvSpPr>
          <p:cNvPr id="11" name="Rectangle 10">
            <a:extLst>
              <a:ext uri="{FF2B5EF4-FFF2-40B4-BE49-F238E27FC236}">
                <a16:creationId xmlns:a16="http://schemas.microsoft.com/office/drawing/2014/main" id="{7AD246DD-2F64-4BC1-91EA-EDF87555D14C}"/>
              </a:ext>
            </a:extLst>
          </p:cNvPr>
          <p:cNvSpPr/>
          <p:nvPr/>
        </p:nvSpPr>
        <p:spPr>
          <a:xfrm>
            <a:off x="755650" y="4757823"/>
            <a:ext cx="7632700"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The diversity between the religions is due to the way people think about god;</a:t>
            </a:r>
          </a:p>
        </p:txBody>
      </p:sp>
      <p:sp>
        <p:nvSpPr>
          <p:cNvPr id="12" name="Rectangle 11">
            <a:extLst>
              <a:ext uri="{FF2B5EF4-FFF2-40B4-BE49-F238E27FC236}">
                <a16:creationId xmlns:a16="http://schemas.microsoft.com/office/drawing/2014/main" id="{B24B5BFF-6E7A-4C02-9BB7-BEC5534D22DD}"/>
              </a:ext>
            </a:extLst>
          </p:cNvPr>
          <p:cNvSpPr/>
          <p:nvPr/>
        </p:nvSpPr>
        <p:spPr>
          <a:xfrm>
            <a:off x="750885" y="5598960"/>
            <a:ext cx="763270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We all have the same rights regardless of our religion or creed. </a:t>
            </a:r>
          </a:p>
        </p:txBody>
      </p:sp>
      <p:pic>
        <p:nvPicPr>
          <p:cNvPr id="13" name="Picture 12">
            <a:extLst>
              <a:ext uri="{FF2B5EF4-FFF2-40B4-BE49-F238E27FC236}">
                <a16:creationId xmlns:a16="http://schemas.microsoft.com/office/drawing/2014/main" id="{54D2E740-9CD6-4F4F-975C-88B980A40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835" y="1331589"/>
            <a:ext cx="3174854" cy="2300799"/>
          </a:xfrm>
          <a:prstGeom prst="rect">
            <a:avLst/>
          </a:prstGeom>
        </p:spPr>
      </p:pic>
    </p:spTree>
    <p:extLst>
      <p:ext uri="{BB962C8B-B14F-4D97-AF65-F5344CB8AC3E}">
        <p14:creationId xmlns:p14="http://schemas.microsoft.com/office/powerpoint/2010/main" val="27653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ECAE8D8-61B1-4FE5-9E93-CA4F2AD3B9A2}"/>
              </a:ext>
            </a:extLst>
          </p:cNvPr>
          <p:cNvSpPr txBox="1"/>
          <p:nvPr/>
        </p:nvSpPr>
        <p:spPr>
          <a:xfrm>
            <a:off x="4572000" y="3356968"/>
            <a:ext cx="3816350" cy="2434101"/>
          </a:xfrm>
          <a:prstGeom prst="rect">
            <a:avLst/>
          </a:prstGeom>
          <a:noFill/>
          <a:ln w="28575">
            <a:solidFill>
              <a:srgbClr val="643C90"/>
            </a:solidFill>
          </a:ln>
        </p:spPr>
        <p:txBody>
          <a:bodyPr wrap="square" lIns="108000" tIns="108000" rIns="108000" bIns="108000">
            <a:spAutoFit/>
          </a:bodyPr>
          <a:lstStyle/>
          <a:p>
            <a:pPr lvl="2"/>
            <a:r>
              <a:rPr lang="en-GB" dirty="0"/>
              <a:t>Since then, World Religion Day has moved on from being a strictly Bahá’í celebration and is now seen as a wider celebration of inter-faith harmony and understanding.</a:t>
            </a:r>
          </a:p>
        </p:txBody>
      </p:sp>
      <p:sp>
        <p:nvSpPr>
          <p:cNvPr id="21" name="Title 20"/>
          <p:cNvSpPr>
            <a:spLocks noGrp="1"/>
          </p:cNvSpPr>
          <p:nvPr>
            <p:ph type="title"/>
          </p:nvPr>
        </p:nvSpPr>
        <p:spPr/>
        <p:txBody>
          <a:bodyPr/>
          <a:lstStyle/>
          <a:p>
            <a:r>
              <a:rPr lang="en-GB" sz="3600" dirty="0">
                <a:solidFill>
                  <a:srgbClr val="643C90"/>
                </a:solidFill>
                <a:latin typeface="+mn-lt"/>
              </a:rPr>
              <a:t>The Bahá’í Faith</a:t>
            </a:r>
          </a:p>
        </p:txBody>
      </p:sp>
      <p:pic>
        <p:nvPicPr>
          <p:cNvPr id="22" name="Picture 21">
            <a:extLst>
              <a:ext uri="{FF2B5EF4-FFF2-40B4-BE49-F238E27FC236}">
                <a16:creationId xmlns:a16="http://schemas.microsoft.com/office/drawing/2014/main" id="{1047A18E-670B-4FA4-84E9-CE6B1FF9A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055215"/>
            <a:ext cx="4556414" cy="3037609"/>
          </a:xfrm>
          <a:prstGeom prst="rect">
            <a:avLst/>
          </a:prstGeom>
          <a:ln w="28575">
            <a:solidFill>
              <a:srgbClr val="643C90"/>
            </a:solidFill>
          </a:ln>
        </p:spPr>
      </p:pic>
      <p:sp>
        <p:nvSpPr>
          <p:cNvPr id="23" name="TextBox 22">
            <a:extLst>
              <a:ext uri="{FF2B5EF4-FFF2-40B4-BE49-F238E27FC236}">
                <a16:creationId xmlns:a16="http://schemas.microsoft.com/office/drawing/2014/main" id="{C5E6F3F1-5D3D-4357-8050-582CD811407E}"/>
              </a:ext>
            </a:extLst>
          </p:cNvPr>
          <p:cNvSpPr txBox="1"/>
          <p:nvPr/>
        </p:nvSpPr>
        <p:spPr>
          <a:xfrm>
            <a:off x="755650" y="1383347"/>
            <a:ext cx="7632700" cy="1477328"/>
          </a:xfrm>
          <a:prstGeom prst="rect">
            <a:avLst/>
          </a:prstGeom>
          <a:noFill/>
        </p:spPr>
        <p:txBody>
          <a:bodyPr wrap="square">
            <a:spAutoFit/>
          </a:bodyPr>
          <a:lstStyle/>
          <a:p>
            <a:r>
              <a:rPr lang="en-GB" dirty="0"/>
              <a:t>The National Spiritual Assembly of the Bahá’í of the United States came up with the idea of World Religion Day in 1949 and the first World Religion Day took place the following year, in 1950. It was decided that for one day a year, all religions should be celebrated and their similarities appreciated.</a:t>
            </a:r>
          </a:p>
        </p:txBody>
      </p:sp>
    </p:spTree>
    <p:extLst>
      <p:ext uri="{BB962C8B-B14F-4D97-AF65-F5344CB8AC3E}">
        <p14:creationId xmlns:p14="http://schemas.microsoft.com/office/powerpoint/2010/main" val="12287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Why Do We Celebrate </a:t>
            </a:r>
            <a:br>
              <a:rPr lang="en-GB" sz="3600" dirty="0">
                <a:solidFill>
                  <a:srgbClr val="643C90"/>
                </a:solidFill>
                <a:latin typeface="+mn-lt"/>
              </a:rPr>
            </a:br>
            <a:r>
              <a:rPr lang="en-GB" sz="3600" dirty="0">
                <a:solidFill>
                  <a:srgbClr val="643C90"/>
                </a:solidFill>
                <a:latin typeface="+mn-lt"/>
              </a:rPr>
              <a:t>World Religion Day?</a:t>
            </a:r>
          </a:p>
        </p:txBody>
      </p:sp>
      <p:sp>
        <p:nvSpPr>
          <p:cNvPr id="14" name="TextBox 13">
            <a:extLst>
              <a:ext uri="{FF2B5EF4-FFF2-40B4-BE49-F238E27FC236}">
                <a16:creationId xmlns:a16="http://schemas.microsoft.com/office/drawing/2014/main" id="{5ECAE8D8-61B1-4FE5-9E93-CA4F2AD3B9A2}"/>
              </a:ext>
            </a:extLst>
          </p:cNvPr>
          <p:cNvSpPr txBox="1"/>
          <p:nvPr/>
        </p:nvSpPr>
        <p:spPr>
          <a:xfrm>
            <a:off x="688108" y="3336233"/>
            <a:ext cx="4281056" cy="2308324"/>
          </a:xfrm>
          <a:prstGeom prst="rect">
            <a:avLst/>
          </a:prstGeom>
          <a:noFill/>
        </p:spPr>
        <p:txBody>
          <a:bodyPr wrap="square">
            <a:spAutoFit/>
          </a:bodyPr>
          <a:lstStyle/>
          <a:p>
            <a:r>
              <a:rPr lang="en-GB" dirty="0"/>
              <a:t>World Religion Day also seeks to overcome historical differences between religious groups. Throughout history, many conflicts and wars have been caused by arguments over religion and beliefs. The day aims to overcome this and achieve a peaceful understanding between faiths.</a:t>
            </a:r>
          </a:p>
        </p:txBody>
      </p:sp>
      <p:pic>
        <p:nvPicPr>
          <p:cNvPr id="6" name="Picture 5">
            <a:extLst>
              <a:ext uri="{FF2B5EF4-FFF2-40B4-BE49-F238E27FC236}">
                <a16:creationId xmlns:a16="http://schemas.microsoft.com/office/drawing/2014/main" id="{FB0E01C5-9170-4B18-964B-E0DF1ABA40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10" r="17470"/>
          <a:stretch/>
        </p:blipFill>
        <p:spPr>
          <a:xfrm>
            <a:off x="5163128" y="3187985"/>
            <a:ext cx="2946399" cy="2904840"/>
          </a:xfrm>
          <a:prstGeom prst="rect">
            <a:avLst/>
          </a:prstGeom>
          <a:ln w="28575">
            <a:solidFill>
              <a:srgbClr val="643C90"/>
            </a:solidFill>
          </a:ln>
        </p:spPr>
      </p:pic>
      <p:sp>
        <p:nvSpPr>
          <p:cNvPr id="8" name="TextBox 7">
            <a:extLst>
              <a:ext uri="{FF2B5EF4-FFF2-40B4-BE49-F238E27FC236}">
                <a16:creationId xmlns:a16="http://schemas.microsoft.com/office/drawing/2014/main" id="{DCA74AA1-0240-4C34-9D4A-4EF69D154286}"/>
              </a:ext>
            </a:extLst>
          </p:cNvPr>
          <p:cNvSpPr txBox="1"/>
          <p:nvPr/>
        </p:nvSpPr>
        <p:spPr>
          <a:xfrm>
            <a:off x="688108" y="1916469"/>
            <a:ext cx="7700241" cy="1200329"/>
          </a:xfrm>
          <a:prstGeom prst="rect">
            <a:avLst/>
          </a:prstGeom>
          <a:noFill/>
        </p:spPr>
        <p:txBody>
          <a:bodyPr wrap="square">
            <a:spAutoFit/>
          </a:bodyPr>
          <a:lstStyle/>
          <a:p>
            <a:r>
              <a:rPr lang="en-GB" dirty="0"/>
              <a:t>World Religion Day invites members of all religious groups from across the globe to recognise that all religions have a common spiritual goal. It aims to promote inter-faith understanding and harmony and unite people, regardless of their beliefs. </a:t>
            </a:r>
          </a:p>
        </p:txBody>
      </p:sp>
    </p:spTree>
    <p:extLst>
      <p:ext uri="{BB962C8B-B14F-4D97-AF65-F5344CB8AC3E}">
        <p14:creationId xmlns:p14="http://schemas.microsoft.com/office/powerpoint/2010/main" val="14341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DA2E3BE-8FB5-41AA-BBE3-2436CEB81F90}"/>
              </a:ext>
            </a:extLst>
          </p:cNvPr>
          <p:cNvSpPr txBox="1"/>
          <p:nvPr/>
        </p:nvSpPr>
        <p:spPr>
          <a:xfrm>
            <a:off x="3241964" y="4757484"/>
            <a:ext cx="5146386" cy="1326105"/>
          </a:xfrm>
          <a:prstGeom prst="rect">
            <a:avLst/>
          </a:prstGeom>
          <a:noFill/>
          <a:ln w="28575">
            <a:solidFill>
              <a:srgbClr val="643C90"/>
            </a:solidFill>
          </a:ln>
        </p:spPr>
        <p:txBody>
          <a:bodyPr wrap="square" lIns="108000" tIns="108000" rIns="108000" bIns="108000">
            <a:spAutoFit/>
          </a:bodyPr>
          <a:lstStyle/>
          <a:p>
            <a:pPr lvl="1"/>
            <a:r>
              <a:rPr lang="en-GB" dirty="0"/>
              <a:t>There is time to reflect on the universal message of the six main religions – treating each other with respect and understanding, to create a better world for everyone.</a:t>
            </a:r>
            <a:endParaRPr lang="en-IE" dirty="0"/>
          </a:p>
        </p:txBody>
      </p:sp>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How Do We Celebrate </a:t>
            </a:r>
            <a:br>
              <a:rPr lang="en-GB" sz="3600" dirty="0">
                <a:solidFill>
                  <a:srgbClr val="643C90"/>
                </a:solidFill>
                <a:latin typeface="+mn-lt"/>
              </a:rPr>
            </a:br>
            <a:r>
              <a:rPr lang="en-GB" sz="3600" dirty="0">
                <a:solidFill>
                  <a:srgbClr val="643C90"/>
                </a:solidFill>
                <a:latin typeface="+mn-lt"/>
              </a:rPr>
              <a:t>World Religion Day?</a:t>
            </a:r>
          </a:p>
        </p:txBody>
      </p:sp>
      <p:sp>
        <p:nvSpPr>
          <p:cNvPr id="14" name="TextBox 13">
            <a:extLst>
              <a:ext uri="{FF2B5EF4-FFF2-40B4-BE49-F238E27FC236}">
                <a16:creationId xmlns:a16="http://schemas.microsoft.com/office/drawing/2014/main" id="{5ECAE8D8-61B1-4FE5-9E93-CA4F2AD3B9A2}"/>
              </a:ext>
            </a:extLst>
          </p:cNvPr>
          <p:cNvSpPr txBox="1"/>
          <p:nvPr/>
        </p:nvSpPr>
        <p:spPr>
          <a:xfrm>
            <a:off x="3657600" y="1841325"/>
            <a:ext cx="4730750" cy="1754326"/>
          </a:xfrm>
          <a:prstGeom prst="rect">
            <a:avLst/>
          </a:prstGeom>
          <a:noFill/>
        </p:spPr>
        <p:txBody>
          <a:bodyPr wrap="square">
            <a:spAutoFit/>
          </a:bodyPr>
          <a:lstStyle/>
          <a:p>
            <a:pPr marL="0" indent="0">
              <a:buNone/>
            </a:pPr>
            <a:r>
              <a:rPr lang="en-GB" sz="1800" dirty="0"/>
              <a:t>World Religion Day is celebrated in a variety of ways. Many organisations celebrate the day by holding interfaith events, where faith leaders get together to give talks and lectures. </a:t>
            </a:r>
          </a:p>
          <a:p>
            <a:pPr marL="0" indent="0">
              <a:buNone/>
            </a:pPr>
            <a:endParaRPr lang="en-GB" sz="1800" dirty="0"/>
          </a:p>
        </p:txBody>
      </p:sp>
      <p:pic>
        <p:nvPicPr>
          <p:cNvPr id="7" name="Picture 6">
            <a:extLst>
              <a:ext uri="{FF2B5EF4-FFF2-40B4-BE49-F238E27FC236}">
                <a16:creationId xmlns:a16="http://schemas.microsoft.com/office/drawing/2014/main" id="{55BB0332-4FB4-44AC-95D4-4E4105C04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95002"/>
            <a:ext cx="2798819" cy="4197823"/>
          </a:xfrm>
          <a:prstGeom prst="rect">
            <a:avLst/>
          </a:prstGeom>
          <a:ln w="28575">
            <a:solidFill>
              <a:srgbClr val="643C90"/>
            </a:solidFill>
          </a:ln>
        </p:spPr>
      </p:pic>
      <p:sp>
        <p:nvSpPr>
          <p:cNvPr id="10" name="TextBox 9">
            <a:extLst>
              <a:ext uri="{FF2B5EF4-FFF2-40B4-BE49-F238E27FC236}">
                <a16:creationId xmlns:a16="http://schemas.microsoft.com/office/drawing/2014/main" id="{8335B89E-7C1D-430D-969B-4EA8193C029A}"/>
              </a:ext>
            </a:extLst>
          </p:cNvPr>
          <p:cNvSpPr txBox="1"/>
          <p:nvPr/>
        </p:nvSpPr>
        <p:spPr>
          <a:xfrm>
            <a:off x="3657600" y="3357893"/>
            <a:ext cx="4572000" cy="1200329"/>
          </a:xfrm>
          <a:prstGeom prst="rect">
            <a:avLst/>
          </a:prstGeom>
          <a:noFill/>
        </p:spPr>
        <p:txBody>
          <a:bodyPr wrap="square">
            <a:spAutoFit/>
          </a:bodyPr>
          <a:lstStyle/>
          <a:p>
            <a:pPr marL="0" indent="0">
              <a:buNone/>
            </a:pPr>
            <a:r>
              <a:rPr lang="en-GB" sz="1800" dirty="0"/>
              <a:t>People are encouraged to talk with and to listen to people from faiths different from their own and to understand the basic principles of other religions.</a:t>
            </a:r>
          </a:p>
        </p:txBody>
      </p:sp>
    </p:spTree>
    <p:extLst>
      <p:ext uri="{BB962C8B-B14F-4D97-AF65-F5344CB8AC3E}">
        <p14:creationId xmlns:p14="http://schemas.microsoft.com/office/powerpoint/2010/main" val="419927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How Many Countries Celebrate World Religion Day?</a:t>
            </a:r>
          </a:p>
        </p:txBody>
      </p:sp>
      <p:pic>
        <p:nvPicPr>
          <p:cNvPr id="3" name="Picture 2">
            <a:extLst>
              <a:ext uri="{FF2B5EF4-FFF2-40B4-BE49-F238E27FC236}">
                <a16:creationId xmlns:a16="http://schemas.microsoft.com/office/drawing/2014/main" id="{8C34FF3B-547D-48AC-9630-28E557B1A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1018" y="3419661"/>
            <a:ext cx="1741539" cy="1130563"/>
          </a:xfrm>
          <a:prstGeom prst="rect">
            <a:avLst/>
          </a:prstGeom>
        </p:spPr>
      </p:pic>
      <p:pic>
        <p:nvPicPr>
          <p:cNvPr id="5" name="Picture 4">
            <a:extLst>
              <a:ext uri="{FF2B5EF4-FFF2-40B4-BE49-F238E27FC236}">
                <a16:creationId xmlns:a16="http://schemas.microsoft.com/office/drawing/2014/main" id="{0E9245EA-8DAB-4FEC-80CB-407CB2A34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026" y="4774301"/>
            <a:ext cx="1730404" cy="1123334"/>
          </a:xfrm>
          <a:prstGeom prst="rect">
            <a:avLst/>
          </a:prstGeom>
        </p:spPr>
      </p:pic>
      <p:pic>
        <p:nvPicPr>
          <p:cNvPr id="7" name="Picture 6">
            <a:extLst>
              <a:ext uri="{FF2B5EF4-FFF2-40B4-BE49-F238E27FC236}">
                <a16:creationId xmlns:a16="http://schemas.microsoft.com/office/drawing/2014/main" id="{882F4DE7-9E2F-4181-B881-B91601DFB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650" y="3416241"/>
            <a:ext cx="1701878" cy="1104816"/>
          </a:xfrm>
          <a:prstGeom prst="rect">
            <a:avLst/>
          </a:prstGeom>
        </p:spPr>
      </p:pic>
      <p:pic>
        <p:nvPicPr>
          <p:cNvPr id="10" name="Picture 9">
            <a:extLst>
              <a:ext uri="{FF2B5EF4-FFF2-40B4-BE49-F238E27FC236}">
                <a16:creationId xmlns:a16="http://schemas.microsoft.com/office/drawing/2014/main" id="{0575A8E7-03BF-4DC0-931A-73813CE7C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305" y="4774301"/>
            <a:ext cx="1686963" cy="1095133"/>
          </a:xfrm>
          <a:prstGeom prst="rect">
            <a:avLst/>
          </a:prstGeom>
        </p:spPr>
      </p:pic>
      <p:pic>
        <p:nvPicPr>
          <p:cNvPr id="12" name="Picture 11">
            <a:extLst>
              <a:ext uri="{FF2B5EF4-FFF2-40B4-BE49-F238E27FC236}">
                <a16:creationId xmlns:a16="http://schemas.microsoft.com/office/drawing/2014/main" id="{26F26376-7292-41D9-91E3-80F7FB648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5393" y="1828294"/>
            <a:ext cx="1701877" cy="1104815"/>
          </a:xfrm>
          <a:prstGeom prst="rect">
            <a:avLst/>
          </a:prstGeom>
        </p:spPr>
      </p:pic>
      <p:pic>
        <p:nvPicPr>
          <p:cNvPr id="15" name="Picture 14">
            <a:extLst>
              <a:ext uri="{FF2B5EF4-FFF2-40B4-BE49-F238E27FC236}">
                <a16:creationId xmlns:a16="http://schemas.microsoft.com/office/drawing/2014/main" id="{B711368B-C399-4164-96D2-1665FDCAF7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9234" y="3416241"/>
            <a:ext cx="1700882" cy="1104169"/>
          </a:xfrm>
          <a:prstGeom prst="rect">
            <a:avLst/>
          </a:prstGeom>
        </p:spPr>
      </p:pic>
      <p:pic>
        <p:nvPicPr>
          <p:cNvPr id="17" name="Picture 16">
            <a:extLst>
              <a:ext uri="{FF2B5EF4-FFF2-40B4-BE49-F238E27FC236}">
                <a16:creationId xmlns:a16="http://schemas.microsoft.com/office/drawing/2014/main" id="{8A68006A-E2D9-4420-B6A8-FFD3901C38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487" y="1785909"/>
            <a:ext cx="1719345" cy="1159747"/>
          </a:xfrm>
          <a:prstGeom prst="rect">
            <a:avLst/>
          </a:prstGeom>
        </p:spPr>
      </p:pic>
      <p:pic>
        <p:nvPicPr>
          <p:cNvPr id="19" name="Picture 18">
            <a:extLst>
              <a:ext uri="{FF2B5EF4-FFF2-40B4-BE49-F238E27FC236}">
                <a16:creationId xmlns:a16="http://schemas.microsoft.com/office/drawing/2014/main" id="{04D59F25-DD34-4858-9D62-3BF41BC17E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1472" y="1823113"/>
            <a:ext cx="1686963" cy="1133355"/>
          </a:xfrm>
          <a:prstGeom prst="rect">
            <a:avLst/>
          </a:prstGeom>
        </p:spPr>
      </p:pic>
      <p:pic>
        <p:nvPicPr>
          <p:cNvPr id="22" name="Picture 21">
            <a:extLst>
              <a:ext uri="{FF2B5EF4-FFF2-40B4-BE49-F238E27FC236}">
                <a16:creationId xmlns:a16="http://schemas.microsoft.com/office/drawing/2014/main" id="{26D5772F-39C3-49EF-B1A3-FE000EBED6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9522" y="3416241"/>
            <a:ext cx="1718828" cy="1159747"/>
          </a:xfrm>
          <a:prstGeom prst="rect">
            <a:avLst/>
          </a:prstGeom>
        </p:spPr>
      </p:pic>
      <p:pic>
        <p:nvPicPr>
          <p:cNvPr id="24" name="Picture 23">
            <a:extLst>
              <a:ext uri="{FF2B5EF4-FFF2-40B4-BE49-F238E27FC236}">
                <a16:creationId xmlns:a16="http://schemas.microsoft.com/office/drawing/2014/main" id="{765B2DBE-8D2D-4620-8A45-912A422FF0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807" y="1797784"/>
            <a:ext cx="1684217" cy="1093351"/>
          </a:xfrm>
          <a:prstGeom prst="rect">
            <a:avLst/>
          </a:prstGeom>
        </p:spPr>
      </p:pic>
      <p:sp>
        <p:nvSpPr>
          <p:cNvPr id="25" name="Rectangle 24">
            <a:extLst>
              <a:ext uri="{FF2B5EF4-FFF2-40B4-BE49-F238E27FC236}">
                <a16:creationId xmlns:a16="http://schemas.microsoft.com/office/drawing/2014/main" id="{F77D668D-8201-4CBA-8DCD-259386FF42B2}"/>
              </a:ext>
            </a:extLst>
          </p:cNvPr>
          <p:cNvSpPr/>
          <p:nvPr/>
        </p:nvSpPr>
        <p:spPr>
          <a:xfrm>
            <a:off x="830807" y="2812703"/>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UK</a:t>
            </a:r>
          </a:p>
        </p:txBody>
      </p:sp>
      <p:sp>
        <p:nvSpPr>
          <p:cNvPr id="26" name="Rectangle 25">
            <a:extLst>
              <a:ext uri="{FF2B5EF4-FFF2-40B4-BE49-F238E27FC236}">
                <a16:creationId xmlns:a16="http://schemas.microsoft.com/office/drawing/2014/main" id="{22856517-1B76-44FB-B182-227456EA386D}"/>
              </a:ext>
            </a:extLst>
          </p:cNvPr>
          <p:cNvSpPr/>
          <p:nvPr/>
        </p:nvSpPr>
        <p:spPr>
          <a:xfrm>
            <a:off x="2763855" y="2812703"/>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USA</a:t>
            </a:r>
          </a:p>
        </p:txBody>
      </p:sp>
      <p:sp>
        <p:nvSpPr>
          <p:cNvPr id="27" name="Rectangle 26">
            <a:extLst>
              <a:ext uri="{FF2B5EF4-FFF2-40B4-BE49-F238E27FC236}">
                <a16:creationId xmlns:a16="http://schemas.microsoft.com/office/drawing/2014/main" id="{53DC03A4-DA21-4A9D-A350-E77AB0246649}"/>
              </a:ext>
            </a:extLst>
          </p:cNvPr>
          <p:cNvSpPr/>
          <p:nvPr/>
        </p:nvSpPr>
        <p:spPr>
          <a:xfrm>
            <a:off x="4718734" y="2810389"/>
            <a:ext cx="1730404"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Brazil</a:t>
            </a:r>
          </a:p>
        </p:txBody>
      </p:sp>
      <p:sp>
        <p:nvSpPr>
          <p:cNvPr id="28" name="Rectangle 27">
            <a:extLst>
              <a:ext uri="{FF2B5EF4-FFF2-40B4-BE49-F238E27FC236}">
                <a16:creationId xmlns:a16="http://schemas.microsoft.com/office/drawing/2014/main" id="{CA988276-BC7A-4C72-89A5-F466E4CD54A6}"/>
              </a:ext>
            </a:extLst>
          </p:cNvPr>
          <p:cNvSpPr/>
          <p:nvPr/>
        </p:nvSpPr>
        <p:spPr>
          <a:xfrm>
            <a:off x="6721451" y="2847593"/>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China</a:t>
            </a:r>
          </a:p>
        </p:txBody>
      </p:sp>
      <p:sp>
        <p:nvSpPr>
          <p:cNvPr id="29" name="Rectangle 28">
            <a:extLst>
              <a:ext uri="{FF2B5EF4-FFF2-40B4-BE49-F238E27FC236}">
                <a16:creationId xmlns:a16="http://schemas.microsoft.com/office/drawing/2014/main" id="{94EE26EB-FA04-474F-98F7-8A88F43D0502}"/>
              </a:ext>
            </a:extLst>
          </p:cNvPr>
          <p:cNvSpPr/>
          <p:nvPr/>
        </p:nvSpPr>
        <p:spPr>
          <a:xfrm>
            <a:off x="755650" y="4366122"/>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Kenya</a:t>
            </a:r>
          </a:p>
        </p:txBody>
      </p:sp>
      <p:sp>
        <p:nvSpPr>
          <p:cNvPr id="30" name="Rectangle 29">
            <a:extLst>
              <a:ext uri="{FF2B5EF4-FFF2-40B4-BE49-F238E27FC236}">
                <a16:creationId xmlns:a16="http://schemas.microsoft.com/office/drawing/2014/main" id="{6756CE3C-918C-467B-A4A9-4702B4FB6877}"/>
              </a:ext>
            </a:extLst>
          </p:cNvPr>
          <p:cNvSpPr/>
          <p:nvPr/>
        </p:nvSpPr>
        <p:spPr>
          <a:xfrm>
            <a:off x="2732249" y="4328434"/>
            <a:ext cx="1711164"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Israel</a:t>
            </a:r>
          </a:p>
        </p:txBody>
      </p:sp>
      <p:sp>
        <p:nvSpPr>
          <p:cNvPr id="31" name="Rectangle 30">
            <a:extLst>
              <a:ext uri="{FF2B5EF4-FFF2-40B4-BE49-F238E27FC236}">
                <a16:creationId xmlns:a16="http://schemas.microsoft.com/office/drawing/2014/main" id="{7439A8D6-70C7-4AFF-9857-10CCD631CA90}"/>
              </a:ext>
            </a:extLst>
          </p:cNvPr>
          <p:cNvSpPr/>
          <p:nvPr/>
        </p:nvSpPr>
        <p:spPr>
          <a:xfrm>
            <a:off x="4684682" y="4345355"/>
            <a:ext cx="1700882"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Australia</a:t>
            </a:r>
          </a:p>
        </p:txBody>
      </p:sp>
      <p:sp>
        <p:nvSpPr>
          <p:cNvPr id="32" name="Rectangle 31">
            <a:extLst>
              <a:ext uri="{FF2B5EF4-FFF2-40B4-BE49-F238E27FC236}">
                <a16:creationId xmlns:a16="http://schemas.microsoft.com/office/drawing/2014/main" id="{C981B928-9E7E-4E6E-8CD4-4D0891E17713}"/>
              </a:ext>
            </a:extLst>
          </p:cNvPr>
          <p:cNvSpPr/>
          <p:nvPr/>
        </p:nvSpPr>
        <p:spPr>
          <a:xfrm>
            <a:off x="6664837" y="4332079"/>
            <a:ext cx="1736171"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India</a:t>
            </a:r>
          </a:p>
        </p:txBody>
      </p:sp>
      <p:sp>
        <p:nvSpPr>
          <p:cNvPr id="33" name="Rectangle 32">
            <a:extLst>
              <a:ext uri="{FF2B5EF4-FFF2-40B4-BE49-F238E27FC236}">
                <a16:creationId xmlns:a16="http://schemas.microsoft.com/office/drawing/2014/main" id="{3CCB7DD1-8F06-480F-8FD9-5061711927B2}"/>
              </a:ext>
            </a:extLst>
          </p:cNvPr>
          <p:cNvSpPr/>
          <p:nvPr/>
        </p:nvSpPr>
        <p:spPr>
          <a:xfrm>
            <a:off x="2740004" y="5813617"/>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Russia</a:t>
            </a:r>
          </a:p>
        </p:txBody>
      </p:sp>
      <p:sp>
        <p:nvSpPr>
          <p:cNvPr id="34" name="Rectangle 33">
            <a:extLst>
              <a:ext uri="{FF2B5EF4-FFF2-40B4-BE49-F238E27FC236}">
                <a16:creationId xmlns:a16="http://schemas.microsoft.com/office/drawing/2014/main" id="{FDD7DFD2-741A-4543-A029-D02A2FB4AF33}"/>
              </a:ext>
            </a:extLst>
          </p:cNvPr>
          <p:cNvSpPr/>
          <p:nvPr/>
        </p:nvSpPr>
        <p:spPr>
          <a:xfrm>
            <a:off x="4700657" y="5869434"/>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Japan</a:t>
            </a:r>
          </a:p>
        </p:txBody>
      </p:sp>
    </p:spTree>
    <p:extLst>
      <p:ext uri="{BB962C8B-B14F-4D97-AF65-F5344CB8AC3E}">
        <p14:creationId xmlns:p14="http://schemas.microsoft.com/office/powerpoint/2010/main" val="248260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ECAE8D8-61B1-4FE5-9E93-CA4F2AD3B9A2}"/>
              </a:ext>
            </a:extLst>
          </p:cNvPr>
          <p:cNvSpPr txBox="1"/>
          <p:nvPr/>
        </p:nvSpPr>
        <p:spPr>
          <a:xfrm>
            <a:off x="755650" y="1897351"/>
            <a:ext cx="7021368" cy="369332"/>
          </a:xfrm>
          <a:prstGeom prst="rect">
            <a:avLst/>
          </a:prstGeom>
          <a:noFill/>
        </p:spPr>
        <p:txBody>
          <a:bodyPr wrap="square">
            <a:spAutoFit/>
          </a:bodyPr>
          <a:lstStyle/>
          <a:p>
            <a:pPr marL="0" indent="0">
              <a:buNone/>
            </a:pPr>
            <a:r>
              <a:rPr lang="en-GB" sz="1800" dirty="0"/>
              <a:t>Nearly 75% of the world practices one of these six religions:</a:t>
            </a:r>
          </a:p>
        </p:txBody>
      </p:sp>
      <p:sp>
        <p:nvSpPr>
          <p:cNvPr id="3" name="Title 2">
            <a:extLst>
              <a:ext uri="{FF2B5EF4-FFF2-40B4-BE49-F238E27FC236}">
                <a16:creationId xmlns:a16="http://schemas.microsoft.com/office/drawing/2014/main" id="{8055DE55-3487-414A-8834-4914EAD964A4}"/>
              </a:ext>
            </a:extLst>
          </p:cNvPr>
          <p:cNvSpPr>
            <a:spLocks noGrp="1"/>
          </p:cNvSpPr>
          <p:nvPr>
            <p:ph type="title"/>
          </p:nvPr>
        </p:nvSpPr>
        <p:spPr>
          <a:xfrm>
            <a:off x="457198" y="478894"/>
            <a:ext cx="8220075" cy="1520399"/>
          </a:xfrm>
        </p:spPr>
        <p:txBody>
          <a:bodyPr/>
          <a:lstStyle/>
          <a:p>
            <a:pPr algn="ctr"/>
            <a:r>
              <a:rPr lang="en-GB" dirty="0">
                <a:solidFill>
                  <a:srgbClr val="643C90"/>
                </a:solidFill>
              </a:rPr>
              <a:t>What Are the Six </a:t>
            </a:r>
            <a:br>
              <a:rPr lang="en-GB" dirty="0">
                <a:solidFill>
                  <a:srgbClr val="643C90"/>
                </a:solidFill>
              </a:rPr>
            </a:br>
            <a:r>
              <a:rPr lang="en-GB" dirty="0">
                <a:solidFill>
                  <a:srgbClr val="643C90"/>
                </a:solidFill>
              </a:rPr>
              <a:t>Major Religions?</a:t>
            </a:r>
          </a:p>
        </p:txBody>
      </p:sp>
      <p:sp>
        <p:nvSpPr>
          <p:cNvPr id="10" name="TextBox 9">
            <a:extLst>
              <a:ext uri="{FF2B5EF4-FFF2-40B4-BE49-F238E27FC236}">
                <a16:creationId xmlns:a16="http://schemas.microsoft.com/office/drawing/2014/main" id="{3D83F823-2082-46D7-B506-3682DF11063A}"/>
              </a:ext>
            </a:extLst>
          </p:cNvPr>
          <p:cNvSpPr txBox="1"/>
          <p:nvPr/>
        </p:nvSpPr>
        <p:spPr>
          <a:xfrm>
            <a:off x="3915926" y="5169495"/>
            <a:ext cx="4538496" cy="923330"/>
          </a:xfrm>
          <a:prstGeom prst="rect">
            <a:avLst/>
          </a:prstGeom>
          <a:noFill/>
        </p:spPr>
        <p:txBody>
          <a:bodyPr wrap="square">
            <a:spAutoFit/>
          </a:bodyPr>
          <a:lstStyle/>
          <a:p>
            <a:r>
              <a:rPr lang="en-GB" dirty="0"/>
              <a:t>World Religion Day promotes their similarities and the role religion has played in uniting people across the planet.</a:t>
            </a:r>
          </a:p>
        </p:txBody>
      </p:sp>
      <p:pic>
        <p:nvPicPr>
          <p:cNvPr id="18" name="Picture 17">
            <a:extLst>
              <a:ext uri="{FF2B5EF4-FFF2-40B4-BE49-F238E27FC236}">
                <a16:creationId xmlns:a16="http://schemas.microsoft.com/office/drawing/2014/main" id="{32AFD8F5-447A-4592-8854-0221E1852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57" y="4267081"/>
            <a:ext cx="613012" cy="613377"/>
          </a:xfrm>
          <a:prstGeom prst="rect">
            <a:avLst/>
          </a:prstGeom>
        </p:spPr>
      </p:pic>
      <p:pic>
        <p:nvPicPr>
          <p:cNvPr id="19" name="Picture 18">
            <a:extLst>
              <a:ext uri="{FF2B5EF4-FFF2-40B4-BE49-F238E27FC236}">
                <a16:creationId xmlns:a16="http://schemas.microsoft.com/office/drawing/2014/main" id="{D0C5C750-9E6C-4984-BA32-4BB324CF8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657" y="2279281"/>
            <a:ext cx="499028" cy="747945"/>
          </a:xfrm>
          <a:prstGeom prst="rect">
            <a:avLst/>
          </a:prstGeom>
        </p:spPr>
      </p:pic>
      <p:pic>
        <p:nvPicPr>
          <p:cNvPr id="20" name="Picture 19">
            <a:extLst>
              <a:ext uri="{FF2B5EF4-FFF2-40B4-BE49-F238E27FC236}">
                <a16:creationId xmlns:a16="http://schemas.microsoft.com/office/drawing/2014/main" id="{A986E294-C273-40B3-903B-BDFB7DFE5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302" y="4909372"/>
            <a:ext cx="447383" cy="561810"/>
          </a:xfrm>
          <a:prstGeom prst="rect">
            <a:avLst/>
          </a:prstGeom>
        </p:spPr>
      </p:pic>
      <p:pic>
        <p:nvPicPr>
          <p:cNvPr id="22" name="Picture 21">
            <a:extLst>
              <a:ext uri="{FF2B5EF4-FFF2-40B4-BE49-F238E27FC236}">
                <a16:creationId xmlns:a16="http://schemas.microsoft.com/office/drawing/2014/main" id="{45B02C8F-0779-4B0A-89E3-55A414914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552" y="3668307"/>
            <a:ext cx="484837" cy="487851"/>
          </a:xfrm>
          <a:prstGeom prst="rect">
            <a:avLst/>
          </a:prstGeom>
        </p:spPr>
      </p:pic>
      <p:pic>
        <p:nvPicPr>
          <p:cNvPr id="23" name="Picture 22">
            <a:extLst>
              <a:ext uri="{FF2B5EF4-FFF2-40B4-BE49-F238E27FC236}">
                <a16:creationId xmlns:a16="http://schemas.microsoft.com/office/drawing/2014/main" id="{FEFE50C0-2D5E-4B60-91E9-882FB3868F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73" y="5574623"/>
            <a:ext cx="447383" cy="446393"/>
          </a:xfrm>
          <a:prstGeom prst="rect">
            <a:avLst/>
          </a:prstGeom>
        </p:spPr>
      </p:pic>
      <p:pic>
        <p:nvPicPr>
          <p:cNvPr id="24" name="Picture 23">
            <a:extLst>
              <a:ext uri="{FF2B5EF4-FFF2-40B4-BE49-F238E27FC236}">
                <a16:creationId xmlns:a16="http://schemas.microsoft.com/office/drawing/2014/main" id="{B7C3E86B-D18A-4C48-9913-78B4F156CD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655" y="3041186"/>
            <a:ext cx="484837" cy="558000"/>
          </a:xfrm>
          <a:prstGeom prst="rect">
            <a:avLst/>
          </a:prstGeom>
        </p:spPr>
      </p:pic>
      <p:sp>
        <p:nvSpPr>
          <p:cNvPr id="25" name="Rectangle 24">
            <a:extLst>
              <a:ext uri="{FF2B5EF4-FFF2-40B4-BE49-F238E27FC236}">
                <a16:creationId xmlns:a16="http://schemas.microsoft.com/office/drawing/2014/main" id="{56610959-977D-4335-BF6C-47C313F5141E}"/>
              </a:ext>
            </a:extLst>
          </p:cNvPr>
          <p:cNvSpPr/>
          <p:nvPr/>
        </p:nvSpPr>
        <p:spPr>
          <a:xfrm>
            <a:off x="1543065" y="240120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Christianity:</a:t>
            </a:r>
          </a:p>
        </p:txBody>
      </p:sp>
      <p:sp>
        <p:nvSpPr>
          <p:cNvPr id="26" name="Rectangle 25">
            <a:extLst>
              <a:ext uri="{FF2B5EF4-FFF2-40B4-BE49-F238E27FC236}">
                <a16:creationId xmlns:a16="http://schemas.microsoft.com/office/drawing/2014/main" id="{15E6DA8D-73E7-4FC7-936F-BE7FABC4232F}"/>
              </a:ext>
            </a:extLst>
          </p:cNvPr>
          <p:cNvSpPr/>
          <p:nvPr/>
        </p:nvSpPr>
        <p:spPr>
          <a:xfrm>
            <a:off x="1543064" y="302722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Judaism:</a:t>
            </a:r>
          </a:p>
        </p:txBody>
      </p:sp>
      <p:sp>
        <p:nvSpPr>
          <p:cNvPr id="27" name="Rectangle 26">
            <a:extLst>
              <a:ext uri="{FF2B5EF4-FFF2-40B4-BE49-F238E27FC236}">
                <a16:creationId xmlns:a16="http://schemas.microsoft.com/office/drawing/2014/main" id="{7ABEC411-92FE-4EFD-BBD2-E888CB9A575F}"/>
              </a:ext>
            </a:extLst>
          </p:cNvPr>
          <p:cNvSpPr/>
          <p:nvPr/>
        </p:nvSpPr>
        <p:spPr>
          <a:xfrm>
            <a:off x="1543066" y="3664679"/>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Hinduism:</a:t>
            </a:r>
          </a:p>
        </p:txBody>
      </p:sp>
      <p:sp>
        <p:nvSpPr>
          <p:cNvPr id="28" name="Rectangle 27">
            <a:extLst>
              <a:ext uri="{FF2B5EF4-FFF2-40B4-BE49-F238E27FC236}">
                <a16:creationId xmlns:a16="http://schemas.microsoft.com/office/drawing/2014/main" id="{8112DB6A-ACC2-4E8C-B0FE-3407C225EB7F}"/>
              </a:ext>
            </a:extLst>
          </p:cNvPr>
          <p:cNvSpPr/>
          <p:nvPr/>
        </p:nvSpPr>
        <p:spPr>
          <a:xfrm>
            <a:off x="1554912" y="428420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Buddhism:</a:t>
            </a:r>
          </a:p>
        </p:txBody>
      </p:sp>
      <p:sp>
        <p:nvSpPr>
          <p:cNvPr id="29" name="Rectangle 28">
            <a:extLst>
              <a:ext uri="{FF2B5EF4-FFF2-40B4-BE49-F238E27FC236}">
                <a16:creationId xmlns:a16="http://schemas.microsoft.com/office/drawing/2014/main" id="{59671005-493E-45E5-BBA8-20527A7AE0AC}"/>
              </a:ext>
            </a:extLst>
          </p:cNvPr>
          <p:cNvSpPr/>
          <p:nvPr/>
        </p:nvSpPr>
        <p:spPr>
          <a:xfrm>
            <a:off x="1543063" y="4917812"/>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Sikhism:</a:t>
            </a:r>
          </a:p>
        </p:txBody>
      </p:sp>
      <p:sp>
        <p:nvSpPr>
          <p:cNvPr id="30" name="Rectangle 29">
            <a:extLst>
              <a:ext uri="{FF2B5EF4-FFF2-40B4-BE49-F238E27FC236}">
                <a16:creationId xmlns:a16="http://schemas.microsoft.com/office/drawing/2014/main" id="{674BB579-6166-42EB-87E2-4AC8CE1E02BC}"/>
              </a:ext>
            </a:extLst>
          </p:cNvPr>
          <p:cNvSpPr/>
          <p:nvPr/>
        </p:nvSpPr>
        <p:spPr>
          <a:xfrm>
            <a:off x="1543066" y="5537339"/>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Islam:</a:t>
            </a:r>
          </a:p>
        </p:txBody>
      </p:sp>
      <p:pic>
        <p:nvPicPr>
          <p:cNvPr id="31" name="Picture 30">
            <a:extLst>
              <a:ext uri="{FF2B5EF4-FFF2-40B4-BE49-F238E27FC236}">
                <a16:creationId xmlns:a16="http://schemas.microsoft.com/office/drawing/2014/main" id="{832410A5-C316-48E9-9EB9-E314F91387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19" b="10248"/>
          <a:stretch/>
        </p:blipFill>
        <p:spPr>
          <a:xfrm>
            <a:off x="4116506" y="2465087"/>
            <a:ext cx="3819104" cy="2609393"/>
          </a:xfrm>
          <a:prstGeom prst="rect">
            <a:avLst/>
          </a:prstGeom>
          <a:ln w="28575">
            <a:solidFill>
              <a:srgbClr val="643C90"/>
            </a:solidFill>
          </a:ln>
        </p:spPr>
      </p:pic>
    </p:spTree>
    <p:extLst>
      <p:ext uri="{BB962C8B-B14F-4D97-AF65-F5344CB8AC3E}">
        <p14:creationId xmlns:p14="http://schemas.microsoft.com/office/powerpoint/2010/main" val="17886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7" y="1612586"/>
            <a:ext cx="2800350"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Christians</a:t>
            </a:r>
          </a:p>
          <a:p>
            <a:pPr>
              <a:lnSpc>
                <a:spcPct val="150000"/>
              </a:lnSpc>
            </a:pPr>
            <a:r>
              <a:rPr lang="en-GB" b="1" dirty="0">
                <a:solidFill>
                  <a:schemeClr val="tx1"/>
                </a:solidFill>
              </a:rPr>
              <a:t>Place of worship: </a:t>
            </a:r>
            <a:r>
              <a:rPr lang="en-GB" dirty="0">
                <a:solidFill>
                  <a:schemeClr val="tx1"/>
                </a:solidFill>
              </a:rPr>
              <a:t>church</a:t>
            </a:r>
          </a:p>
          <a:p>
            <a:pPr>
              <a:lnSpc>
                <a:spcPct val="150000"/>
              </a:lnSpc>
            </a:pPr>
            <a:r>
              <a:rPr lang="en-GB" sz="1800" b="1" dirty="0">
                <a:solidFill>
                  <a:schemeClr val="tx1"/>
                </a:solidFill>
              </a:rPr>
              <a:t>Holy book: </a:t>
            </a:r>
            <a:r>
              <a:rPr lang="en-GB" sz="1800" dirty="0">
                <a:solidFill>
                  <a:schemeClr val="tx1"/>
                </a:solidFill>
              </a:rPr>
              <a:t>Bible</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138680" y="1618335"/>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E8C500"/>
          </a:solidFill>
        </p:spPr>
        <p:txBody>
          <a:bodyPr lIns="252000"/>
          <a:lstStyle/>
          <a:p>
            <a:r>
              <a:rPr lang="en-GB" dirty="0">
                <a:solidFill>
                  <a:schemeClr val="bg1"/>
                </a:solidFill>
              </a:rPr>
              <a:t>Christianity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2" t="227" r="740" b="-227"/>
          <a:stretch/>
        </p:blipFill>
        <p:spPr>
          <a:xfrm>
            <a:off x="767693" y="3145192"/>
            <a:ext cx="4238416" cy="2939413"/>
          </a:xfrm>
          <a:prstGeom prst="rect">
            <a:avLst/>
          </a:prstGeom>
          <a:ln w="28575">
            <a:solidFill>
              <a:srgbClr val="E8C500"/>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847" y="760621"/>
            <a:ext cx="1282340" cy="1921981"/>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239491" y="2644335"/>
            <a:ext cx="4161635" cy="1049106"/>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The Holy Trinity - there is only one God, who is God the Father, God the Son and The Holy Spirit;</a:t>
            </a:r>
          </a:p>
        </p:txBody>
      </p:sp>
      <p:sp>
        <p:nvSpPr>
          <p:cNvPr id="18" name="Rectangle 17">
            <a:extLst>
              <a:ext uri="{FF2B5EF4-FFF2-40B4-BE49-F238E27FC236}">
                <a16:creationId xmlns:a16="http://schemas.microsoft.com/office/drawing/2014/main" id="{6D3846E0-5A5B-4B07-A2AF-A188924729B3}"/>
              </a:ext>
            </a:extLst>
          </p:cNvPr>
          <p:cNvSpPr/>
          <p:nvPr/>
        </p:nvSpPr>
        <p:spPr>
          <a:xfrm>
            <a:off x="4239491" y="2044067"/>
            <a:ext cx="2587545" cy="495108"/>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God created the world;</a:t>
            </a:r>
          </a:p>
        </p:txBody>
      </p:sp>
      <p:sp>
        <p:nvSpPr>
          <p:cNvPr id="19" name="Rectangle 18">
            <a:extLst>
              <a:ext uri="{FF2B5EF4-FFF2-40B4-BE49-F238E27FC236}">
                <a16:creationId xmlns:a16="http://schemas.microsoft.com/office/drawing/2014/main" id="{481A0D56-7750-4835-AE43-921D07DC3F4E}"/>
              </a:ext>
            </a:extLst>
          </p:cNvPr>
          <p:cNvSpPr/>
          <p:nvPr/>
        </p:nvSpPr>
        <p:spPr>
          <a:xfrm>
            <a:off x="4240600" y="3816139"/>
            <a:ext cx="4147750" cy="772107"/>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God sent his Son, Jesus Christ, to save humanity from their sins;</a:t>
            </a:r>
          </a:p>
        </p:txBody>
      </p:sp>
      <p:sp>
        <p:nvSpPr>
          <p:cNvPr id="20" name="Rectangle 19">
            <a:extLst>
              <a:ext uri="{FF2B5EF4-FFF2-40B4-BE49-F238E27FC236}">
                <a16:creationId xmlns:a16="http://schemas.microsoft.com/office/drawing/2014/main" id="{9FE9DB26-665C-45EA-85D8-A690AAF32C7C}"/>
              </a:ext>
            </a:extLst>
          </p:cNvPr>
          <p:cNvSpPr/>
          <p:nvPr/>
        </p:nvSpPr>
        <p:spPr>
          <a:xfrm>
            <a:off x="4241646" y="4671765"/>
            <a:ext cx="4134661" cy="772107"/>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Jesus died on the cross and then rose from the dead after his crucifixion;</a:t>
            </a:r>
          </a:p>
        </p:txBody>
      </p:sp>
      <p:sp>
        <p:nvSpPr>
          <p:cNvPr id="21" name="Rectangle 20">
            <a:extLst>
              <a:ext uri="{FF2B5EF4-FFF2-40B4-BE49-F238E27FC236}">
                <a16:creationId xmlns:a16="http://schemas.microsoft.com/office/drawing/2014/main" id="{D85F2360-C7DE-4A75-92F4-CC0B23A2A4CB}"/>
              </a:ext>
            </a:extLst>
          </p:cNvPr>
          <p:cNvSpPr/>
          <p:nvPr/>
        </p:nvSpPr>
        <p:spPr>
          <a:xfrm>
            <a:off x="4253688" y="5523041"/>
            <a:ext cx="4134662" cy="772107"/>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The Ten Commandments - given by God to Moses and written in the Bible. </a:t>
            </a:r>
          </a:p>
        </p:txBody>
      </p:sp>
    </p:spTree>
    <p:extLst>
      <p:ext uri="{BB962C8B-B14F-4D97-AF65-F5344CB8AC3E}">
        <p14:creationId xmlns:p14="http://schemas.microsoft.com/office/powerpoint/2010/main" val="72809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558</TotalTime>
  <Words>1678</Words>
  <Application>Microsoft Office PowerPoint</Application>
  <PresentationFormat>On-screen Show (4:3)</PresentationFormat>
  <Paragraphs>146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Arial</vt:lpstr>
      <vt:lpstr>Twinkl</vt:lpstr>
      <vt:lpstr>Wingdings</vt:lpstr>
      <vt:lpstr>Office Theme</vt:lpstr>
      <vt:lpstr>PowerPoint Presentation</vt:lpstr>
      <vt:lpstr>What Is World Religion Day?</vt:lpstr>
      <vt:lpstr>The Bahá’í Faith</vt:lpstr>
      <vt:lpstr>The Bahá’í Faith</vt:lpstr>
      <vt:lpstr>Why Do We Celebrate  World Religion Day?</vt:lpstr>
      <vt:lpstr>How Do We Celebrate  World Religion Day?</vt:lpstr>
      <vt:lpstr>How Many Countries Celebrate World Religion Day?</vt:lpstr>
      <vt:lpstr>What Are the Six  Major Religions?</vt:lpstr>
      <vt:lpstr>Christianity </vt:lpstr>
      <vt:lpstr>Judaism </vt:lpstr>
      <vt:lpstr>Hinduism </vt:lpstr>
      <vt:lpstr>Buddhism </vt:lpstr>
      <vt:lpstr>Sikhism </vt:lpstr>
      <vt:lpstr>Islam</vt:lpstr>
      <vt:lpstr>Countries and Religions</vt:lpstr>
      <vt:lpstr>Similarities</vt:lpstr>
      <vt:lpstr>Similarities</vt:lpstr>
      <vt:lpstr>Similarities</vt:lpstr>
      <vt:lpstr>Reflection</vt:lpstr>
      <vt:lpstr>Task 1</vt:lpstr>
      <vt:lpstr>     Islam.  In Year 4, we are going to look at the Islamic religion. You may have learnt about this religion in Year 2. Can you remember any facts about the Islam religion? Make a thought shower of what we already know. </vt:lpstr>
      <vt:lpstr>          Use these websites and links to learn more about the Islamic religion. https://www.bbc.co.uk/religion/religions/islam/ataglance/glance.shtml   https://www.bbc.co.uk/religion/religions/islam/beliefs/beliefs.shtml  https://www.bbc.co.uk/religion/religions/islam/holydays/holydays.shtml   https://www.bbc.co.uk/religion/religions/islam/practices/fivepillars.shtml </vt:lpstr>
      <vt:lpstr>Task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Ltd</dc:creator>
  <cp:lastModifiedBy>Hayley Wall</cp:lastModifiedBy>
  <cp:revision>29</cp:revision>
  <dcterms:created xsi:type="dcterms:W3CDTF">2021-11-15T09:47:42Z</dcterms:created>
  <dcterms:modified xsi:type="dcterms:W3CDTF">2022-01-14T17:07:39Z</dcterms:modified>
</cp:coreProperties>
</file>