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8" r:id="rId10"/>
    <p:sldMasterId id="2147483650" r:id="rId11"/>
    <p:sldMasterId id="2147483652" r:id="rId12"/>
  </p:sldMasterIdLst>
  <p:notesMasterIdLst>
    <p:notesMasterId r:id="rId26"/>
  </p:notesMasterIdLst>
  <p:sldIdLst>
    <p:sldId id="270" r:id="rId13"/>
    <p:sldId id="284" r:id="rId14"/>
    <p:sldId id="287" r:id="rId15"/>
    <p:sldId id="277" r:id="rId16"/>
    <p:sldId id="285" r:id="rId17"/>
    <p:sldId id="292" r:id="rId18"/>
    <p:sldId id="294" r:id="rId19"/>
    <p:sldId id="282" r:id="rId20"/>
    <p:sldId id="289" r:id="rId21"/>
    <p:sldId id="293" r:id="rId22"/>
    <p:sldId id="288" r:id="rId23"/>
    <p:sldId id="291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860"/>
    <a:srgbClr val="F9A34C"/>
    <a:srgbClr val="31B44B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6AA71-502A-4458-93BE-06EF0981A4B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3DBDD-48FF-4B3A-870C-CA63D520D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9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10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8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09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16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67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5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0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72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6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29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4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6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2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9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3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9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00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04EB4A-5FA3-419A-B4C0-7BA067B7F862}"/>
              </a:ext>
            </a:extLst>
          </p:cNvPr>
          <p:cNvSpPr txBox="1"/>
          <p:nvPr/>
        </p:nvSpPr>
        <p:spPr>
          <a:xfrm>
            <a:off x="422031" y="337625"/>
            <a:ext cx="5669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26.11.21</a:t>
            </a:r>
          </a:p>
          <a:p>
            <a:endParaRPr lang="en-GB" sz="40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40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L.O. – I can measure the perimeter of a rectangle. </a:t>
            </a:r>
            <a:endParaRPr lang="en-GB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2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803119-A675-4CD3-B6D5-82624B403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96" y="2644727"/>
            <a:ext cx="6853197" cy="3784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EDE1EF-4333-4FF2-98A6-78854987E5E4}"/>
              </a:ext>
            </a:extLst>
          </p:cNvPr>
          <p:cNvSpPr txBox="1"/>
          <p:nvPr/>
        </p:nvSpPr>
        <p:spPr>
          <a:xfrm>
            <a:off x="556696" y="646611"/>
            <a:ext cx="6372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Use this method to help you work out question 3.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There is a challenge question if you finish. </a:t>
            </a:r>
          </a:p>
        </p:txBody>
      </p:sp>
    </p:spTree>
    <p:extLst>
      <p:ext uri="{BB962C8B-B14F-4D97-AF65-F5344CB8AC3E}">
        <p14:creationId xmlns:p14="http://schemas.microsoft.com/office/powerpoint/2010/main" val="336405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500702" y="3599425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51090" y="357098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</a:rPr>
              <a:t>13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51247" y="3546645"/>
            <a:ext cx="576000" cy="576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84" y="4480208"/>
            <a:ext cx="2151966" cy="150637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429137" y="4322100"/>
            <a:ext cx="4037826" cy="1520005"/>
          </a:xfrm>
          <a:prstGeom prst="wedgeRoundRectCallout">
            <a:avLst>
              <a:gd name="adj1" fmla="val 65504"/>
              <a:gd name="adj2" fmla="val 19749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don’t think that looks quite right but I’m not sure how to fix it.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080" y="500964"/>
            <a:ext cx="839001" cy="83900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276171" y="635838"/>
            <a:ext cx="1989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21868" y="483192"/>
            <a:ext cx="3342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Perimeter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Calibri" panose="020F0502020204030204" pitchFamily="34" charset="0"/>
              </a:rPr>
              <a:t> 18 cm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101D20-3260-43F9-B541-119E6A8AF89C}"/>
              </a:ext>
            </a:extLst>
          </p:cNvPr>
          <p:cNvSpPr/>
          <p:nvPr/>
        </p:nvSpPr>
        <p:spPr>
          <a:xfrm>
            <a:off x="5124591" y="2099398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9DE645-A528-4F5C-B35D-9F1CB8A5A60A}"/>
              </a:ext>
            </a:extLst>
          </p:cNvPr>
          <p:cNvSpPr/>
          <p:nvPr/>
        </p:nvSpPr>
        <p:spPr>
          <a:xfrm rot="5400000">
            <a:off x="3434450" y="1673660"/>
            <a:ext cx="1677201" cy="1462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2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5400000">
            <a:off x="3434450" y="1673660"/>
            <a:ext cx="1677201" cy="1462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124591" y="2103770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33351" y="3483668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51247" y="3546645"/>
            <a:ext cx="576000" cy="576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690" y="3215664"/>
            <a:ext cx="1102488" cy="157661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19704" y="4469379"/>
            <a:ext cx="2703193" cy="1204701"/>
            <a:chOff x="5019704" y="4469379"/>
            <a:chExt cx="2703193" cy="1204701"/>
          </a:xfrm>
        </p:grpSpPr>
        <p:sp>
          <p:nvSpPr>
            <p:cNvPr id="26" name="Rectangle 25"/>
            <p:cNvSpPr/>
            <p:nvPr/>
          </p:nvSpPr>
          <p:spPr>
            <a:xfrm>
              <a:off x="5019704" y="4469379"/>
              <a:ext cx="27031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GB" sz="3600" dirty="0">
                <a:latin typeface="Calibri" panose="020F0502020204030204" pitchFamily="34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5114724" y="4473751"/>
              <a:ext cx="2513155" cy="1200329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91221" y="4134611"/>
                <a:ext cx="27031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21" y="4134611"/>
                <a:ext cx="2703193" cy="646331"/>
              </a:xfrm>
              <a:prstGeom prst="rect">
                <a:avLst/>
              </a:prstGeom>
              <a:blipFill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/>
          <p:cNvSpPr/>
          <p:nvPr/>
        </p:nvSpPr>
        <p:spPr>
          <a:xfrm>
            <a:off x="1086239" y="4141965"/>
            <a:ext cx="2513155" cy="174697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5" y="3243492"/>
            <a:ext cx="1209334" cy="83514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124591" y="2099398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41463" y="956124"/>
            <a:ext cx="1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4 cm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41819" y="3353091"/>
            <a:ext cx="149080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41819" y="1466077"/>
            <a:ext cx="150985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91221" y="4688608"/>
                <a:ext cx="27031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latin typeface="Calibri" panose="020F0502020204030204" pitchFamily="34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21" y="4688608"/>
                <a:ext cx="2703193" cy="646331"/>
              </a:xfrm>
              <a:prstGeom prst="rect">
                <a:avLst/>
              </a:prstGeom>
              <a:blipFill>
                <a:blip r:embed="rId8"/>
                <a:stretch>
                  <a:fillRect l="-2257" t="-14151" r="-1806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38730" y="5242605"/>
                <a:ext cx="27031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latin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30" y="5242605"/>
                <a:ext cx="2703193" cy="646331"/>
              </a:xfrm>
              <a:prstGeom prst="rect">
                <a:avLst/>
              </a:prstGeom>
              <a:blipFill>
                <a:blip r:embed="rId9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004282" y="4473751"/>
                <a:ext cx="27031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latin typeface="Calibri" panose="020F0502020204030204" pitchFamily="34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282" y="4473751"/>
                <a:ext cx="2703193" cy="646331"/>
              </a:xfrm>
              <a:prstGeom prst="rect">
                <a:avLst/>
              </a:prstGeom>
              <a:blipFill>
                <a:blip r:embed="rId10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122019" y="5027748"/>
                <a:ext cx="27031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latin typeface="Calibri" panose="020F050202020403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019" y="5027748"/>
                <a:ext cx="2703193" cy="646331"/>
              </a:xfrm>
              <a:prstGeom prst="rect">
                <a:avLst/>
              </a:prstGeom>
              <a:blipFill>
                <a:blip r:embed="rId11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721868" y="483192"/>
            <a:ext cx="3342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Perimeter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Calibri" panose="020F0502020204030204" pitchFamily="34" charset="0"/>
              </a:rPr>
              <a:t> 18 cm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BABADF-45A3-4ED7-BD0B-6CE72D0969C1}"/>
              </a:ext>
            </a:extLst>
          </p:cNvPr>
          <p:cNvSpPr/>
          <p:nvPr/>
        </p:nvSpPr>
        <p:spPr>
          <a:xfrm>
            <a:off x="4500702" y="3599425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1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28698 -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 animBg="1"/>
      <p:bldP spid="33" grpId="0"/>
      <p:bldP spid="34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FEA8F8-60B3-42F2-96F4-43A8E84AD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86" y="2701935"/>
            <a:ext cx="4556413" cy="2316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CF2E36-3539-4ADF-8301-198212FDAE09}"/>
              </a:ext>
            </a:extLst>
          </p:cNvPr>
          <p:cNvSpPr txBox="1"/>
          <p:nvPr/>
        </p:nvSpPr>
        <p:spPr>
          <a:xfrm>
            <a:off x="1012874" y="773723"/>
            <a:ext cx="573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Let’s work through this question together as a class.</a:t>
            </a:r>
          </a:p>
        </p:txBody>
      </p:sp>
    </p:spTree>
    <p:extLst>
      <p:ext uri="{BB962C8B-B14F-4D97-AF65-F5344CB8AC3E}">
        <p14:creationId xmlns:p14="http://schemas.microsoft.com/office/powerpoint/2010/main" val="385822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F0317C-5358-4216-AF0E-47AC427C9736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List the properties of a rectangle. How do we know a rectangle is a rectangle?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sequence.</a:t>
                </a: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8, 16, 24, ___, ___, ___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 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500 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500 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F0317C-5358-4216-AF0E-47AC427C9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3108543"/>
              </a:xfrm>
              <a:prstGeom prst="rect">
                <a:avLst/>
              </a:prstGeom>
              <a:blipFill>
                <a:blip r:embed="rId2"/>
                <a:stretch>
                  <a:fillRect l="-1707" t="-2157" b="-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3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F0317C-5358-4216-AF0E-47AC427C9736}"/>
                  </a:ext>
                </a:extLst>
              </p:cNvPr>
              <p:cNvSpPr txBox="1"/>
              <p:nvPr/>
            </p:nvSpPr>
            <p:spPr>
              <a:xfrm>
                <a:off x="695550" y="330133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List the properties of a rectangle.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sequence.</a:t>
                </a: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8, 16, 24, ___, ___, ___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500 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500 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F0317C-5358-4216-AF0E-47AC427C9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0133"/>
                <a:ext cx="7497474" cy="4832092"/>
              </a:xfrm>
              <a:prstGeom prst="rect">
                <a:avLst/>
              </a:prstGeom>
              <a:blipFill>
                <a:blip r:embed="rId5"/>
                <a:stretch>
                  <a:fillRect l="-1707" t="-1387" b="-2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407580" y="716312"/>
            <a:ext cx="4675895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2-D shape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4 sides and 4 vertices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All sides are straight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All vertices are right angles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 pairs of parallel sides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Opposite sides are equal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7125" y="373836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5358" y="373836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3065" y="373836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0052" y="4615356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1,000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82184" y="4615356"/>
                <a:ext cx="12490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 km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184" y="4615356"/>
                <a:ext cx="1249060" cy="523220"/>
              </a:xfrm>
              <a:prstGeom prst="rect">
                <a:avLst/>
              </a:prstGeom>
              <a:blipFill>
                <a:blip r:embed="rId6"/>
                <a:stretch>
                  <a:fillRect t="-10465" r="-833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534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715845" y="1617545"/>
            <a:ext cx="826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1 cm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73724" y="439131"/>
            <a:ext cx="754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Perimeter is the length around a closed 2-D shape.</a:t>
            </a: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559851"/>
              </p:ext>
            </p:extLst>
          </p:nvPr>
        </p:nvGraphicFramePr>
        <p:xfrm>
          <a:off x="1546216" y="1606005"/>
          <a:ext cx="5040000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15019828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84615836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69379684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1511356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680311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7541852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1036292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25427548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83886165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1022159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36723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8875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68478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2931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69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9227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283740"/>
                  </a:ext>
                </a:extLst>
              </a:tr>
            </a:tbl>
          </a:graphicData>
        </a:graphic>
      </p:graphicFrame>
      <p:cxnSp>
        <p:nvCxnSpPr>
          <p:cNvPr id="78" name="Straight Connector 77"/>
          <p:cNvCxnSpPr/>
          <p:nvPr/>
        </p:nvCxnSpPr>
        <p:spPr>
          <a:xfrm>
            <a:off x="3056506" y="2104545"/>
            <a:ext cx="0" cy="199269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570806" y="2118126"/>
            <a:ext cx="0" cy="198720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045400" y="2103318"/>
            <a:ext cx="252540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3045400" y="4108345"/>
            <a:ext cx="252540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392804" y="1606005"/>
            <a:ext cx="0" cy="49379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553934" y="1482970"/>
            <a:ext cx="50641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463938" y="1050913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1 cm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904091" y="2099616"/>
            <a:ext cx="0" cy="198720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753953" y="2678019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4 cm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3045400" y="4222290"/>
            <a:ext cx="252540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758592" y="417461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5703105" y="2069588"/>
            <a:ext cx="0" cy="201723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779630" y="270153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4 cm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3065589" y="1976137"/>
            <a:ext cx="250521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747625" y="155599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561488" y="5314259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355652" y="5314259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2800" dirty="0">
                <a:latin typeface="Calibri" panose="020F0502020204030204" pitchFamily="34" charset="0"/>
              </a:rPr>
              <a:t>4 cm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477124" y="5314259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573323" y="5314259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4 cm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688493" y="5314259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18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8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8" grpId="0"/>
      <p:bldP spid="90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 rot="3234588">
            <a:off x="4347065" y="2096613"/>
            <a:ext cx="4114800" cy="14408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2" name="Rectangle 61"/>
          <p:cNvSpPr/>
          <p:nvPr/>
        </p:nvSpPr>
        <p:spPr>
          <a:xfrm>
            <a:off x="7084093" y="2035172"/>
            <a:ext cx="88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6 cm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429092" y="456081"/>
            <a:ext cx="88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2 cm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86099" y="4147200"/>
            <a:ext cx="1979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Perimeter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084093" y="2034693"/>
            <a:ext cx="88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6 cm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429091" y="456081"/>
            <a:ext cx="88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2 cm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22085" y="2239437"/>
            <a:ext cx="4339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Opposite sides are equal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192606" y="4145845"/>
            <a:ext cx="1136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8 cm ?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75389" y="5002425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6 cm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705472" y="5002425"/>
            <a:ext cx="141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2 cm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910110" y="5002425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6 cm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41222" y="5002425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2 cm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11857" y="5002425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16 cm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118230" y="4144490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16 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2085" y="532019"/>
            <a:ext cx="407605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2-D shape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4 sides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All sides are straight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2 pairs of parallel sides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20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24531 0.141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31805 0.601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3" y="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/>
      <p:bldP spid="63" grpId="0"/>
      <p:bldP spid="64" grpId="0"/>
      <p:bldP spid="65" grpId="0"/>
      <p:bldP spid="65" grpId="1"/>
      <p:bldP spid="66" grpId="0"/>
      <p:bldP spid="66" grpId="1"/>
      <p:bldP spid="67" grpId="0"/>
      <p:bldP spid="68" grpId="0"/>
      <p:bldP spid="68" grpId="1"/>
      <p:bldP spid="69" grpId="0"/>
      <p:bldP spid="70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DE48BF-4BEE-4BD6-88F9-7A9E133E0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" y="1006777"/>
            <a:ext cx="4499547" cy="5576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92478C-A6B2-4C54-B55C-D0BFBB996C96}"/>
              </a:ext>
            </a:extLst>
          </p:cNvPr>
          <p:cNvSpPr txBox="1"/>
          <p:nvPr/>
        </p:nvSpPr>
        <p:spPr>
          <a:xfrm>
            <a:off x="4823104" y="330590"/>
            <a:ext cx="2998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Work through question 1.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You will not need to measure as 1 square represents 1cm.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Can you draw a different rectangle with the same perimeter as the second shape.</a:t>
            </a:r>
          </a:p>
        </p:txBody>
      </p:sp>
    </p:spTree>
    <p:extLst>
      <p:ext uri="{BB962C8B-B14F-4D97-AF65-F5344CB8AC3E}">
        <p14:creationId xmlns:p14="http://schemas.microsoft.com/office/powerpoint/2010/main" val="346384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ECFD2E-85B8-4330-A245-F3938EB00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88" y="3429000"/>
            <a:ext cx="7276715" cy="2221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A4A7A8-FACA-4559-8E5B-0EF4B72760E2}"/>
              </a:ext>
            </a:extLst>
          </p:cNvPr>
          <p:cNvSpPr txBox="1"/>
          <p:nvPr/>
        </p:nvSpPr>
        <p:spPr>
          <a:xfrm>
            <a:off x="379828" y="1772529"/>
            <a:ext cx="647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Now have a look at question 2 and complete in you book.</a:t>
            </a:r>
          </a:p>
        </p:txBody>
      </p:sp>
    </p:spTree>
    <p:extLst>
      <p:ext uri="{BB962C8B-B14F-4D97-AF65-F5344CB8AC3E}">
        <p14:creationId xmlns:p14="http://schemas.microsoft.com/office/powerpoint/2010/main" val="421122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382430" y="1037610"/>
            <a:ext cx="4114800" cy="14408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7" name="Rectangle 26"/>
          <p:cNvSpPr/>
          <p:nvPr/>
        </p:nvSpPr>
        <p:spPr>
          <a:xfrm>
            <a:off x="4179699" y="473150"/>
            <a:ext cx="88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6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15270" y="1405726"/>
            <a:ext cx="88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</a:rPr>
              <a:t>2 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86748" y="3047259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6 cm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16831" y="3047259"/>
            <a:ext cx="141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  <a: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</a:rPr>
              <a:t>2 cm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0299" y="3047259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6 cm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49655" y="3047259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  <a: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</a:rPr>
              <a:t>2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38530" y="3047259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16 cm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15270" y="458914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8 cm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64497" y="4598132"/>
            <a:ext cx="141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latin typeface="Calibri" panose="020F0502020204030204" pitchFamily="34" charset="0"/>
              </a:rPr>
              <a:t> 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11083" y="4606624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16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386748" y="3826941"/>
                <a:ext cx="14911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6 cm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48" y="3826941"/>
                <a:ext cx="1491114" cy="523220"/>
              </a:xfrm>
              <a:prstGeom prst="rect">
                <a:avLst/>
              </a:prstGeom>
              <a:blipFill>
                <a:blip r:embed="rId5"/>
                <a:stretch>
                  <a:fillRect l="-8163" t="-11628" r="-734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522420" y="3826941"/>
            <a:ext cx="243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2 cm</a:t>
            </a:r>
            <a:r>
              <a:rPr lang="en-GB" sz="2800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latin typeface="Calibri" panose="020F0502020204030204" pitchFamily="34" charset="0"/>
              </a:rPr>
              <a:t> 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49705" y="3847293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16 cm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19576" y="3818449"/>
            <a:ext cx="51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69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7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10800000">
            <a:off x="957847" y="2291017"/>
            <a:ext cx="1074583" cy="1463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 rot="2876471">
            <a:off x="4097414" y="2436340"/>
            <a:ext cx="730461" cy="14007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33393" y="1767797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4 cm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55384" y="2760926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89948" y="1835891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92070" y="2291017"/>
            <a:ext cx="1907670" cy="1796566"/>
            <a:chOff x="5833924" y="2102221"/>
            <a:chExt cx="1907670" cy="1796566"/>
          </a:xfrm>
        </p:grpSpPr>
        <p:sp>
          <p:nvSpPr>
            <p:cNvPr id="20" name="Rectangle 19"/>
            <p:cNvSpPr/>
            <p:nvPr/>
          </p:nvSpPr>
          <p:spPr>
            <a:xfrm rot="5400000">
              <a:off x="6044475" y="2311771"/>
              <a:ext cx="1463040" cy="14630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6770190" y="2102221"/>
              <a:ext cx="5805" cy="42110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6041572" y="2829838"/>
              <a:ext cx="5805" cy="42110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7528141" y="2824032"/>
              <a:ext cx="5805" cy="42110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770190" y="3477686"/>
              <a:ext cx="5805" cy="42110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3386450" y="2350800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3 cm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38465" y="2237706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2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416041" y="4800477"/>
                <a:ext cx="1985923" cy="666750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9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18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041" y="4800477"/>
                <a:ext cx="1985923" cy="666750"/>
              </a:xfrm>
              <a:prstGeom prst="roundRect">
                <a:avLst/>
              </a:prstGeom>
              <a:blipFill>
                <a:blip r:embed="rId5"/>
                <a:stretch>
                  <a:fillRect b="-1217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>
              <a:xfrm>
                <a:off x="928816" y="4800477"/>
                <a:ext cx="1985923" cy="666750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5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16" y="4800477"/>
                <a:ext cx="1985923" cy="666750"/>
              </a:xfrm>
              <a:prstGeom prst="roundRect">
                <a:avLst/>
              </a:prstGeom>
              <a:blipFill>
                <a:blip r:embed="rId6"/>
                <a:stretch>
                  <a:fillRect b="-1217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>
              <a:xfrm>
                <a:off x="5903266" y="4798353"/>
                <a:ext cx="1985923" cy="666750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5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20</a:t>
                </a:r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266" y="4798353"/>
                <a:ext cx="1985923" cy="666750"/>
              </a:xfrm>
              <a:prstGeom prst="roundRect">
                <a:avLst/>
              </a:prstGeom>
              <a:blipFill>
                <a:blip r:embed="rId7"/>
                <a:stretch>
                  <a:fillRect b="-1130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759917" y="545757"/>
            <a:ext cx="60553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Match the rectangles with the correct calculation to find the perimeter.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55384" y="3429000"/>
            <a:ext cx="2219451" cy="1369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  <a:stCxn id="19" idx="2"/>
            <a:endCxn id="40" idx="0"/>
          </p:cNvCxnSpPr>
          <p:nvPr/>
        </p:nvCxnSpPr>
        <p:spPr>
          <a:xfrm flipH="1">
            <a:off x="1921778" y="3605865"/>
            <a:ext cx="2020880" cy="1194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41" idx="0"/>
          </p:cNvCxnSpPr>
          <p:nvPr/>
        </p:nvCxnSpPr>
        <p:spPr>
          <a:xfrm>
            <a:off x="6896228" y="3957801"/>
            <a:ext cx="0" cy="8405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0188" y="496538"/>
            <a:ext cx="839001" cy="83900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B51F6E3-2B29-4A3A-BD91-3224EE5B66E6}"/>
              </a:ext>
            </a:extLst>
          </p:cNvPr>
          <p:cNvSpPr/>
          <p:nvPr/>
        </p:nvSpPr>
        <p:spPr>
          <a:xfrm>
            <a:off x="6587065" y="1319471"/>
            <a:ext cx="1731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03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7.3|1.2|1|12.3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6.4|2.5|8|9.5|2.1|2.1|2.1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0.8|8.5|6.9|4|12.1|10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8|17.3|3.6|5.3|2.7|11.3|7.4|8.8|7.6|5.1|11.4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|15.7|2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5|8.9|9.1|13.7|10|5.8|1.9|7.1|5.4|14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7711CD-1AE6-475E-827E-CD32B5B2A83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5851A2-CA15-4605-83E6-3907B79A2A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2A2878-286F-4603-BF06-A2BD54E638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414</Words>
  <Application>Microsoft Office PowerPoint</Application>
  <PresentationFormat>On-screen Show (4:3)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 Lamb</cp:lastModifiedBy>
  <cp:revision>126</cp:revision>
  <dcterms:created xsi:type="dcterms:W3CDTF">2019-07-05T11:02:13Z</dcterms:created>
  <dcterms:modified xsi:type="dcterms:W3CDTF">2021-11-18T14:22:27Z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