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3"/>
  </p:handoutMasterIdLst>
  <p:sldIdLst>
    <p:sldId id="258" r:id="rId2"/>
    <p:sldId id="263" r:id="rId3"/>
    <p:sldId id="275" r:id="rId4"/>
    <p:sldId id="278" r:id="rId5"/>
    <p:sldId id="282" r:id="rId6"/>
    <p:sldId id="283" r:id="rId7"/>
    <p:sldId id="285" r:id="rId8"/>
    <p:sldId id="286" r:id="rId9"/>
    <p:sldId id="288" r:id="rId10"/>
    <p:sldId id="289" r:id="rId11"/>
    <p:sldId id="267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Sassoon Infant Rg" panose="02000503030000020003" charset="0"/>
      <p:regular r:id="rId22"/>
      <p:bold r:id="rId23"/>
    </p:embeddedFont>
    <p:embeddedFont>
      <p:font typeface="Tuffy" panose="020B0603060100000000" charset="0"/>
      <p:regular r:id="rId24"/>
      <p:bold r:id="rId25"/>
      <p:italic r:id="rId26"/>
      <p:boldItalic r:id="rId27"/>
    </p:embeddedFont>
    <p:embeddedFont>
      <p:font typeface="Twinkl" panose="020B0604020202020204" charset="0"/>
      <p:regular r:id="rId28"/>
      <p:bold r:id="rId29"/>
    </p:embeddedFont>
    <p:embeddedFont>
      <p:font typeface="Twinkl SemiBold" charset="0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1EB"/>
    <a:srgbClr val="EACC82"/>
    <a:srgbClr val="EBE080"/>
    <a:srgbClr val="F6F1C6"/>
    <a:srgbClr val="C2E2F6"/>
    <a:srgbClr val="ACD7F2"/>
    <a:srgbClr val="FFBA75"/>
    <a:srgbClr val="BADEF4"/>
    <a:srgbClr val="BDAE1D"/>
    <a:srgbClr val="A2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18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571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019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ndividual Work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04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air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22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Talking Partner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6752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oup Work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129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94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3" r:id="rId9"/>
    <p:sldLayoutId id="2147483672" r:id="rId10"/>
    <p:sldLayoutId id="2147483664" r:id="rId11"/>
    <p:sldLayoutId id="2147483665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953EC8-4F1C-43B0-85D1-1EC64D4CA4B3}"/>
              </a:ext>
            </a:extLst>
          </p:cNvPr>
          <p:cNvSpPr txBox="1"/>
          <p:nvPr/>
        </p:nvSpPr>
        <p:spPr>
          <a:xfrm>
            <a:off x="198782" y="2120347"/>
            <a:ext cx="861391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000" u="sng" dirty="0">
                <a:latin typeface="Comic Sans MS" panose="030F0702030302020204" pitchFamily="66" charset="0"/>
              </a:rPr>
              <a:t>Monday 23</a:t>
            </a:r>
            <a:r>
              <a:rPr lang="en-GB" sz="3000" u="sng" baseline="30000" dirty="0">
                <a:latin typeface="Comic Sans MS" panose="030F0702030302020204" pitchFamily="66" charset="0"/>
              </a:rPr>
              <a:t>rd</a:t>
            </a:r>
            <a:r>
              <a:rPr lang="en-GB" sz="3000" u="sng" dirty="0">
                <a:latin typeface="Comic Sans MS" panose="030F0702030302020204" pitchFamily="66" charset="0"/>
              </a:rPr>
              <a:t> November.</a:t>
            </a:r>
          </a:p>
          <a:p>
            <a:endParaRPr lang="en-GB" sz="3000" u="sng" dirty="0">
              <a:latin typeface="Comic Sans MS" panose="030F0702030302020204" pitchFamily="66" charset="0"/>
            </a:endParaRPr>
          </a:p>
          <a:p>
            <a:r>
              <a:rPr lang="en-GB" sz="3000" u="sng" dirty="0">
                <a:latin typeface="Comic Sans MS" panose="030F0702030302020204" pitchFamily="66" charset="0"/>
              </a:rPr>
              <a:t>LO – I understand what a symbol is and recognise some important Christian symbols.</a:t>
            </a:r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81A59-2874-4BDB-8BF7-269577B4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today.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04416-AD0E-4EF9-8B33-48B1CC0AE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You are going to write about some of the Christian symbols that we have learnt about today.</a:t>
            </a:r>
          </a:p>
          <a:p>
            <a:endParaRPr lang="en-GB" sz="3600" dirty="0"/>
          </a:p>
          <a:p>
            <a:r>
              <a:rPr lang="en-GB" sz="3600" dirty="0"/>
              <a:t>Use sub-headings, draw the symbol and then write about it.</a:t>
            </a:r>
          </a:p>
        </p:txBody>
      </p:sp>
    </p:spTree>
    <p:extLst>
      <p:ext uri="{BB962C8B-B14F-4D97-AF65-F5344CB8AC3E}">
        <p14:creationId xmlns:p14="http://schemas.microsoft.com/office/powerpoint/2010/main" val="1061838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name and explain the key symbols of Christianity. 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name and explain the key symbols of Christianity. </a:t>
            </a:r>
          </a:p>
          <a:p>
            <a:r>
              <a:rPr lang="en-GB" dirty="0">
                <a:latin typeface="Twinkl" pitchFamily="2" charset="0"/>
              </a:rPr>
              <a:t>I can create an information card to explain one of the Christian symbols.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53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name and explain the key symbols of Christianity. 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name and explain the key symbols of Christianity. </a:t>
            </a:r>
          </a:p>
          <a:p>
            <a:r>
              <a:rPr lang="en-GB" dirty="0">
                <a:latin typeface="Twinkl" pitchFamily="2" charset="0"/>
              </a:rPr>
              <a:t>I can create an information card to explain one of the Christian symbols. 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851960"/>
          </a:xfrm>
        </p:spPr>
        <p:txBody>
          <a:bodyPr>
            <a:normAutofit fontScale="90000"/>
          </a:bodyPr>
          <a:lstStyle/>
          <a:p>
            <a:r>
              <a:rPr lang="en-GB" dirty="0"/>
              <a:t>Symbols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1251864"/>
            <a:ext cx="7632700" cy="609600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What are symbols?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5650" y="1861465"/>
            <a:ext cx="7632700" cy="898668"/>
          </a:xfrm>
          <a:prstGeom prst="rect">
            <a:avLst/>
          </a:prstGeom>
          <a:solidFill>
            <a:srgbClr val="AC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solidFill>
                  <a:schemeClr val="tx1"/>
                </a:solidFill>
                <a:latin typeface="Twinkl" pitchFamily="2" charset="0"/>
              </a:rPr>
              <a:t>Symbols are marks or characters used as conventional </a:t>
            </a:r>
            <a:br>
              <a:rPr lang="en-GB" sz="1700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700" dirty="0">
                <a:solidFill>
                  <a:schemeClr val="tx1"/>
                </a:solidFill>
                <a:latin typeface="Twinkl" pitchFamily="2" charset="0"/>
              </a:rPr>
              <a:t>representations of an object, function, or process.</a:t>
            </a:r>
          </a:p>
        </p:txBody>
      </p:sp>
      <p:pic>
        <p:nvPicPr>
          <p:cNvPr id="11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2830517"/>
            <a:ext cx="7632700" cy="609600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Can you think of anywhere you might see a symbol?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3440117"/>
            <a:ext cx="2544233" cy="1326354"/>
          </a:xfrm>
          <a:prstGeom prst="rect">
            <a:avLst/>
          </a:prstGeom>
          <a:blipFill>
            <a:blip r:embed="rId3"/>
            <a:srcRect/>
            <a:stretch>
              <a:fillRect t="-1210" b="-42064"/>
            </a:stretch>
          </a:blipFill>
          <a:ln w="19050">
            <a:solidFill>
              <a:srgbClr val="80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299883" y="3440117"/>
            <a:ext cx="2544233" cy="1326354"/>
          </a:xfrm>
          <a:prstGeom prst="rect">
            <a:avLst/>
          </a:prstGeom>
          <a:blipFill>
            <a:blip r:embed="rId4"/>
            <a:srcRect/>
            <a:stretch>
              <a:fillRect t="-14740" b="-14740"/>
            </a:stretch>
          </a:blipFill>
          <a:ln w="19050">
            <a:solidFill>
              <a:srgbClr val="80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844117" y="3440117"/>
            <a:ext cx="2544233" cy="1326354"/>
          </a:xfrm>
          <a:prstGeom prst="rect">
            <a:avLst/>
          </a:prstGeom>
          <a:blipFill>
            <a:blip r:embed="rId5"/>
            <a:srcRect/>
            <a:stretch>
              <a:fillRect t="-21933" b="-21933"/>
            </a:stretch>
          </a:blipFill>
          <a:ln w="19050">
            <a:solidFill>
              <a:srgbClr val="80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755650" y="4766471"/>
            <a:ext cx="2544233" cy="1326354"/>
          </a:xfrm>
          <a:prstGeom prst="rect">
            <a:avLst/>
          </a:prstGeom>
          <a:blipFill>
            <a:blip r:embed="rId6"/>
            <a:srcRect/>
            <a:stretch>
              <a:fillRect t="-13785" b="-13785"/>
            </a:stretch>
          </a:blipFill>
          <a:ln w="19050">
            <a:solidFill>
              <a:srgbClr val="80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299883" y="4766471"/>
            <a:ext cx="2544233" cy="1326354"/>
          </a:xfrm>
          <a:prstGeom prst="rect">
            <a:avLst/>
          </a:prstGeom>
          <a:blipFill>
            <a:blip r:embed="rId7"/>
            <a:srcRect/>
            <a:stretch>
              <a:fillRect l="-9211" r="-3887"/>
            </a:stretch>
          </a:blipFill>
          <a:ln w="19050">
            <a:solidFill>
              <a:srgbClr val="80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5844117" y="4766471"/>
            <a:ext cx="2544233" cy="1326354"/>
          </a:xfrm>
          <a:prstGeom prst="rect">
            <a:avLst/>
          </a:prstGeom>
          <a:blipFill>
            <a:blip r:embed="rId8"/>
            <a:srcRect/>
            <a:stretch>
              <a:fillRect l="-23377" t="-43883" r="-23377" b="-43883"/>
            </a:stretch>
          </a:blipFill>
          <a:ln w="19050">
            <a:solidFill>
              <a:srgbClr val="80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6247340" y="5941279"/>
            <a:ext cx="1737784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  <a:t>Photo courtesy of jturbanos@flickr.com </a:t>
            </a:r>
            <a:b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</a:b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  <a:t>- granted under creative commons licence – attribution</a:t>
            </a:r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3703108" y="5941279"/>
            <a:ext cx="1737784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  <a:t>Photo courtesy of JeepersMedia@flickr.com </a:t>
            </a:r>
            <a:b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</a:b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  <a:t>- granted under creative commons licence – attribution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158875" y="5941279"/>
            <a:ext cx="1737784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  <a:t>Photo courtesy of O.Taillon@flickr.com </a:t>
            </a:r>
            <a:b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</a:b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  <a:t>- granted under creative commons licence – attribution</a:t>
            </a: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6247341" y="4614925"/>
            <a:ext cx="1737784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  <a:t>Photo courtesy of Mr ATM@flickr.com </a:t>
            </a:r>
            <a:b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</a:b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  <a:t>- granted under creative commons licence – attribution</a:t>
            </a:r>
          </a:p>
        </p:txBody>
      </p:sp>
      <p:sp>
        <p:nvSpPr>
          <p:cNvPr id="24" name="TextBox 21"/>
          <p:cNvSpPr txBox="1">
            <a:spLocks noChangeArrowheads="1"/>
          </p:cNvSpPr>
          <p:nvPr/>
        </p:nvSpPr>
        <p:spPr bwMode="auto">
          <a:xfrm>
            <a:off x="3703108" y="4614925"/>
            <a:ext cx="1737784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  <a:t>Photo courtesy of theimpulsivebuy@flickr.com </a:t>
            </a:r>
            <a:b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</a:b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  <a:t>- granted under creative commons licence – attribution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158875" y="4614925"/>
            <a:ext cx="1737784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  <a:t>Photo courtesy of JeepersMedia@flickr.com </a:t>
            </a:r>
            <a:b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</a:b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</a:rPr>
              <a:t>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26963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6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835027"/>
          </a:xfrm>
        </p:spPr>
        <p:txBody>
          <a:bodyPr>
            <a:normAutofit fontScale="90000"/>
          </a:bodyPr>
          <a:lstStyle/>
          <a:p>
            <a:r>
              <a:rPr lang="en-GB" dirty="0"/>
              <a:t>Symbols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4424798"/>
            <a:ext cx="7632700" cy="518009"/>
          </a:xfrm>
          <a:prstGeom prst="rect">
            <a:avLst/>
          </a:prstGeom>
          <a:solidFill>
            <a:srgbClr val="AC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What are these symbols?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0" y="5000820"/>
            <a:ext cx="7632700" cy="518009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How are these symbols used in Christianity?</a:t>
            </a:r>
          </a:p>
        </p:txBody>
      </p:sp>
      <p:sp>
        <p:nvSpPr>
          <p:cNvPr id="8" name="Rectangle 7"/>
          <p:cNvSpPr/>
          <p:nvPr/>
        </p:nvSpPr>
        <p:spPr>
          <a:xfrm>
            <a:off x="755650" y="5576842"/>
            <a:ext cx="7632700" cy="518009"/>
          </a:xfrm>
          <a:prstGeom prst="rect">
            <a:avLst/>
          </a:prstGeom>
          <a:solidFill>
            <a:srgbClr val="AC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Why are these symbols used? </a:t>
            </a:r>
          </a:p>
        </p:txBody>
      </p:sp>
      <p:pic>
        <p:nvPicPr>
          <p:cNvPr id="16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20" y="1950895"/>
            <a:ext cx="1783442" cy="16299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765" y="2410067"/>
            <a:ext cx="1966837" cy="9254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04" y="1855816"/>
            <a:ext cx="1521856" cy="21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0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892032"/>
          </a:xfrm>
        </p:spPr>
        <p:txBody>
          <a:bodyPr>
            <a:normAutofit fontScale="90000"/>
          </a:bodyPr>
          <a:lstStyle/>
          <a:p>
            <a:r>
              <a:rPr lang="en-GB" dirty="0"/>
              <a:t>Cross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05240" y="1195542"/>
            <a:ext cx="3783110" cy="4897283"/>
            <a:chOff x="4605240" y="1195542"/>
            <a:chExt cx="3783110" cy="4897283"/>
          </a:xfrm>
        </p:grpSpPr>
        <p:sp>
          <p:nvSpPr>
            <p:cNvPr id="7" name="Rectangle 6"/>
            <p:cNvSpPr/>
            <p:nvPr/>
          </p:nvSpPr>
          <p:spPr>
            <a:xfrm>
              <a:off x="4605240" y="4336304"/>
              <a:ext cx="3783110" cy="1756521"/>
            </a:xfrm>
            <a:prstGeom prst="rect">
              <a:avLst/>
            </a:prstGeom>
            <a:solidFill>
              <a:srgbClr val="EAC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Jesus dying on the cross is known as the crucifixion and a cross symbol showing Jesus on the cross is called a ‘crucifix’.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05240" y="1195542"/>
              <a:ext cx="3783110" cy="3140762"/>
            </a:xfrm>
            <a:prstGeom prst="rect">
              <a:avLst/>
            </a:prstGeom>
            <a:blipFill>
              <a:blip r:embed="rId2"/>
              <a:srcRect/>
              <a:stretch>
                <a:fillRect t="-958" b="-8102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46060" y="1195542"/>
            <a:ext cx="3792700" cy="4897283"/>
            <a:chOff x="746060" y="1195542"/>
            <a:chExt cx="3792700" cy="4897283"/>
          </a:xfrm>
        </p:grpSpPr>
        <p:sp>
          <p:nvSpPr>
            <p:cNvPr id="4" name="Rectangle 3"/>
            <p:cNvSpPr/>
            <p:nvPr/>
          </p:nvSpPr>
          <p:spPr>
            <a:xfrm>
              <a:off x="746060" y="3005928"/>
              <a:ext cx="3787840" cy="3086897"/>
            </a:xfrm>
            <a:prstGeom prst="rect">
              <a:avLst/>
            </a:prstGeom>
            <a:solidFill>
              <a:srgbClr val="EBE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The cross is an important symbol for Christians. It reminds them that Jesus died on a cross. It is particularly important because Christians believe that Jesus died on the cross to show his love for humanity, and by dying in this way, sins are forgiven and all have a chance of entering heaven.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5650" y="1195542"/>
              <a:ext cx="3783110" cy="1810386"/>
            </a:xfrm>
            <a:prstGeom prst="rect">
              <a:avLst/>
            </a:prstGeom>
            <a:solidFill>
              <a:srgbClr val="F6F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961" y="1377805"/>
              <a:ext cx="1032489" cy="1445860"/>
            </a:xfrm>
            <a:prstGeom prst="rect">
              <a:avLst/>
            </a:prstGeom>
          </p:spPr>
        </p:pic>
      </p:grpSp>
      <p:pic>
        <p:nvPicPr>
          <p:cNvPr id="19" name="Whole Clas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5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859198"/>
          </a:xfrm>
        </p:spPr>
        <p:txBody>
          <a:bodyPr>
            <a:normAutofit fontScale="90000"/>
          </a:bodyPr>
          <a:lstStyle/>
          <a:p>
            <a:r>
              <a:rPr lang="en-GB" dirty="0"/>
              <a:t>Cross</a:t>
            </a:r>
          </a:p>
        </p:txBody>
      </p:sp>
      <p:sp>
        <p:nvSpPr>
          <p:cNvPr id="4" name="Rectangle 3"/>
          <p:cNvSpPr/>
          <p:nvPr/>
        </p:nvSpPr>
        <p:spPr>
          <a:xfrm>
            <a:off x="746060" y="1344971"/>
            <a:ext cx="7642290" cy="514512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Look at places where the cross symbol is used within Christianity:</a:t>
            </a:r>
          </a:p>
        </p:txBody>
      </p:sp>
      <p:pic>
        <p:nvPicPr>
          <p:cNvPr id="13" name="Group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9" r="13269"/>
          <a:stretch/>
        </p:blipFill>
        <p:spPr>
          <a:xfrm>
            <a:off x="2772000" y="2176154"/>
            <a:ext cx="3600000" cy="3600000"/>
          </a:xfrm>
          <a:prstGeom prst="ellipse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6487" r="32068" b="5947"/>
          <a:stretch/>
        </p:blipFill>
        <p:spPr>
          <a:xfrm>
            <a:off x="2772000" y="2176154"/>
            <a:ext cx="3600000" cy="3600000"/>
          </a:xfrm>
          <a:prstGeom prst="ellipse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" t="2783" r="4919" b="2783"/>
          <a:stretch/>
        </p:blipFill>
        <p:spPr>
          <a:xfrm>
            <a:off x="2754000" y="2176154"/>
            <a:ext cx="3636000" cy="3600000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876" y="2284971"/>
            <a:ext cx="4018248" cy="3382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960" y="2227036"/>
            <a:ext cx="1650081" cy="3498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431" y="2173018"/>
            <a:ext cx="3529139" cy="360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2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892032"/>
          </a:xfrm>
        </p:spPr>
        <p:txBody>
          <a:bodyPr>
            <a:normAutofit fontScale="90000"/>
          </a:bodyPr>
          <a:lstStyle/>
          <a:p>
            <a:r>
              <a:rPr lang="en-GB" dirty="0"/>
              <a:t>Dove</a:t>
            </a:r>
          </a:p>
        </p:txBody>
      </p:sp>
      <p:sp>
        <p:nvSpPr>
          <p:cNvPr id="4" name="Rectangle 3"/>
          <p:cNvSpPr/>
          <p:nvPr/>
        </p:nvSpPr>
        <p:spPr>
          <a:xfrm>
            <a:off x="746060" y="5384800"/>
            <a:ext cx="7642290" cy="708025"/>
          </a:xfrm>
          <a:prstGeom prst="rect">
            <a:avLst/>
          </a:prstGeom>
          <a:solidFill>
            <a:srgbClr val="AC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Do you know anything about this symbol already?</a:t>
            </a:r>
          </a:p>
        </p:txBody>
      </p:sp>
      <p:pic>
        <p:nvPicPr>
          <p:cNvPr id="19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680" y="1695840"/>
            <a:ext cx="3348640" cy="306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21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847727"/>
          </a:xfrm>
        </p:spPr>
        <p:txBody>
          <a:bodyPr>
            <a:normAutofit fontScale="90000"/>
          </a:bodyPr>
          <a:lstStyle/>
          <a:p>
            <a:r>
              <a:rPr lang="en-GB" dirty="0"/>
              <a:t>Dove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55650" y="1330246"/>
            <a:ext cx="3816350" cy="4762579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ctr"/>
          <a:lstStyle/>
          <a:p>
            <a:pPr algn="ctr"/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The dove symbol is often associated with peace.</a:t>
            </a:r>
          </a:p>
          <a:p>
            <a:pPr algn="ctr"/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For Christians, the dove symbol also represents the Holy Spirit. When Jesus died, he promised the disciples that even though he wouldn’t be there any more as a man, he would not be leaving them alone – he sent the Holy Spirit.</a:t>
            </a:r>
          </a:p>
          <a:p>
            <a:pPr algn="ctr"/>
            <a:endParaRPr lang="en-GB" sz="1700" dirty="0">
              <a:solidFill>
                <a:schemeClr val="tx1"/>
              </a:solidFill>
              <a:latin typeface="Twinkl" pitchFamily="2" charset="0"/>
              <a:sym typeface="Wingdings" panose="05000000000000000000" pitchFamily="2" charset="2"/>
            </a:endParaRPr>
          </a:p>
          <a:p>
            <a:pPr algn="ctr"/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Christians think of the Holy Spirit as a presence with them, a feeling that God is there with them always, guiding, helping, revealing.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1330246"/>
            <a:ext cx="3816350" cy="4762579"/>
          </a:xfrm>
          <a:prstGeom prst="rect">
            <a:avLst/>
          </a:prstGeom>
          <a:solidFill>
            <a:srgbClr val="AC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ctr"/>
          <a:lstStyle/>
          <a:p>
            <a:pPr algn="ctr"/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The dove is associated with the Holy Spirit in the Bible in Luke, chapter 3, verse 22 </a:t>
            </a:r>
            <a:b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</a:br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(New International Version).</a:t>
            </a:r>
            <a:b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</a:br>
            <a:endParaRPr lang="en-GB" sz="1700" dirty="0">
              <a:solidFill>
                <a:schemeClr val="tx1"/>
              </a:solidFill>
              <a:latin typeface="Twinkl" pitchFamily="2" charset="0"/>
              <a:sym typeface="Wingdings" panose="05000000000000000000" pitchFamily="2" charset="2"/>
            </a:endParaRPr>
          </a:p>
          <a:p>
            <a:pPr algn="ctr"/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“… and the Holy Spirit descended on him in bodily form like a dove. And a voice came from heaven; ‘You are my Son, whom I love; with you I am well pleased.’”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1330246"/>
            <a:ext cx="3816350" cy="4762579"/>
          </a:xfrm>
          <a:prstGeom prst="rect">
            <a:avLst/>
          </a:prstGeom>
          <a:blipFill>
            <a:blip r:embed="rId2"/>
            <a:srcRect/>
            <a:stretch>
              <a:fillRect l="-38339" r="-383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ctr"/>
          <a:lstStyle/>
          <a:p>
            <a:pPr algn="ctr"/>
            <a:endParaRPr lang="en-GB" sz="1700" dirty="0">
              <a:solidFill>
                <a:schemeClr val="tx1"/>
              </a:solidFill>
              <a:latin typeface="Twinkl" pitchFamily="2" charset="0"/>
              <a:sym typeface="Wingdings" panose="05000000000000000000" pitchFamily="2" charset="2"/>
            </a:endParaRPr>
          </a:p>
        </p:txBody>
      </p:sp>
      <p:pic>
        <p:nvPicPr>
          <p:cNvPr id="5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3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0.4184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847727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Ichthus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755650" y="1330246"/>
            <a:ext cx="3816350" cy="4762579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ctr"/>
          <a:lstStyle/>
          <a:p>
            <a:pPr algn="ctr"/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The </a:t>
            </a:r>
            <a:r>
              <a:rPr lang="en-GB" sz="1700" dirty="0" err="1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Ichthus</a:t>
            </a:r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 (also spelt </a:t>
            </a:r>
            <a:r>
              <a:rPr lang="en-GB" sz="1700" dirty="0" err="1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Ichthys</a:t>
            </a:r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 and also known as the ‘fish’) was a secret symbol for early Christians. </a:t>
            </a:r>
          </a:p>
          <a:p>
            <a:pPr algn="ctr"/>
            <a:endParaRPr lang="en-GB" sz="1700" dirty="0">
              <a:solidFill>
                <a:schemeClr val="tx1"/>
              </a:solidFill>
              <a:latin typeface="Twinkl" pitchFamily="2" charset="0"/>
              <a:sym typeface="Wingdings" panose="05000000000000000000" pitchFamily="2" charset="2"/>
            </a:endParaRPr>
          </a:p>
          <a:p>
            <a:pPr algn="ctr"/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It was used to show that they were followers of Jesus Christ, and to state that they were Christians.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1330246"/>
            <a:ext cx="3816350" cy="4762579"/>
          </a:xfrm>
          <a:prstGeom prst="rect">
            <a:avLst/>
          </a:prstGeom>
          <a:solidFill>
            <a:srgbClr val="EAC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During this time the Romans were persecuting Christians </a:t>
            </a:r>
            <a:b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</a:br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so the </a:t>
            </a:r>
            <a:r>
              <a:rPr lang="en-GB" sz="1700" dirty="0" err="1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Ichthus</a:t>
            </a:r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 symbol was </a:t>
            </a:r>
            <a:b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</a:br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used as a secret code </a:t>
            </a:r>
            <a:b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</a:br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between Christians. </a:t>
            </a:r>
          </a:p>
          <a:p>
            <a:pPr algn="ctr"/>
            <a:endParaRPr lang="en-GB" sz="1700" dirty="0">
              <a:solidFill>
                <a:schemeClr val="tx1"/>
              </a:solidFill>
              <a:latin typeface="Twinkl" pitchFamily="2" charset="0"/>
              <a:sym typeface="Wingdings" panose="05000000000000000000" pitchFamily="2" charset="2"/>
            </a:endParaRPr>
          </a:p>
          <a:p>
            <a:pPr algn="ctr"/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Christians would draw the </a:t>
            </a:r>
            <a:r>
              <a:rPr lang="en-GB" sz="1700" dirty="0" err="1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Ichthus</a:t>
            </a:r>
            <a:r>
              <a: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rPr>
              <a:t> symbol in the mud, dirt, sand or on walls to communicate that they were Christians to each other without the Romans realising. </a:t>
            </a:r>
          </a:p>
        </p:txBody>
      </p:sp>
      <p:pic>
        <p:nvPicPr>
          <p:cNvPr id="5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2000" y="1330246"/>
            <a:ext cx="3816350" cy="4762579"/>
            <a:chOff x="4572000" y="1330246"/>
            <a:chExt cx="3816350" cy="4762579"/>
          </a:xfrm>
        </p:grpSpPr>
        <p:sp>
          <p:nvSpPr>
            <p:cNvPr id="8" name="Rectangle 7"/>
            <p:cNvSpPr/>
            <p:nvPr/>
          </p:nvSpPr>
          <p:spPr>
            <a:xfrm>
              <a:off x="4572000" y="1330246"/>
              <a:ext cx="3816350" cy="4762579"/>
            </a:xfrm>
            <a:prstGeom prst="rect">
              <a:avLst/>
            </a:prstGeom>
            <a:solidFill>
              <a:srgbClr val="F6F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Ins="324000" rtlCol="0" anchor="ctr"/>
            <a:lstStyle/>
            <a:p>
              <a:pPr algn="ctr"/>
              <a:endPara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565" y="3024269"/>
              <a:ext cx="2921221" cy="1374533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572000" y="1330245"/>
            <a:ext cx="3816350" cy="4762579"/>
            <a:chOff x="4572000" y="1330245"/>
            <a:chExt cx="3816350" cy="4762579"/>
          </a:xfrm>
        </p:grpSpPr>
        <p:sp>
          <p:nvSpPr>
            <p:cNvPr id="10" name="Rectangle 9"/>
            <p:cNvSpPr/>
            <p:nvPr/>
          </p:nvSpPr>
          <p:spPr>
            <a:xfrm>
              <a:off x="4572000" y="1330245"/>
              <a:ext cx="3816350" cy="4762579"/>
            </a:xfrm>
            <a:prstGeom prst="rect">
              <a:avLst/>
            </a:prstGeom>
            <a:solidFill>
              <a:srgbClr val="EAC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360000" rtlCol="0" anchor="ctr"/>
            <a:lstStyle/>
            <a:p>
              <a:pPr algn="ctr"/>
              <a:endParaRPr lang="en-GB" sz="1700" dirty="0">
                <a:solidFill>
                  <a:schemeClr val="tx1"/>
                </a:solidFill>
                <a:latin typeface="Twinkl" pitchFamily="2" charset="0"/>
                <a:sym typeface="Wingdings" panose="05000000000000000000" pitchFamily="2" charset="2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316954" y="2213771"/>
              <a:ext cx="2326443" cy="2995526"/>
              <a:chOff x="5316954" y="2080244"/>
              <a:chExt cx="2326443" cy="2995526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5316954" y="4152440"/>
                <a:ext cx="232644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2" charset="0"/>
                    <a:sym typeface="Wingdings" panose="05000000000000000000" pitchFamily="2" charset="2"/>
                  </a:rPr>
                  <a:t>Draw the </a:t>
                </a:r>
                <a:r>
                  <a:rPr lang="en-GB" dirty="0" err="1">
                    <a:latin typeface="Twinkl SemiBold" pitchFamily="2" charset="0"/>
                    <a:sym typeface="Wingdings" panose="05000000000000000000" pitchFamily="2" charset="2"/>
                  </a:rPr>
                  <a:t>Ichthus</a:t>
                </a:r>
                <a:r>
                  <a:rPr lang="en-GB" dirty="0">
                    <a:latin typeface="Twinkl" pitchFamily="2" charset="0"/>
                    <a:sym typeface="Wingdings" panose="05000000000000000000" pitchFamily="2" charset="2"/>
                  </a:rPr>
                  <a:t> symbol on your whiteboard. </a:t>
                </a: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9723" y="2080244"/>
                <a:ext cx="1600904" cy="18880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718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0.41736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</TotalTime>
  <Words>657</Words>
  <Application>Microsoft Office PowerPoint</Application>
  <PresentationFormat>On-screen Show (4:3)</PresentationFormat>
  <Paragraphs>57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Twinkl</vt:lpstr>
      <vt:lpstr>Tuffy</vt:lpstr>
      <vt:lpstr>Comic Sans MS</vt:lpstr>
      <vt:lpstr>Sassoon Infant Rg</vt:lpstr>
      <vt:lpstr>Calibri</vt:lpstr>
      <vt:lpstr>Arial</vt:lpstr>
      <vt:lpstr>Wingdings</vt:lpstr>
      <vt:lpstr>Twinkl SemiBold</vt:lpstr>
      <vt:lpstr>Office Theme</vt:lpstr>
      <vt:lpstr>PowerPoint Presentation</vt:lpstr>
      <vt:lpstr>PowerPoint Presentation</vt:lpstr>
      <vt:lpstr>Symbols</vt:lpstr>
      <vt:lpstr>Symbols</vt:lpstr>
      <vt:lpstr>Cross</vt:lpstr>
      <vt:lpstr>Cross</vt:lpstr>
      <vt:lpstr>Dove</vt:lpstr>
      <vt:lpstr>Dove</vt:lpstr>
      <vt:lpstr>Ichthus</vt:lpstr>
      <vt:lpstr>Task today.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Hayley Wall</cp:lastModifiedBy>
  <cp:revision>130</cp:revision>
  <dcterms:created xsi:type="dcterms:W3CDTF">2014-10-01T16:09:27Z</dcterms:created>
  <dcterms:modified xsi:type="dcterms:W3CDTF">2020-10-20T13:52:40Z</dcterms:modified>
</cp:coreProperties>
</file>