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486" r:id="rId3"/>
    <p:sldId id="482" r:id="rId4"/>
    <p:sldId id="483" r:id="rId5"/>
    <p:sldId id="484" r:id="rId6"/>
    <p:sldId id="485" r:id="rId7"/>
    <p:sldId id="454" r:id="rId8"/>
    <p:sldId id="491" r:id="rId9"/>
    <p:sldId id="504" r:id="rId10"/>
    <p:sldId id="455" r:id="rId11"/>
    <p:sldId id="471" r:id="rId12"/>
    <p:sldId id="505" r:id="rId13"/>
    <p:sldId id="472" r:id="rId14"/>
    <p:sldId id="460" r:id="rId15"/>
    <p:sldId id="473" r:id="rId16"/>
    <p:sldId id="499" r:id="rId17"/>
    <p:sldId id="500" r:id="rId18"/>
    <p:sldId id="501" r:id="rId19"/>
    <p:sldId id="502" r:id="rId20"/>
    <p:sldId id="506" r:id="rId21"/>
    <p:sldId id="507" r:id="rId22"/>
    <p:sldId id="503" r:id="rId23"/>
    <p:sldId id="474" r:id="rId24"/>
    <p:sldId id="475" r:id="rId25"/>
    <p:sldId id="476" r:id="rId26"/>
    <p:sldId id="477" r:id="rId27"/>
    <p:sldId id="478" r:id="rId28"/>
    <p:sldId id="479" r:id="rId29"/>
    <p:sldId id="480" r:id="rId30"/>
    <p:sldId id="50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09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18" autoAdjust="0"/>
    <p:restoredTop sz="94660"/>
  </p:normalViewPr>
  <p:slideViewPr>
    <p:cSldViewPr snapToGrid="0">
      <p:cViewPr varScale="1">
        <p:scale>
          <a:sx n="73" d="100"/>
          <a:sy n="73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59A2-062B-43E4-80A0-CE742F0C0856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254A-4DA2-4E63-A281-CCFFEB54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618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59A2-062B-43E4-80A0-CE742F0C0856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254A-4DA2-4E63-A281-CCFFEB54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515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59A2-062B-43E4-80A0-CE742F0C0856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254A-4DA2-4E63-A281-CCFFEB54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190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59A2-062B-43E4-80A0-CE742F0C0856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254A-4DA2-4E63-A281-CCFFEB54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509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59A2-062B-43E4-80A0-CE742F0C0856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254A-4DA2-4E63-A281-CCFFEB54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62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59A2-062B-43E4-80A0-CE742F0C0856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254A-4DA2-4E63-A281-CCFFEB54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124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59A2-062B-43E4-80A0-CE742F0C0856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254A-4DA2-4E63-A281-CCFFEB54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524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59A2-062B-43E4-80A0-CE742F0C0856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254A-4DA2-4E63-A281-CCFFEB54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951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59A2-062B-43E4-80A0-CE742F0C0856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254A-4DA2-4E63-A281-CCFFEB54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871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59A2-062B-43E4-80A0-CE742F0C0856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254A-4DA2-4E63-A281-CCFFEB54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291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59A2-062B-43E4-80A0-CE742F0C0856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254A-4DA2-4E63-A281-CCFFEB54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043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659A2-062B-43E4-80A0-CE742F0C0856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6254A-4DA2-4E63-A281-CCFFEB54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20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17430"/>
            <a:ext cx="9144000" cy="1843336"/>
          </a:xfrm>
        </p:spPr>
        <p:txBody>
          <a:bodyPr>
            <a:normAutofit/>
          </a:bodyPr>
          <a:lstStyle/>
          <a:p>
            <a:r>
              <a:rPr lang="en-GB" u="sng" dirty="0">
                <a:latin typeface="Letter-join Plus 32" panose="02000505000000020003" pitchFamily="50" charset="0"/>
              </a:rPr>
              <a:t>Monday </a:t>
            </a:r>
            <a:r>
              <a:rPr lang="en-GB" u="sng" dirty="0" smtClean="0">
                <a:latin typeface="Letter-join Plus 32" panose="02000505000000020003" pitchFamily="50" charset="0"/>
              </a:rPr>
              <a:t>18</a:t>
            </a:r>
            <a:r>
              <a:rPr lang="en-GB" u="sng" baseline="30000" dirty="0" smtClean="0">
                <a:latin typeface="Letter-join Plus 32" panose="02000505000000020003" pitchFamily="50" charset="0"/>
              </a:rPr>
              <a:t>th</a:t>
            </a:r>
            <a:r>
              <a:rPr lang="en-GB" u="sng" dirty="0" smtClean="0">
                <a:latin typeface="Letter-join Plus 32" panose="02000505000000020003" pitchFamily="50" charset="0"/>
              </a:rPr>
              <a:t> October and Tuesday 19</a:t>
            </a:r>
            <a:r>
              <a:rPr lang="en-GB" u="sng" baseline="30000" dirty="0" smtClean="0">
                <a:latin typeface="Letter-join Plus 32" panose="02000505000000020003" pitchFamily="50" charset="0"/>
              </a:rPr>
              <a:t>th</a:t>
            </a:r>
            <a:r>
              <a:rPr lang="en-GB" u="sng" dirty="0" smtClean="0">
                <a:latin typeface="Letter-join Plus 32" panose="02000505000000020003" pitchFamily="50" charset="0"/>
              </a:rPr>
              <a:t> October</a:t>
            </a:r>
            <a:endParaRPr lang="en-GB" u="sng" dirty="0">
              <a:latin typeface="Letter-join Plus 32" panose="02000505000000020003" pitchFamily="50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307" y="3499007"/>
            <a:ext cx="11165983" cy="16557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5400" u="sng" dirty="0">
                <a:latin typeface="Letter-join Plus 32" panose="02000505000000020003" pitchFamily="50" charset="0"/>
              </a:rPr>
              <a:t>L.O. I can innovate a set of instructions. </a:t>
            </a:r>
            <a:endParaRPr lang="en-GB" sz="5400" dirty="0">
              <a:latin typeface="Letter-join Plus 32" panose="020005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85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B0F0"/>
                </a:solidFill>
                <a:latin typeface="Letter-join Plus 32" panose="02000505000000020003" pitchFamily="50" charset="0"/>
              </a:rPr>
              <a:t>What do you need?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1815921"/>
            <a:ext cx="10675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Letter-join Plus 32" panose="02000505000000020003" pitchFamily="50" charset="0"/>
              </a:rPr>
              <a:t>What would you need to keep a pet dragon?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876" b="11001"/>
          <a:stretch/>
        </p:blipFill>
        <p:spPr>
          <a:xfrm>
            <a:off x="838200" y="2968797"/>
            <a:ext cx="2870915" cy="1719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1338" t="19209" r="11960" b="28215"/>
          <a:stretch/>
        </p:blipFill>
        <p:spPr>
          <a:xfrm>
            <a:off x="3520087" y="4404574"/>
            <a:ext cx="3022381" cy="2215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3826" b="54178"/>
          <a:stretch/>
        </p:blipFill>
        <p:spPr>
          <a:xfrm>
            <a:off x="6542468" y="2652451"/>
            <a:ext cx="4137234" cy="2368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3908" y="5020494"/>
            <a:ext cx="1571588" cy="165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7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B0F0"/>
                </a:solidFill>
                <a:latin typeface="Letter-join Plus 32" panose="02000505000000020003" pitchFamily="50" charset="0"/>
              </a:rPr>
              <a:t>What do you do?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8243" y="1416676"/>
            <a:ext cx="1067551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Letter-join Plus 32" panose="02000505000000020003" pitchFamily="50" charset="0"/>
              </a:rPr>
              <a:t>What do you have to do, in order to look after a pet dragon?</a:t>
            </a:r>
          </a:p>
          <a:p>
            <a:endParaRPr lang="en-GB" sz="3200" dirty="0">
              <a:solidFill>
                <a:srgbClr val="002060"/>
              </a:solidFill>
              <a:latin typeface="Letter-join Plus 32" panose="02000505000000020003" pitchFamily="50" charset="0"/>
            </a:endParaRP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en-GB" sz="3200" dirty="0">
                <a:solidFill>
                  <a:srgbClr val="002060"/>
                </a:solidFill>
                <a:latin typeface="Letter-join Plus 32" panose="02000505000000020003" pitchFamily="50" charset="0"/>
              </a:rPr>
              <a:t>First, 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en-GB" sz="3200" dirty="0">
                <a:solidFill>
                  <a:srgbClr val="002060"/>
                </a:solidFill>
                <a:latin typeface="Letter-join Plus 32" panose="02000505000000020003" pitchFamily="50" charset="0"/>
              </a:rPr>
              <a:t>Next, 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en-GB" sz="3200" dirty="0">
                <a:solidFill>
                  <a:srgbClr val="002060"/>
                </a:solidFill>
                <a:latin typeface="Letter-join Plus 32" panose="02000505000000020003" pitchFamily="50" charset="0"/>
              </a:rPr>
              <a:t>After that,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en-GB" sz="3200" dirty="0">
                <a:solidFill>
                  <a:srgbClr val="002060"/>
                </a:solidFill>
                <a:latin typeface="Letter-join Plus 32" panose="02000505000000020003" pitchFamily="50" charset="0"/>
              </a:rPr>
              <a:t>Then, 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en-GB" sz="3200" dirty="0">
                <a:solidFill>
                  <a:srgbClr val="002060"/>
                </a:solidFill>
                <a:latin typeface="Letter-join Plus 32" panose="02000505000000020003" pitchFamily="50" charset="0"/>
              </a:rPr>
              <a:t>Finally,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3826" b="54178"/>
          <a:stretch/>
        </p:blipFill>
        <p:spPr>
          <a:xfrm>
            <a:off x="6838682" y="2550017"/>
            <a:ext cx="2291125" cy="13113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0337" y="2837787"/>
            <a:ext cx="1572904" cy="1646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91" y="4483850"/>
            <a:ext cx="2025881" cy="12155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0337" y="5134634"/>
            <a:ext cx="2105136" cy="15406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6354" y="5409252"/>
            <a:ext cx="2033252" cy="142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5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B0F0"/>
                </a:solidFill>
                <a:latin typeface="Letter-join Plus 32" panose="02000505000000020003" pitchFamily="50" charset="0"/>
              </a:rPr>
              <a:t>Conclusion </a:t>
            </a:r>
            <a:endParaRPr lang="en-GB" dirty="0">
              <a:solidFill>
                <a:srgbClr val="00B0F0"/>
              </a:solidFill>
              <a:latin typeface="Letter-join Plus 32" panose="02000505000000020003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8243" y="1416676"/>
            <a:ext cx="10675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Letter-join Plus 32" panose="02000505000000020003" pitchFamily="50" charset="0"/>
              </a:rPr>
              <a:t>What </a:t>
            </a:r>
            <a:r>
              <a:rPr lang="en-GB" sz="3200" dirty="0" smtClean="0">
                <a:solidFill>
                  <a:srgbClr val="002060"/>
                </a:solidFill>
                <a:latin typeface="Letter-join Plus 32" panose="02000505000000020003" pitchFamily="50" charset="0"/>
              </a:rPr>
              <a:t>will happen if they follow your instructions?</a:t>
            </a:r>
          </a:p>
          <a:p>
            <a:endParaRPr lang="en-US" sz="3200" dirty="0">
              <a:solidFill>
                <a:srgbClr val="002060"/>
              </a:solidFill>
              <a:latin typeface="Letter-join Plus 32" panose="02000505000000020003" pitchFamily="50" charset="0"/>
            </a:endParaRPr>
          </a:p>
          <a:p>
            <a:r>
              <a:rPr lang="en-US" sz="3200" i="1" dirty="0" smtClean="0">
                <a:solidFill>
                  <a:srgbClr val="002060"/>
                </a:solidFill>
                <a:latin typeface="Letter-join Plus 32" panose="02000505000000020003" pitchFamily="50" charset="0"/>
              </a:rPr>
              <a:t>Will their dragon be perfectly trained?</a:t>
            </a:r>
          </a:p>
          <a:p>
            <a:r>
              <a:rPr lang="en-US" sz="3200" i="1" dirty="0" smtClean="0">
                <a:solidFill>
                  <a:srgbClr val="002060"/>
                </a:solidFill>
                <a:latin typeface="Letter-join Plus 32" panose="02000505000000020003" pitchFamily="50" charset="0"/>
              </a:rPr>
              <a:t>Will their dragon be well behaved?</a:t>
            </a:r>
          </a:p>
          <a:p>
            <a:r>
              <a:rPr lang="en-US" sz="3200" i="1" dirty="0" smtClean="0">
                <a:solidFill>
                  <a:srgbClr val="002060"/>
                </a:solidFill>
                <a:latin typeface="Letter-join Plus 32" panose="02000505000000020003" pitchFamily="50" charset="0"/>
              </a:rPr>
              <a:t>Will they be able to send their drago</a:t>
            </a:r>
            <a:r>
              <a:rPr lang="en-US" sz="3200" i="1" dirty="0" smtClean="0">
                <a:solidFill>
                  <a:srgbClr val="002060"/>
                </a:solidFill>
                <a:latin typeface="Letter-join Plus 32" panose="02000505000000020003" pitchFamily="50" charset="0"/>
              </a:rPr>
              <a:t>n to dragon school?</a:t>
            </a:r>
            <a:endParaRPr lang="en-GB" sz="3200" i="1" dirty="0">
              <a:solidFill>
                <a:srgbClr val="002060"/>
              </a:solidFill>
              <a:latin typeface="Letter-join Plus 32" panose="02000505000000020003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182" y="4372247"/>
            <a:ext cx="3213463" cy="22092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005" y="4091114"/>
            <a:ext cx="2390504" cy="259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7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B0F0"/>
                </a:solidFill>
                <a:latin typeface="Letter-join Plus 32" panose="02000505000000020003" pitchFamily="50" charset="0"/>
              </a:rPr>
              <a:t>Bossy verbs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25013"/>
            <a:ext cx="6438363" cy="4051949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004" y="1790162"/>
            <a:ext cx="5946754" cy="427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3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17430"/>
            <a:ext cx="9144000" cy="1153129"/>
          </a:xfrm>
        </p:spPr>
        <p:txBody>
          <a:bodyPr>
            <a:normAutofit/>
          </a:bodyPr>
          <a:lstStyle/>
          <a:p>
            <a:r>
              <a:rPr lang="en-GB" u="sng" dirty="0" smtClean="0">
                <a:latin typeface="Letter-join Plus 32" panose="02000505000000020003" pitchFamily="50" charset="0"/>
              </a:rPr>
              <a:t>Wednesday 20</a:t>
            </a:r>
            <a:r>
              <a:rPr lang="en-GB" u="sng" baseline="30000" dirty="0" smtClean="0">
                <a:latin typeface="Letter-join Plus 32" panose="02000505000000020003" pitchFamily="50" charset="0"/>
              </a:rPr>
              <a:t>th</a:t>
            </a:r>
            <a:r>
              <a:rPr lang="en-GB" u="sng" dirty="0" smtClean="0">
                <a:latin typeface="Letter-join Plus 32" panose="02000505000000020003" pitchFamily="50" charset="0"/>
              </a:rPr>
              <a:t> October</a:t>
            </a:r>
            <a:endParaRPr lang="en-GB" u="sng" dirty="0">
              <a:latin typeface="Letter-join Plus 32" panose="02000505000000020003" pitchFamily="50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2428" y="2829306"/>
            <a:ext cx="11165983" cy="16557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5400" u="sng" dirty="0">
                <a:latin typeface="Letter-join Plus 32" panose="02000505000000020003" pitchFamily="50" charset="0"/>
              </a:rPr>
              <a:t>L.O. I can innovate the instructions ‘How to trap a dragon’.</a:t>
            </a:r>
            <a:endParaRPr lang="en-GB" sz="5400" dirty="0">
              <a:latin typeface="Letter-join Plus 32" panose="020005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580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913" y="0"/>
            <a:ext cx="6761408" cy="6761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696" y="0"/>
            <a:ext cx="6914702" cy="6914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574" y="0"/>
            <a:ext cx="4615530" cy="141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65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>
                <a:latin typeface="Letter-join Plus 32" panose="02000505000000020003" pitchFamily="50" charset="0"/>
              </a:rPr>
              <a:t>Colossal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5524" y="2622962"/>
            <a:ext cx="5150476" cy="2478352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GB" sz="3200" dirty="0">
                <a:solidFill>
                  <a:srgbClr val="00B0F0"/>
                </a:solidFill>
                <a:latin typeface="Letter-join Plus 32" panose="02000505000000020003" pitchFamily="50" charset="0"/>
              </a:rPr>
              <a:t>Extremely large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2797" y="28021"/>
            <a:ext cx="1419203" cy="14192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715" y="2306639"/>
            <a:ext cx="3821420" cy="268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3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>
                <a:latin typeface="Letter-join Plus 32" panose="02000505000000020003" pitchFamily="50" charset="0"/>
              </a:rPr>
              <a:t>Exotic</a:t>
            </a:r>
            <a:r>
              <a:rPr lang="en-GB" sz="5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973" y="2146443"/>
            <a:ext cx="4746939" cy="2478352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GB" sz="3200" dirty="0">
                <a:solidFill>
                  <a:srgbClr val="00B0F0"/>
                </a:solidFill>
                <a:latin typeface="Letter-join Plus 32" panose="02000505000000020003" pitchFamily="50" charset="0"/>
              </a:rPr>
              <a:t>From a distant foreign country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2797" y="28021"/>
            <a:ext cx="1419203" cy="14192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588" y="2146443"/>
            <a:ext cx="5645910" cy="366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>
                <a:latin typeface="Letter-join Plus 32" panose="02000505000000020003" pitchFamily="50" charset="0"/>
              </a:rPr>
              <a:t>Species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5524" y="2186232"/>
            <a:ext cx="5150476" cy="415017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3600" dirty="0">
                <a:latin typeface="Letter-join Plus 32" panose="02000505000000020003" pitchFamily="50" charset="0"/>
              </a:rPr>
              <a:t>A kind of or sort of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i="1" dirty="0">
                <a:solidFill>
                  <a:srgbClr val="00B0F0"/>
                </a:solidFill>
                <a:latin typeface="Letter-join Plus 32" panose="02000505000000020003" pitchFamily="50" charset="0"/>
              </a:rPr>
              <a:t>e.g. a kind of bird or a kind of shark.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554" y="31996"/>
            <a:ext cx="1420491" cy="1414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295" y="1690688"/>
            <a:ext cx="523875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4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>
                <a:latin typeface="Letter-join Plus 32" panose="02000505000000020003" pitchFamily="50" charset="0"/>
              </a:rPr>
              <a:t>Enchanted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5524" y="2186232"/>
            <a:ext cx="3652234" cy="415017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3600" dirty="0">
                <a:solidFill>
                  <a:srgbClr val="00B0F0"/>
                </a:solidFill>
                <a:latin typeface="Letter-join Plus 32" panose="02000505000000020003" pitchFamily="50" charset="0"/>
              </a:rPr>
              <a:t>Something under a spell or charm.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554" y="31996"/>
            <a:ext cx="1420491" cy="1414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337" y="2511379"/>
            <a:ext cx="4373462" cy="291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2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913" y="0"/>
            <a:ext cx="6761408" cy="6761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696" y="0"/>
            <a:ext cx="6914702" cy="6914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574" y="0"/>
            <a:ext cx="4615530" cy="141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28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 smtClean="0">
                <a:latin typeface="Letter-join Plus 32" panose="02000505000000020003" pitchFamily="50" charset="0"/>
              </a:rPr>
              <a:t>Vocabulary recap </a:t>
            </a:r>
            <a:endParaRPr lang="en-GB" sz="5400" dirty="0">
              <a:latin typeface="Letter-join Plus 32" panose="02000505000000020003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568" y="2120918"/>
            <a:ext cx="6160671" cy="4645642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3600" dirty="0" smtClean="0">
                <a:solidFill>
                  <a:srgbClr val="00B0F0"/>
                </a:solidFill>
                <a:latin typeface="Letter-join Plus 32" panose="02000505000000020003" pitchFamily="50" charset="0"/>
              </a:rPr>
              <a:t>Choosing one new word from this week, write a superb sentence in your book with that word.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>
                <a:solidFill>
                  <a:srgbClr val="00B0F0"/>
                </a:solidFill>
                <a:latin typeface="Letter-join Plus 32" panose="02000505000000020003" pitchFamily="50" charset="0"/>
              </a:rPr>
              <a:t>When you have written and checked your first sentence, you can write a second. </a:t>
            </a:r>
            <a:endParaRPr lang="en-GB" sz="3600" dirty="0">
              <a:solidFill>
                <a:srgbClr val="00B0F0"/>
              </a:solidFill>
              <a:latin typeface="Letter-join Plus 32" panose="02000505000000020003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554" y="31996"/>
            <a:ext cx="1420491" cy="1414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605" y="1195533"/>
            <a:ext cx="2129772" cy="14205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952" y="2810059"/>
            <a:ext cx="2067227" cy="17880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355" y="3279054"/>
            <a:ext cx="2350499" cy="15280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854" y="5188414"/>
            <a:ext cx="2195626" cy="154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1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Letter-join Plus 32" panose="02000505000000020003" pitchFamily="50" charset="0"/>
              </a:rPr>
              <a:t>Starting your instructions</a:t>
            </a:r>
            <a:endParaRPr lang="en-GB" dirty="0">
              <a:latin typeface="Letter-join Plus 32" panose="02000505000000020003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1306"/>
            <a:ext cx="10515600" cy="224998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solidFill>
                  <a:srgbClr val="00B0F0"/>
                </a:solidFill>
                <a:latin typeface="Letter-join Plus 32" panose="02000505000000020003" pitchFamily="50" charset="0"/>
              </a:rPr>
              <a:t>Today you are going to START your instructions and tomorrow you will finish them. You are NOT writing your full set of instructions today.</a:t>
            </a:r>
            <a:endParaRPr lang="en-GB" dirty="0">
              <a:solidFill>
                <a:srgbClr val="00B0F0"/>
              </a:solidFill>
              <a:latin typeface="Letter-join Plus 32" panose="02000505000000020003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72791" y="3710200"/>
            <a:ext cx="34464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Letter-join Plus 32" panose="02000505000000020003" pitchFamily="50" charset="0"/>
              </a:rPr>
              <a:t>Title </a:t>
            </a:r>
          </a:p>
          <a:p>
            <a:pPr algn="ctr"/>
            <a:endParaRPr lang="en-US" sz="3200" dirty="0" smtClean="0">
              <a:latin typeface="Letter-join Plus 32" panose="02000505000000020003" pitchFamily="50" charset="0"/>
            </a:endParaRPr>
          </a:p>
          <a:p>
            <a:pPr algn="ctr"/>
            <a:r>
              <a:rPr lang="en-US" sz="3200" dirty="0" smtClean="0">
                <a:latin typeface="Letter-join Plus 32" panose="02000505000000020003" pitchFamily="50" charset="0"/>
              </a:rPr>
              <a:t>Introduction </a:t>
            </a:r>
          </a:p>
          <a:p>
            <a:pPr algn="ctr"/>
            <a:endParaRPr lang="en-US" sz="3200" dirty="0">
              <a:latin typeface="Letter-join Plus 32" panose="02000505000000020003" pitchFamily="50" charset="0"/>
            </a:endParaRPr>
          </a:p>
          <a:p>
            <a:pPr algn="ctr"/>
            <a:r>
              <a:rPr lang="en-US" sz="3200" dirty="0" smtClean="0">
                <a:latin typeface="Letter-join Plus 32" panose="02000505000000020003" pitchFamily="50" charset="0"/>
              </a:rPr>
              <a:t>What you need</a:t>
            </a:r>
            <a:endParaRPr lang="en-US" sz="3200" dirty="0">
              <a:latin typeface="Letter-join Plus 32" panose="020005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7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17430"/>
            <a:ext cx="9144000" cy="1153129"/>
          </a:xfrm>
        </p:spPr>
        <p:txBody>
          <a:bodyPr>
            <a:normAutofit/>
          </a:bodyPr>
          <a:lstStyle/>
          <a:p>
            <a:r>
              <a:rPr lang="en-GB" u="sng" dirty="0">
                <a:latin typeface="Letter-join Plus 32" panose="02000505000000020003" pitchFamily="50" charset="0"/>
              </a:rPr>
              <a:t>Thursday </a:t>
            </a:r>
            <a:r>
              <a:rPr lang="en-GB" u="sng" dirty="0" smtClean="0">
                <a:latin typeface="Letter-join Plus 32" panose="02000505000000020003" pitchFamily="50" charset="0"/>
              </a:rPr>
              <a:t>21</a:t>
            </a:r>
            <a:r>
              <a:rPr lang="en-GB" u="sng" baseline="30000" dirty="0" smtClean="0">
                <a:latin typeface="Letter-join Plus 32" panose="02000505000000020003" pitchFamily="50" charset="0"/>
              </a:rPr>
              <a:t>st</a:t>
            </a:r>
            <a:r>
              <a:rPr lang="en-GB" u="sng" dirty="0" smtClean="0">
                <a:latin typeface="Letter-join Plus 32" panose="02000505000000020003" pitchFamily="50" charset="0"/>
              </a:rPr>
              <a:t> October </a:t>
            </a:r>
            <a:endParaRPr lang="en-GB" u="sng" dirty="0">
              <a:latin typeface="Letter-join Plus 32" panose="02000505000000020003" pitchFamily="50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2428" y="2829306"/>
            <a:ext cx="11165983" cy="16557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5400" u="sng" dirty="0">
                <a:latin typeface="Letter-join Plus 32" panose="02000505000000020003" pitchFamily="50" charset="0"/>
              </a:rPr>
              <a:t>L.O. I can innovate the instructions ‘How to trap a dragon’.</a:t>
            </a:r>
            <a:endParaRPr lang="en-GB" sz="5400" dirty="0">
              <a:latin typeface="Letter-join Plus 32" panose="020005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79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dirty="0">
                <a:solidFill>
                  <a:srgbClr val="00B050"/>
                </a:solidFill>
                <a:latin typeface="Letter-join Plus 32" panose="02000505000000020003" pitchFamily="50" charset="0"/>
              </a:rPr>
              <a:t>Toolkit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268" y="2048468"/>
            <a:ext cx="6431463" cy="390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8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B0F0"/>
                </a:solidFill>
                <a:latin typeface="Letter-join Plus 32" panose="02000505000000020003" pitchFamily="50" charset="0"/>
              </a:rPr>
              <a:t>Bossy verbs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430037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>
                <a:latin typeface="Letter-join Plus 32" panose="02000505000000020003" pitchFamily="50" charset="0"/>
              </a:rPr>
              <a:t>Bossy verbs give people instruction- they tell people what to do!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i="1" dirty="0">
                <a:solidFill>
                  <a:srgbClr val="FF0000"/>
                </a:solidFill>
                <a:latin typeface="Letter-join Plus 32" panose="02000505000000020003" pitchFamily="50" charset="0"/>
              </a:rPr>
              <a:t>Shut</a:t>
            </a:r>
            <a:r>
              <a:rPr lang="en-GB" i="1" dirty="0">
                <a:latin typeface="Letter-join Plus 32" panose="02000505000000020003" pitchFamily="50" charset="0"/>
              </a:rPr>
              <a:t> the door.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i="1" dirty="0">
                <a:latin typeface="Letter-join Plus 32" panose="02000505000000020003" pitchFamily="50" charset="0"/>
              </a:rPr>
              <a:t>Carefully </a:t>
            </a:r>
            <a:r>
              <a:rPr lang="en-GB" i="1" dirty="0">
                <a:solidFill>
                  <a:srgbClr val="FF0000"/>
                </a:solidFill>
                <a:latin typeface="Letter-join Plus 32" panose="02000505000000020003" pitchFamily="50" charset="0"/>
              </a:rPr>
              <a:t>chop</a:t>
            </a:r>
            <a:r>
              <a:rPr lang="en-GB" i="1" dirty="0">
                <a:latin typeface="Letter-join Plus 32" panose="02000505000000020003" pitchFamily="50" charset="0"/>
              </a:rPr>
              <a:t> the apple.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i="1" dirty="0">
                <a:solidFill>
                  <a:srgbClr val="FF0000"/>
                </a:solidFill>
                <a:latin typeface="Letter-join Plus 32" panose="02000505000000020003" pitchFamily="50" charset="0"/>
              </a:rPr>
              <a:t>Put </a:t>
            </a:r>
            <a:r>
              <a:rPr lang="en-GB" i="1" dirty="0">
                <a:latin typeface="Letter-join Plus 32" panose="02000505000000020003" pitchFamily="50" charset="0"/>
              </a:rPr>
              <a:t>the diamonds down!</a:t>
            </a:r>
          </a:p>
          <a:p>
            <a:pPr marL="0" indent="0">
              <a:lnSpc>
                <a:spcPct val="150000"/>
              </a:lnSpc>
              <a:buNone/>
            </a:pPr>
            <a:endParaRPr lang="en-GB" i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059" y="1545465"/>
            <a:ext cx="3643769" cy="384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808" y="33175"/>
            <a:ext cx="5346114" cy="682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0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B0F0"/>
                </a:solidFill>
                <a:latin typeface="Letter-join Plus 32" panose="02000505000000020003" pitchFamily="50" charset="0"/>
              </a:rPr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430037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>
                <a:latin typeface="Letter-join Plus 32" panose="02000505000000020003" pitchFamily="50" charset="0"/>
              </a:rPr>
              <a:t>The title tells you what the instructions are about.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i="1" dirty="0">
                <a:solidFill>
                  <a:srgbClr val="FF0000"/>
                </a:solidFill>
                <a:latin typeface="Letter-join Plus 32" panose="02000505000000020003" pitchFamily="50" charset="0"/>
              </a:rPr>
              <a:t>How to make a sock puppet!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i="1" dirty="0">
                <a:solidFill>
                  <a:srgbClr val="FF0000"/>
                </a:solidFill>
                <a:latin typeface="Letter-join Plus 32" panose="02000505000000020003" pitchFamily="50" charset="0"/>
              </a:rPr>
              <a:t>How to build a Lego fire station.</a:t>
            </a:r>
            <a:endParaRPr lang="en-GB" i="1" dirty="0">
              <a:latin typeface="Letter-join Plus 32" panose="02000505000000020003" pitchFamily="50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GB" i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8" y="3441276"/>
            <a:ext cx="3257282" cy="3257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8283" y="396875"/>
            <a:ext cx="19621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5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B0F0"/>
                </a:solidFill>
                <a:latin typeface="Letter-join Plus 32" panose="02000505000000020003" pitchFamily="50" charset="0"/>
              </a:rPr>
              <a:t>List of equipment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791423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>
                <a:latin typeface="Letter-join Plus 32" panose="02000505000000020003" pitchFamily="50" charset="0"/>
              </a:rPr>
              <a:t>The list tells you what you will need in order to be able to complete the steps in the instructions.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i="1" dirty="0">
                <a:latin typeface="Letter-join Plus 32" panose="02000505000000020003" pitchFamily="50" charset="0"/>
              </a:rPr>
              <a:t>You will need: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i="1" dirty="0">
                <a:latin typeface="Letter-join Plus 32" panose="02000505000000020003" pitchFamily="50" charset="0"/>
              </a:rPr>
              <a:t>A spoon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i="1" dirty="0">
                <a:latin typeface="Letter-join Plus 32" panose="02000505000000020003" pitchFamily="50" charset="0"/>
              </a:rPr>
              <a:t>2 eggs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i="1" dirty="0">
                <a:latin typeface="Letter-join Plus 32" panose="02000505000000020003" pitchFamily="50" charset="0"/>
              </a:rPr>
              <a:t>1 bowl 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en-GB" i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768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B0F0"/>
                </a:solidFill>
                <a:latin typeface="Letter-join Plus 32" panose="02000505000000020003" pitchFamily="50" charset="0"/>
              </a:rPr>
              <a:t>Chronological order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791423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GB" dirty="0">
                <a:latin typeface="Letter-join Plus 32" panose="02000505000000020003" pitchFamily="50" charset="0"/>
              </a:rPr>
              <a:t>The steps are written in </a:t>
            </a:r>
            <a:r>
              <a:rPr lang="en-GB" dirty="0">
                <a:solidFill>
                  <a:srgbClr val="FF0000"/>
                </a:solidFill>
                <a:latin typeface="Letter-join Plus 32" panose="02000505000000020003" pitchFamily="50" charset="0"/>
              </a:rPr>
              <a:t>order.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i="1" dirty="0">
                <a:latin typeface="Letter-join Plus 32" panose="02000505000000020003" pitchFamily="50" charset="0"/>
              </a:rPr>
              <a:t>e.g. first crack the eggs, then add the sugar and finally dribble in some honey.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333" y="3400054"/>
            <a:ext cx="2473549" cy="277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4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B0F0"/>
                </a:solidFill>
                <a:latin typeface="Letter-join Plus 32" panose="02000505000000020003" pitchFamily="50" charset="0"/>
              </a:rPr>
              <a:t>Bullet points or numbers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791423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GB" dirty="0">
                <a:latin typeface="Letter-join Plus 32" panose="02000505000000020003" pitchFamily="50" charset="0"/>
              </a:rPr>
              <a:t>Bullet points or numbers are used to separate the different steps in the instructions.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en-GB" dirty="0">
                <a:solidFill>
                  <a:srgbClr val="FF0000"/>
                </a:solidFill>
                <a:latin typeface="Letter-join Plus 32" panose="02000505000000020003" pitchFamily="50" charset="0"/>
              </a:rPr>
              <a:t>Fold the piece of paper in half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en-GB" dirty="0">
                <a:solidFill>
                  <a:srgbClr val="FF0000"/>
                </a:solidFill>
                <a:latin typeface="Letter-join Plus 32" panose="02000505000000020003" pitchFamily="50" charset="0"/>
              </a:rPr>
              <a:t>Then cut 2 triangles 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en-GB" dirty="0">
                <a:solidFill>
                  <a:srgbClr val="FF0000"/>
                </a:solidFill>
                <a:latin typeface="Letter-join Plus 32" panose="02000505000000020003" pitchFamily="50" charset="0"/>
              </a:rPr>
              <a:t>Next draw a circle on the piece of paper </a:t>
            </a:r>
          </a:p>
        </p:txBody>
      </p:sp>
    </p:spTree>
    <p:extLst>
      <p:ext uri="{BB962C8B-B14F-4D97-AF65-F5344CB8AC3E}">
        <p14:creationId xmlns:p14="http://schemas.microsoft.com/office/powerpoint/2010/main" val="272605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>
                <a:latin typeface="Letter-join Plus 32" panose="02000505000000020003" pitchFamily="50" charset="0"/>
              </a:rPr>
              <a:t>Colossal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5524" y="2622962"/>
            <a:ext cx="5150476" cy="2478352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GB" sz="3200" dirty="0">
                <a:solidFill>
                  <a:srgbClr val="00B0F0"/>
                </a:solidFill>
                <a:latin typeface="Letter-join Plus 32" panose="02000505000000020003" pitchFamily="50" charset="0"/>
              </a:rPr>
              <a:t>Extremely large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2797" y="28021"/>
            <a:ext cx="1419203" cy="14192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715" y="2306639"/>
            <a:ext cx="3821420" cy="268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8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Letter-join Plus 32" panose="02000505000000020003" pitchFamily="50" charset="0"/>
              </a:rPr>
              <a:t>Finishing your instructions</a:t>
            </a:r>
            <a:endParaRPr lang="en-GB" dirty="0">
              <a:latin typeface="Letter-join Plus 32" panose="02000505000000020003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1306"/>
            <a:ext cx="10515600" cy="2249986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>
                <a:solidFill>
                  <a:srgbClr val="00B0F0"/>
                </a:solidFill>
                <a:latin typeface="Letter-join Plus 32" panose="02000505000000020003" pitchFamily="50" charset="0"/>
              </a:rPr>
              <a:t>Today you are going to FINISH your instructions!</a:t>
            </a:r>
            <a:endParaRPr lang="en-GB" dirty="0">
              <a:solidFill>
                <a:srgbClr val="00B0F0"/>
              </a:solidFill>
              <a:latin typeface="Letter-join Plus 32" panose="02000505000000020003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6665" y="3233147"/>
            <a:ext cx="3843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Letter-join Plus 32" panose="02000505000000020003" pitchFamily="50" charset="0"/>
              </a:rPr>
              <a:t>What you do</a:t>
            </a:r>
          </a:p>
          <a:p>
            <a:pPr algn="ctr"/>
            <a:endParaRPr lang="en-US" sz="3600" dirty="0" smtClean="0">
              <a:latin typeface="Letter-join Plus 32" panose="02000505000000020003" pitchFamily="50" charset="0"/>
            </a:endParaRPr>
          </a:p>
          <a:p>
            <a:pPr algn="ctr"/>
            <a:r>
              <a:rPr lang="en-US" sz="3600" dirty="0" smtClean="0">
                <a:latin typeface="Letter-join Plus 32" panose="02000505000000020003" pitchFamily="50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79305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>
                <a:latin typeface="Letter-join Plus 32" panose="02000505000000020003" pitchFamily="50" charset="0"/>
              </a:rPr>
              <a:t>Exotic</a:t>
            </a:r>
            <a:r>
              <a:rPr lang="en-GB" sz="5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973" y="2146443"/>
            <a:ext cx="4746939" cy="2478352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GB" sz="3200" dirty="0">
                <a:solidFill>
                  <a:srgbClr val="00B0F0"/>
                </a:solidFill>
                <a:latin typeface="Letter-join Plus 32" panose="02000505000000020003" pitchFamily="50" charset="0"/>
              </a:rPr>
              <a:t>From a distant foreign country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2797" y="28021"/>
            <a:ext cx="1419203" cy="14192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588" y="2146443"/>
            <a:ext cx="5645910" cy="366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0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>
                <a:latin typeface="Letter-join Plus 32" panose="02000505000000020003" pitchFamily="50" charset="0"/>
              </a:rPr>
              <a:t>Species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5524" y="2186232"/>
            <a:ext cx="5150476" cy="415017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3600" dirty="0">
                <a:latin typeface="Letter-join Plus 32" panose="02000505000000020003" pitchFamily="50" charset="0"/>
              </a:rPr>
              <a:t>A kind of or sort of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i="1" dirty="0">
                <a:solidFill>
                  <a:srgbClr val="00B0F0"/>
                </a:solidFill>
                <a:latin typeface="Letter-join Plus 32" panose="02000505000000020003" pitchFamily="50" charset="0"/>
              </a:rPr>
              <a:t>e.g. a kind of bird or a kind of shark.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554" y="31996"/>
            <a:ext cx="1420491" cy="1414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295" y="1690688"/>
            <a:ext cx="523875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5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>
                <a:latin typeface="Letter-join Plus 32" panose="02000505000000020003" pitchFamily="50" charset="0"/>
              </a:rPr>
              <a:t>Enchanted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5524" y="2186232"/>
            <a:ext cx="3652234" cy="415017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3600" dirty="0">
                <a:solidFill>
                  <a:srgbClr val="00B0F0"/>
                </a:solidFill>
                <a:latin typeface="Letter-join Plus 32" panose="02000505000000020003" pitchFamily="50" charset="0"/>
              </a:rPr>
              <a:t>Something under a spell or charm.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554" y="31996"/>
            <a:ext cx="1420491" cy="1414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337" y="2511379"/>
            <a:ext cx="4373462" cy="291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8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301" y="1162594"/>
            <a:ext cx="9144000" cy="153148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rgbClr val="00B0F0"/>
                </a:solidFill>
                <a:latin typeface="Letter-join Plus 32" panose="02000505000000020003" pitchFamily="50" charset="0"/>
              </a:rPr>
              <a:t>How to keep a pet dragon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427" y="3999460"/>
            <a:ext cx="5502298" cy="264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9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932" y="1262380"/>
            <a:ext cx="3150014" cy="3093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829" y="4269377"/>
            <a:ext cx="2600179" cy="25886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00B050"/>
                </a:solidFill>
                <a:latin typeface="Letter-join Plus 32" panose="02000505000000020003" pitchFamily="50" charset="0"/>
              </a:rPr>
              <a:t>Quickly draw your own pet dragon</a:t>
            </a:r>
            <a:endParaRPr lang="en-GB" sz="4800" dirty="0">
              <a:solidFill>
                <a:srgbClr val="00B050"/>
              </a:solidFill>
              <a:latin typeface="Letter-join Plus 32" panose="02000505000000020003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852" y="1451155"/>
            <a:ext cx="3411938" cy="3272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6714" y="4355694"/>
            <a:ext cx="2835863" cy="2135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7304" y="1818525"/>
            <a:ext cx="2969410" cy="223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9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B0F0"/>
                </a:solidFill>
                <a:latin typeface="Letter-join Plus 32" panose="02000505000000020003" pitchFamily="50" charset="0"/>
              </a:rPr>
              <a:t>Introduction</a:t>
            </a:r>
            <a:endParaRPr lang="en-GB" dirty="0">
              <a:solidFill>
                <a:srgbClr val="00B0F0"/>
              </a:solidFill>
              <a:latin typeface="Letter-join Plus 32" panose="02000505000000020003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815921"/>
            <a:ext cx="106755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002060"/>
                </a:solidFill>
                <a:latin typeface="Letter-join Plus 32" panose="02000505000000020003" pitchFamily="50" charset="0"/>
              </a:rPr>
              <a:t>How could you start your instructions?</a:t>
            </a:r>
            <a:br>
              <a:rPr lang="en-GB" sz="3200" dirty="0" smtClean="0">
                <a:solidFill>
                  <a:srgbClr val="002060"/>
                </a:solidFill>
                <a:latin typeface="Letter-join Plus 32" panose="02000505000000020003" pitchFamily="50" charset="0"/>
              </a:rPr>
            </a:br>
            <a:endParaRPr lang="en-GB" sz="3200" dirty="0" smtClean="0">
              <a:solidFill>
                <a:srgbClr val="002060"/>
              </a:solidFill>
              <a:latin typeface="Letter-join Plus 32" panose="02000505000000020003" pitchFamily="50" charset="0"/>
            </a:endParaRPr>
          </a:p>
          <a:p>
            <a:r>
              <a:rPr lang="en-US" sz="3200" i="1" dirty="0" smtClean="0">
                <a:solidFill>
                  <a:srgbClr val="002060"/>
                </a:solidFill>
                <a:latin typeface="Letter-join Plus 32" panose="02000505000000020003" pitchFamily="50" charset="0"/>
              </a:rPr>
              <a:t>You might ask if the reader is fed up of having an untrained dragon.</a:t>
            </a:r>
            <a:endParaRPr lang="en-GB" sz="3200" i="1" dirty="0">
              <a:solidFill>
                <a:srgbClr val="002060"/>
              </a:solidFill>
              <a:latin typeface="Letter-join Plus 32" panose="02000505000000020003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904"/>
          <a:stretch/>
        </p:blipFill>
        <p:spPr>
          <a:xfrm>
            <a:off x="2821279" y="3709852"/>
            <a:ext cx="2978630" cy="28957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988" y="3717843"/>
            <a:ext cx="2879816" cy="287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2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2736</TotalTime>
  <Words>470</Words>
  <Application>Microsoft Office PowerPoint</Application>
  <PresentationFormat>Widescreen</PresentationFormat>
  <Paragraphs>85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Comic Sans MS</vt:lpstr>
      <vt:lpstr>Letter-join Plus 32</vt:lpstr>
      <vt:lpstr>Office Theme</vt:lpstr>
      <vt:lpstr>Monday 18th October and Tuesday 19th October</vt:lpstr>
      <vt:lpstr>PowerPoint Presentation</vt:lpstr>
      <vt:lpstr>Colossal</vt:lpstr>
      <vt:lpstr>Exotic </vt:lpstr>
      <vt:lpstr>Species</vt:lpstr>
      <vt:lpstr>Enchanted </vt:lpstr>
      <vt:lpstr>How to keep a pet dragon</vt:lpstr>
      <vt:lpstr>Quickly draw your own pet dragon</vt:lpstr>
      <vt:lpstr>Introduction</vt:lpstr>
      <vt:lpstr>What do you need?</vt:lpstr>
      <vt:lpstr>What do you do?</vt:lpstr>
      <vt:lpstr>Conclusion </vt:lpstr>
      <vt:lpstr>Bossy verbs</vt:lpstr>
      <vt:lpstr>Wednesday 20th October</vt:lpstr>
      <vt:lpstr>PowerPoint Presentation</vt:lpstr>
      <vt:lpstr>Colossal</vt:lpstr>
      <vt:lpstr>Exotic </vt:lpstr>
      <vt:lpstr>Species</vt:lpstr>
      <vt:lpstr>Enchanted </vt:lpstr>
      <vt:lpstr>Vocabulary recap </vt:lpstr>
      <vt:lpstr>Starting your instructions</vt:lpstr>
      <vt:lpstr>Thursday 21st October </vt:lpstr>
      <vt:lpstr>Toolkit</vt:lpstr>
      <vt:lpstr>Bossy verbs </vt:lpstr>
      <vt:lpstr>PowerPoint Presentation</vt:lpstr>
      <vt:lpstr>Title</vt:lpstr>
      <vt:lpstr>List of equipment</vt:lpstr>
      <vt:lpstr>Chronological order </vt:lpstr>
      <vt:lpstr>Bullet points or numbers </vt:lpstr>
      <vt:lpstr>Finishing your instructions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Monday 29th October</dc:title>
  <dc:creator>Ella kenyon</dc:creator>
  <cp:lastModifiedBy>Ella Kenyon</cp:lastModifiedBy>
  <cp:revision>167</cp:revision>
  <dcterms:created xsi:type="dcterms:W3CDTF">2018-10-28T10:34:16Z</dcterms:created>
  <dcterms:modified xsi:type="dcterms:W3CDTF">2021-10-13T08:53:11Z</dcterms:modified>
</cp:coreProperties>
</file>