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14"/>
  </p:handoutMasterIdLst>
  <p:sldIdLst>
    <p:sldId id="258" r:id="rId2"/>
    <p:sldId id="263" r:id="rId3"/>
    <p:sldId id="264" r:id="rId4"/>
    <p:sldId id="291" r:id="rId5"/>
    <p:sldId id="292" r:id="rId6"/>
    <p:sldId id="285" r:id="rId7"/>
    <p:sldId id="286" r:id="rId8"/>
    <p:sldId id="297" r:id="rId9"/>
    <p:sldId id="298" r:id="rId10"/>
    <p:sldId id="271" r:id="rId11"/>
    <p:sldId id="295" r:id="rId12"/>
    <p:sldId id="296" r:id="rId13"/>
  </p:sldIdLst>
  <p:sldSz cx="9144000" cy="6858000" type="screen4x3"/>
  <p:notesSz cx="6858000" cy="9144000"/>
  <p:embeddedFontLst>
    <p:embeddedFont>
      <p:font typeface="BPreplay" panose="02000503000000020004" charset="0"/>
      <p:regular r:id="rId15"/>
      <p:bold r:id="rId16"/>
      <p:italic r:id="rId17"/>
      <p:boldItalic r:id="rId18"/>
    </p:embeddedFont>
    <p:embeddedFont>
      <p:font typeface="Calibri" panose="020F0502020204030204" pitchFamily="34" charset="0"/>
      <p:regular r:id="rId19"/>
      <p:bold r:id="rId20"/>
      <p:italic r:id="rId21"/>
      <p:boldItalic r:id="rId22"/>
    </p:embeddedFont>
    <p:embeddedFont>
      <p:font typeface="Sassoon Infant Md" panose="02000603050000020003" charset="0"/>
      <p:regular r:id="rId23"/>
    </p:embeddedFont>
    <p:embeddedFont>
      <p:font typeface="Sassoon Infant Rg" panose="02000503030000020003" charset="0"/>
      <p:regular r:id="rId24"/>
      <p:bold r:id="rId25"/>
    </p:embeddedFont>
    <p:embeddedFont>
      <p:font typeface="Twinkl" panose="020B0604020202020204" charset="0"/>
      <p:regular r:id="rId26"/>
      <p:bold r:id="rId27"/>
    </p:embeddedFont>
  </p:embeddedFontLst>
  <p:defaultTextStyle>
    <a:defPPr>
      <a:defRPr lang="en-US"/>
    </a:defPPr>
    <a:lvl1pPr algn="l" rtl="0" eaLnBrk="0" fontAlgn="base" hangingPunct="0">
      <a:spcBef>
        <a:spcPct val="0"/>
      </a:spcBef>
      <a:spcAft>
        <a:spcPct val="0"/>
      </a:spcAft>
      <a:defRPr kern="1200">
        <a:solidFill>
          <a:schemeClr val="tx1"/>
        </a:solidFill>
        <a:latin typeface="Sassoon Infant Rg" pitchFamily="50" charset="0"/>
        <a:ea typeface="+mn-ea"/>
        <a:cs typeface="+mn-cs"/>
      </a:defRPr>
    </a:lvl1pPr>
    <a:lvl2pPr marL="457200" algn="l" rtl="0" eaLnBrk="0" fontAlgn="base" hangingPunct="0">
      <a:spcBef>
        <a:spcPct val="0"/>
      </a:spcBef>
      <a:spcAft>
        <a:spcPct val="0"/>
      </a:spcAft>
      <a:defRPr kern="1200">
        <a:solidFill>
          <a:schemeClr val="tx1"/>
        </a:solidFill>
        <a:latin typeface="Sassoon Infant Rg" pitchFamily="50" charset="0"/>
        <a:ea typeface="+mn-ea"/>
        <a:cs typeface="+mn-cs"/>
      </a:defRPr>
    </a:lvl2pPr>
    <a:lvl3pPr marL="914400" algn="l" rtl="0" eaLnBrk="0" fontAlgn="base" hangingPunct="0">
      <a:spcBef>
        <a:spcPct val="0"/>
      </a:spcBef>
      <a:spcAft>
        <a:spcPct val="0"/>
      </a:spcAft>
      <a:defRPr kern="1200">
        <a:solidFill>
          <a:schemeClr val="tx1"/>
        </a:solidFill>
        <a:latin typeface="Sassoon Infant Rg" pitchFamily="50" charset="0"/>
        <a:ea typeface="+mn-ea"/>
        <a:cs typeface="+mn-cs"/>
      </a:defRPr>
    </a:lvl3pPr>
    <a:lvl4pPr marL="1371600" algn="l" rtl="0" eaLnBrk="0" fontAlgn="base" hangingPunct="0">
      <a:spcBef>
        <a:spcPct val="0"/>
      </a:spcBef>
      <a:spcAft>
        <a:spcPct val="0"/>
      </a:spcAft>
      <a:defRPr kern="1200">
        <a:solidFill>
          <a:schemeClr val="tx1"/>
        </a:solidFill>
        <a:latin typeface="Sassoon Infant Rg" pitchFamily="50" charset="0"/>
        <a:ea typeface="+mn-ea"/>
        <a:cs typeface="+mn-cs"/>
      </a:defRPr>
    </a:lvl4pPr>
    <a:lvl5pPr marL="1828800" algn="l" rtl="0" eaLnBrk="0" fontAlgn="base" hangingPunct="0">
      <a:spcBef>
        <a:spcPct val="0"/>
      </a:spcBef>
      <a:spcAft>
        <a:spcPct val="0"/>
      </a:spcAft>
      <a:defRPr kern="1200">
        <a:solidFill>
          <a:schemeClr val="tx1"/>
        </a:solidFill>
        <a:latin typeface="Sassoon Infant Rg" pitchFamily="50" charset="0"/>
        <a:ea typeface="+mn-ea"/>
        <a:cs typeface="+mn-cs"/>
      </a:defRPr>
    </a:lvl5pPr>
    <a:lvl6pPr marL="2286000" algn="l" defTabSz="914400" rtl="0" eaLnBrk="1" latinLnBrk="0" hangingPunct="1">
      <a:defRPr kern="1200">
        <a:solidFill>
          <a:schemeClr val="tx1"/>
        </a:solidFill>
        <a:latin typeface="Sassoon Infant Rg" pitchFamily="50" charset="0"/>
        <a:ea typeface="+mn-ea"/>
        <a:cs typeface="+mn-cs"/>
      </a:defRPr>
    </a:lvl6pPr>
    <a:lvl7pPr marL="2743200" algn="l" defTabSz="914400" rtl="0" eaLnBrk="1" latinLnBrk="0" hangingPunct="1">
      <a:defRPr kern="1200">
        <a:solidFill>
          <a:schemeClr val="tx1"/>
        </a:solidFill>
        <a:latin typeface="Sassoon Infant Rg" pitchFamily="50" charset="0"/>
        <a:ea typeface="+mn-ea"/>
        <a:cs typeface="+mn-cs"/>
      </a:defRPr>
    </a:lvl7pPr>
    <a:lvl8pPr marL="3200400" algn="l" defTabSz="914400" rtl="0" eaLnBrk="1" latinLnBrk="0" hangingPunct="1">
      <a:defRPr kern="1200">
        <a:solidFill>
          <a:schemeClr val="tx1"/>
        </a:solidFill>
        <a:latin typeface="Sassoon Infant Rg" pitchFamily="50" charset="0"/>
        <a:ea typeface="+mn-ea"/>
        <a:cs typeface="+mn-cs"/>
      </a:defRPr>
    </a:lvl8pPr>
    <a:lvl9pPr marL="3657600" algn="l" defTabSz="914400" rtl="0" eaLnBrk="1" latinLnBrk="0" hangingPunct="1">
      <a:defRPr kern="1200">
        <a:solidFill>
          <a:schemeClr val="tx1"/>
        </a:solidFill>
        <a:latin typeface="Sassoon Infant Rg" pitchFamily="50"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17">
          <p15:clr>
            <a:srgbClr val="A4A3A4"/>
          </p15:clr>
        </p15:guide>
        <p15:guide id="4" orient="horz" pos="3997">
          <p15:clr>
            <a:srgbClr val="A4A3A4"/>
          </p15:clr>
        </p15:guide>
        <p15:guide id="5" pos="5443">
          <p15:clr>
            <a:srgbClr val="A4A3A4"/>
          </p15:clr>
        </p15:guide>
        <p15:guide id="6" orient="horz" pos="323">
          <p15:clr>
            <a:srgbClr val="A4A3A4"/>
          </p15:clr>
        </p15:guide>
        <p15:guide id="7" pos="476">
          <p15:clr>
            <a:srgbClr val="A4A3A4"/>
          </p15:clr>
        </p15:guide>
        <p15:guide id="8" orient="horz" pos="459">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CAD2"/>
    <a:srgbClr val="F8ECD5"/>
    <a:srgbClr val="7095A5"/>
    <a:srgbClr val="D3F3EF"/>
    <a:srgbClr val="A7E6DE"/>
    <a:srgbClr val="E6FFFB"/>
    <a:srgbClr val="97C8D7"/>
    <a:srgbClr val="FEFEFE"/>
    <a:srgbClr val="FEFBDA"/>
    <a:srgbClr val="FFFF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56" d="100"/>
          <a:sy n="56" d="100"/>
        </p:scale>
        <p:origin x="1229" y="38"/>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1" d="1"/>
        <a:sy n="1" d="1"/>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6DD1B3-964B-437E-A09E-2EB76966E1E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58999024-E5C7-4D4A-BB4D-0E22D2CA62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3FD6887-72BA-483E-97D6-FD0D2D761309}" type="datetimeFigureOut">
              <a:rPr lang="en-GB"/>
              <a:pPr>
                <a:defRPr/>
              </a:pPr>
              <a:t>21/01/2022</a:t>
            </a:fld>
            <a:endParaRPr lang="en-GB"/>
          </a:p>
        </p:txBody>
      </p:sp>
      <p:sp>
        <p:nvSpPr>
          <p:cNvPr id="4" name="Footer Placeholder 3">
            <a:extLst>
              <a:ext uri="{FF2B5EF4-FFF2-40B4-BE49-F238E27FC236}">
                <a16:creationId xmlns:a16="http://schemas.microsoft.com/office/drawing/2014/main" id="{3E56BD19-7635-49EE-8634-31110DE0B1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ADA11403-03B9-4F2C-B75B-B979EE6A9656}"/>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A56636EA-921A-472C-A8D8-A9F06A92785C}" type="slidenum">
              <a:rPr lang="en-GB" altLang="en-US"/>
              <a:pPr/>
              <a:t>‹#›</a:t>
            </a:fld>
            <a:endParaRPr lang="en-GB"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75E561FC-07DA-4CBA-8457-0BFFE53EBE92}"/>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 name="Title 1"/>
          <p:cNvSpPr>
            <a:spLocks noGrp="1"/>
          </p:cNvSpPr>
          <p:nvPr>
            <p:ph type="ctrTitle"/>
          </p:nvPr>
        </p:nvSpPr>
        <p:spPr>
          <a:xfrm>
            <a:off x="466725" y="1122363"/>
            <a:ext cx="8201025" cy="2387600"/>
          </a:xfrm>
        </p:spPr>
        <p:txBody>
          <a:bodyPr>
            <a:normAutofit/>
          </a:bodyPr>
          <a:lstStyle>
            <a:lvl1pPr algn="ctr">
              <a:defRPr sz="4000">
                <a:latin typeface="Sassoon Infant Md" panose="02000603050000020003" pitchFamily="50" charset="0"/>
              </a:defRPr>
            </a:lvl1pPr>
          </a:lstStyle>
          <a:p>
            <a:r>
              <a:rPr lang="en-US" dirty="0"/>
              <a:t>Click to edit Master title style</a:t>
            </a:r>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35101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91F3E86-D569-4B30-B4A0-A8B6012CB141}"/>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 name="Title 1"/>
          <p:cNvSpPr>
            <a:spLocks noGrp="1"/>
          </p:cNvSpPr>
          <p:nvPr>
            <p:ph type="title"/>
          </p:nvPr>
        </p:nvSpPr>
        <p:spPr>
          <a:xfrm>
            <a:off x="457198" y="485773"/>
            <a:ext cx="8220075" cy="1595581"/>
          </a:xfrm>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57197" y="2153354"/>
            <a:ext cx="8220075" cy="424268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8930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3026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BPreplay" panose="02000503000000020004" pitchFamily="50" charset="0"/>
              </a:defRPr>
            </a:lvl1pPr>
          </a:lstStyle>
          <a:p>
            <a:r>
              <a:rPr lang="en-US" dirty="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BPreplay" panose="0200050300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223015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ADB763C5-7F21-4F0A-A59E-F6C5D66FEAD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428038" y="6143625"/>
            <a:ext cx="674687"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4058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3D57D089-15C5-48B3-982A-8420A730F72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428038" y="6143625"/>
            <a:ext cx="674687"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4478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B87120B-7471-462B-8B4D-2D654EF85F9B}"/>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8DED00D-5669-4124-B7CB-877CBD04DC68}"/>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1" r:id="rId4"/>
    <p:sldLayoutId id="2147483682" r:id="rId5"/>
    <p:sldLayoutId id="2147483686" r:id="rId6"/>
  </p:sldLayoutIdLst>
  <p:txStyles>
    <p:titleStyle>
      <a:lvl1pPr algn="l" rtl="0" eaLnBrk="0" fontAlgn="base" hangingPunct="0">
        <a:lnSpc>
          <a:spcPct val="90000"/>
        </a:lnSpc>
        <a:spcBef>
          <a:spcPct val="0"/>
        </a:spcBef>
        <a:spcAft>
          <a:spcPct val="0"/>
        </a:spcAft>
        <a:defRPr sz="4000" kern="1200">
          <a:solidFill>
            <a:srgbClr val="1C1C1C"/>
          </a:solidFill>
          <a:latin typeface="Sassoon Infant Md" panose="02000603050000020003" pitchFamily="50" charset="0"/>
          <a:ea typeface="+mj-ea"/>
          <a:cs typeface="+mj-cs"/>
        </a:defRPr>
      </a:lvl1pPr>
      <a:lvl2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2pPr>
      <a:lvl3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3pPr>
      <a:lvl4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4pPr>
      <a:lvl5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06EF1C-B8D6-4C6A-83FC-2940E3247941}"/>
              </a:ext>
            </a:extLst>
          </p:cNvPr>
          <p:cNvSpPr/>
          <p:nvPr/>
        </p:nvSpPr>
        <p:spPr>
          <a:xfrm>
            <a:off x="4068661" y="5595457"/>
            <a:ext cx="1073790" cy="503339"/>
          </a:xfrm>
          <a:prstGeom prst="rect">
            <a:avLst/>
          </a:prstGeom>
          <a:solidFill>
            <a:srgbClr val="F8ECD5"/>
          </a:solidFill>
          <a:ln>
            <a:solidFill>
              <a:srgbClr val="F8EC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ACFFA243-F75E-439B-92AA-4C4FEB5EF7D5}"/>
              </a:ext>
            </a:extLst>
          </p:cNvPr>
          <p:cNvSpPr/>
          <p:nvPr/>
        </p:nvSpPr>
        <p:spPr>
          <a:xfrm>
            <a:off x="8397380" y="6098796"/>
            <a:ext cx="629174" cy="662731"/>
          </a:xfrm>
          <a:prstGeom prst="rect">
            <a:avLst/>
          </a:prstGeom>
          <a:solidFill>
            <a:srgbClr val="8ECAD2"/>
          </a:solidFill>
          <a:ln>
            <a:solidFill>
              <a:srgbClr val="8ECA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C50FD0-8D6F-4EE3-A88F-4776372A04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792" y="897623"/>
            <a:ext cx="8330234" cy="4049252"/>
          </a:xfrm>
          <a:prstGeom prst="roundRect">
            <a:avLst>
              <a:gd name="adj" fmla="val 5915"/>
            </a:avLst>
          </a:prstGeom>
        </p:spPr>
      </p:pic>
      <p:sp>
        <p:nvSpPr>
          <p:cNvPr id="22" name="Content Placeholder 7">
            <a:extLst>
              <a:ext uri="{FF2B5EF4-FFF2-40B4-BE49-F238E27FC236}">
                <a16:creationId xmlns:a16="http://schemas.microsoft.com/office/drawing/2014/main" id="{0923DD59-9DAF-4D2A-AFF8-9FBC8936DA4E}"/>
              </a:ext>
            </a:extLst>
          </p:cNvPr>
          <p:cNvSpPr txBox="1">
            <a:spLocks/>
          </p:cNvSpPr>
          <p:nvPr/>
        </p:nvSpPr>
        <p:spPr>
          <a:xfrm>
            <a:off x="755650" y="4570716"/>
            <a:ext cx="7646988" cy="1370220"/>
          </a:xfrm>
          <a:prstGeom prst="rect">
            <a:avLst/>
          </a:prstGeom>
          <a:solidFill>
            <a:srgbClr val="D3F3EF"/>
          </a:solidFill>
          <a:ln w="25400">
            <a:solidFill>
              <a:srgbClr val="7095A5"/>
            </a:solidFill>
          </a:ln>
        </p:spPr>
        <p:txBody>
          <a:bodyPr lIns="108000" tIns="108000" rIns="108000" bIns="10800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10000"/>
              </a:lnSpc>
              <a:spcAft>
                <a:spcPts val="0"/>
              </a:spcAft>
              <a:buFont typeface="Arial" panose="020B0604020202020204" pitchFamily="34" charset="0"/>
              <a:buNone/>
              <a:defRPr/>
            </a:pPr>
            <a:r>
              <a:rPr lang="en-GB" dirty="0">
                <a:latin typeface="Twinkl" pitchFamily="2" charset="0"/>
              </a:rPr>
              <a:t>Display your results using a table and write up the results underneath.</a:t>
            </a:r>
          </a:p>
          <a:p>
            <a:pPr marL="0" indent="0" fontAlgn="auto">
              <a:lnSpc>
                <a:spcPct val="110000"/>
              </a:lnSpc>
              <a:spcAft>
                <a:spcPts val="0"/>
              </a:spcAft>
              <a:buFont typeface="Arial" panose="020B0604020202020204" pitchFamily="34" charset="0"/>
              <a:buNone/>
              <a:defRPr/>
            </a:pPr>
            <a:r>
              <a:rPr lang="en-GB" dirty="0">
                <a:latin typeface="Twinkl" pitchFamily="2" charset="0"/>
              </a:rPr>
              <a:t>What have we found out?</a:t>
            </a:r>
          </a:p>
          <a:p>
            <a:pPr marL="0" indent="0" fontAlgn="auto">
              <a:lnSpc>
                <a:spcPct val="110000"/>
              </a:lnSpc>
              <a:spcAft>
                <a:spcPts val="0"/>
              </a:spcAft>
              <a:buFont typeface="Arial" panose="020B0604020202020204" pitchFamily="34" charset="0"/>
              <a:buNone/>
              <a:defRPr/>
            </a:pPr>
            <a:r>
              <a:rPr lang="en-GB" dirty="0">
                <a:latin typeface="Twinkl" pitchFamily="2" charset="0"/>
              </a:rPr>
              <a:t>Was is the same as what you predicted?</a:t>
            </a:r>
          </a:p>
        </p:txBody>
      </p:sp>
      <p:sp>
        <p:nvSpPr>
          <p:cNvPr id="17410" name="Title 5">
            <a:extLst>
              <a:ext uri="{FF2B5EF4-FFF2-40B4-BE49-F238E27FC236}">
                <a16:creationId xmlns:a16="http://schemas.microsoft.com/office/drawing/2014/main" id="{6EC8EE95-8CDF-4B59-9071-F9C42D5B4D85}"/>
              </a:ext>
            </a:extLst>
          </p:cNvPr>
          <p:cNvSpPr>
            <a:spLocks noGrp="1"/>
          </p:cNvSpPr>
          <p:nvPr>
            <p:ph type="title"/>
          </p:nvPr>
        </p:nvSpPr>
        <p:spPr>
          <a:xfrm>
            <a:off x="457200" y="485775"/>
            <a:ext cx="8220075" cy="1165225"/>
          </a:xfrm>
        </p:spPr>
        <p:txBody>
          <a:bodyPr>
            <a:normAutofit/>
          </a:bodyPr>
          <a:lstStyle/>
          <a:p>
            <a:pPr eaLnBrk="1" hangingPunct="1"/>
            <a:r>
              <a:rPr lang="en-GB" altLang="en-US" sz="3300" dirty="0">
                <a:latin typeface="Twinkl" pitchFamily="2" charset="0"/>
              </a:rPr>
              <a:t>Sharing Ideas and Evaluating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5">
            <a:extLst>
              <a:ext uri="{FF2B5EF4-FFF2-40B4-BE49-F238E27FC236}">
                <a16:creationId xmlns:a16="http://schemas.microsoft.com/office/drawing/2014/main" id="{F7A34F6A-A2D6-471D-A17D-EB3E791D7527}"/>
              </a:ext>
            </a:extLst>
          </p:cNvPr>
          <p:cNvSpPr>
            <a:spLocks noGrp="1"/>
          </p:cNvSpPr>
          <p:nvPr>
            <p:ph type="title"/>
          </p:nvPr>
        </p:nvSpPr>
        <p:spPr>
          <a:xfrm>
            <a:off x="457200" y="485775"/>
            <a:ext cx="8220075" cy="1165225"/>
          </a:xfrm>
        </p:spPr>
        <p:txBody>
          <a:bodyPr>
            <a:normAutofit/>
          </a:bodyPr>
          <a:lstStyle/>
          <a:p>
            <a:pPr eaLnBrk="1" hangingPunct="1"/>
            <a:r>
              <a:rPr lang="en-GB" altLang="en-US" sz="3300" dirty="0">
                <a:latin typeface="Twinkl" pitchFamily="2" charset="0"/>
              </a:rPr>
              <a:t>Sharing Ideas and Evaluating</a:t>
            </a:r>
          </a:p>
        </p:txBody>
      </p:sp>
      <p:sp>
        <p:nvSpPr>
          <p:cNvPr id="20" name="Rectangle 19">
            <a:extLst>
              <a:ext uri="{FF2B5EF4-FFF2-40B4-BE49-F238E27FC236}">
                <a16:creationId xmlns:a16="http://schemas.microsoft.com/office/drawing/2014/main" id="{2CEF814E-FF72-4EC4-AAF3-D6EF029A8802}"/>
              </a:ext>
            </a:extLst>
          </p:cNvPr>
          <p:cNvSpPr/>
          <p:nvPr/>
        </p:nvSpPr>
        <p:spPr>
          <a:xfrm>
            <a:off x="755650" y="1651000"/>
            <a:ext cx="7646988" cy="4441825"/>
          </a:xfrm>
          <a:prstGeom prst="rect">
            <a:avLst/>
          </a:prstGeom>
          <a:solidFill>
            <a:srgbClr val="D3F3EF"/>
          </a:solidFill>
          <a:ln w="28575">
            <a:solidFill>
              <a:srgbClr val="7095A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latin typeface="Twinkl" pitchFamily="2" charset="0"/>
            </a:endParaRPr>
          </a:p>
        </p:txBody>
      </p:sp>
      <p:sp>
        <p:nvSpPr>
          <p:cNvPr id="18436" name="Content Placeholder 7">
            <a:extLst>
              <a:ext uri="{FF2B5EF4-FFF2-40B4-BE49-F238E27FC236}">
                <a16:creationId xmlns:a16="http://schemas.microsoft.com/office/drawing/2014/main" id="{174E3210-7CB7-4330-8923-9F591EFAC9AA}"/>
              </a:ext>
            </a:extLst>
          </p:cNvPr>
          <p:cNvSpPr>
            <a:spLocks/>
          </p:cNvSpPr>
          <p:nvPr/>
        </p:nvSpPr>
        <p:spPr bwMode="auto">
          <a:xfrm>
            <a:off x="755650" y="1657350"/>
            <a:ext cx="7646988" cy="133893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lnSpc>
                <a:spcPct val="100000"/>
              </a:lnSpc>
              <a:spcBef>
                <a:spcPct val="0"/>
              </a:spcBef>
              <a:buFont typeface="Arial" panose="020B0604020202020204" pitchFamily="34" charset="0"/>
              <a:buNone/>
            </a:pPr>
            <a:r>
              <a:rPr lang="en-GB" altLang="en-US" dirty="0">
                <a:solidFill>
                  <a:schemeClr val="tx1"/>
                </a:solidFill>
                <a:latin typeface="Twinkl" pitchFamily="2" charset="0"/>
              </a:rPr>
              <a:t>How could we improve this investigation?</a:t>
            </a:r>
          </a:p>
          <a:p>
            <a:pPr eaLnBrk="1" hangingPunct="1">
              <a:lnSpc>
                <a:spcPct val="100000"/>
              </a:lnSpc>
              <a:spcBef>
                <a:spcPct val="0"/>
              </a:spcBef>
              <a:buNone/>
            </a:pPr>
            <a:endParaRPr lang="en-GB" altLang="en-US" dirty="0">
              <a:latin typeface="Twinkl" pitchFamily="2" charset="0"/>
            </a:endParaRPr>
          </a:p>
          <a:p>
            <a:pPr eaLnBrk="1" hangingPunct="1">
              <a:lnSpc>
                <a:spcPct val="100000"/>
              </a:lnSpc>
              <a:spcBef>
                <a:spcPct val="0"/>
              </a:spcBef>
              <a:buNone/>
            </a:pPr>
            <a:r>
              <a:rPr lang="en-GB" altLang="en-US" dirty="0">
                <a:latin typeface="Twinkl" pitchFamily="2" charset="0"/>
              </a:rPr>
              <a:t>Are there any further questions you would like to investigate following on from this investigation?</a:t>
            </a:r>
          </a:p>
        </p:txBody>
      </p:sp>
      <p:pic>
        <p:nvPicPr>
          <p:cNvPr id="18438" name="Picture 3">
            <a:extLst>
              <a:ext uri="{FF2B5EF4-FFF2-40B4-BE49-F238E27FC236}">
                <a16:creationId xmlns:a16="http://schemas.microsoft.com/office/drawing/2014/main" id="{9819AD3B-DDD0-4B61-AAAD-45F9A53247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1850" y="3133725"/>
            <a:ext cx="21304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5">
            <a:extLst>
              <a:ext uri="{FF2B5EF4-FFF2-40B4-BE49-F238E27FC236}">
                <a16:creationId xmlns:a16="http://schemas.microsoft.com/office/drawing/2014/main" id="{9BB58D74-9CF4-4F7B-AEE5-DD5D527617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29075" y="3133725"/>
            <a:ext cx="21780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601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B2E9F708-93A0-4B42-9DA6-6CE25D3667BE}"/>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a:extLst>
              <a:ext uri="{FF2B5EF4-FFF2-40B4-BE49-F238E27FC236}">
                <a16:creationId xmlns:a16="http://schemas.microsoft.com/office/drawing/2014/main" id="{312E065C-0B2F-45E3-9D01-BF4F5E9AD01A}"/>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9220" name="Title 1">
            <a:extLst>
              <a:ext uri="{FF2B5EF4-FFF2-40B4-BE49-F238E27FC236}">
                <a16:creationId xmlns:a16="http://schemas.microsoft.com/office/drawing/2014/main" id="{15CCBBFF-8D1E-413E-AEDA-55308DF5004E}"/>
              </a:ext>
            </a:extLst>
          </p:cNvPr>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spcBef>
                <a:spcPct val="0"/>
              </a:spcBef>
              <a:buFontTx/>
              <a:buNone/>
            </a:pPr>
            <a:r>
              <a:rPr lang="en-US" altLang="en-US" sz="3600" b="1">
                <a:solidFill>
                  <a:schemeClr val="tx1"/>
                </a:solidFill>
                <a:latin typeface="Twinkl" pitchFamily="2" charset="0"/>
              </a:rPr>
              <a:t>Success Criteria</a:t>
            </a:r>
          </a:p>
        </p:txBody>
      </p:sp>
      <p:sp>
        <p:nvSpPr>
          <p:cNvPr id="9222" name="Content Placeholder 15">
            <a:extLst>
              <a:ext uri="{FF2B5EF4-FFF2-40B4-BE49-F238E27FC236}">
                <a16:creationId xmlns:a16="http://schemas.microsoft.com/office/drawing/2014/main" id="{B334762A-488D-483C-BD94-25CA8BE364F3}"/>
              </a:ext>
            </a:extLst>
          </p:cNvPr>
          <p:cNvSpPr>
            <a:spLocks noGrp="1"/>
          </p:cNvSpPr>
          <p:nvPr>
            <p:ph idx="1"/>
          </p:nvPr>
        </p:nvSpPr>
        <p:spPr>
          <a:xfrm>
            <a:off x="628650" y="886619"/>
            <a:ext cx="7886700" cy="1409700"/>
          </a:xfrm>
        </p:spPr>
        <p:txBody>
          <a:bodyPr/>
          <a:lstStyle/>
          <a:p>
            <a:pPr marL="0" indent="0">
              <a:buNone/>
            </a:pPr>
            <a:r>
              <a:rPr lang="en-GB" sz="2800" b="1" u="sng" dirty="0"/>
              <a:t>Monday 24</a:t>
            </a:r>
            <a:r>
              <a:rPr lang="en-GB" sz="2800" b="1" u="sng" baseline="30000" dirty="0"/>
              <a:t>th</a:t>
            </a:r>
            <a:r>
              <a:rPr lang="en-GB" sz="2800" b="1" u="sng" dirty="0"/>
              <a:t> January</a:t>
            </a:r>
            <a:endParaRPr lang="en-GB" sz="2800" b="1" dirty="0"/>
          </a:p>
          <a:p>
            <a:pPr marL="0" indent="0">
              <a:buNone/>
            </a:pPr>
            <a:r>
              <a:rPr lang="en-GB" sz="2800" b="1" u="sng" dirty="0"/>
              <a:t>L.O. – I can plan a fair test to investigate what impacts the speed of evaporation.</a:t>
            </a:r>
            <a:endParaRPr lang="en-GB" altLang="en-US" sz="2800" b="1" dirty="0">
              <a:latin typeface="Twinkl" pitchFamily="2" charset="0"/>
            </a:endParaRPr>
          </a:p>
        </p:txBody>
      </p:sp>
      <p:sp>
        <p:nvSpPr>
          <p:cNvPr id="9223" name="Content Placeholder 15">
            <a:extLst>
              <a:ext uri="{FF2B5EF4-FFF2-40B4-BE49-F238E27FC236}">
                <a16:creationId xmlns:a16="http://schemas.microsoft.com/office/drawing/2014/main" id="{39035752-95FF-43CB-B64C-F9A23CE64BCB}"/>
              </a:ext>
            </a:extLst>
          </p:cNvPr>
          <p:cNvSpPr txBox="1">
            <a:spLocks/>
          </p:cNvSpPr>
          <p:nvPr/>
        </p:nvSpPr>
        <p:spPr bwMode="auto">
          <a:xfrm>
            <a:off x="628650" y="3467100"/>
            <a:ext cx="788670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lnSpc>
                <a:spcPct val="100000"/>
              </a:lnSpc>
            </a:pPr>
            <a:r>
              <a:rPr lang="en-GB" altLang="en-US" dirty="0">
                <a:latin typeface="Twinkl" pitchFamily="2" charset="0"/>
              </a:rPr>
              <a:t>I can explain the effect of temperature on the process of evaporation. </a:t>
            </a:r>
          </a:p>
          <a:p>
            <a:pPr eaLnBrk="1" hangingPunct="1">
              <a:lnSpc>
                <a:spcPct val="100000"/>
              </a:lnSpc>
            </a:pPr>
            <a:r>
              <a:rPr lang="en-GB" altLang="en-US" dirty="0">
                <a:latin typeface="Twinkl" pitchFamily="2" charset="0"/>
              </a:rPr>
              <a:t>I can plan and carry out a comparative test using equipment accurately and display my results.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 name="Content Placeholder 7">
            <a:extLst>
              <a:ext uri="{FF2B5EF4-FFF2-40B4-BE49-F238E27FC236}">
                <a16:creationId xmlns:a16="http://schemas.microsoft.com/office/drawing/2014/main" id="{05A5487D-FBD9-4F7A-817F-DF85AE330FE3}"/>
              </a:ext>
            </a:extLst>
          </p:cNvPr>
          <p:cNvSpPr>
            <a:spLocks/>
          </p:cNvSpPr>
          <p:nvPr/>
        </p:nvSpPr>
        <p:spPr bwMode="auto">
          <a:xfrm>
            <a:off x="764039" y="2666670"/>
            <a:ext cx="4084186" cy="3426155"/>
          </a:xfrm>
          <a:prstGeom prst="rect">
            <a:avLst/>
          </a:prstGeom>
          <a:solidFill>
            <a:srgbClr val="A7E6DE"/>
          </a:solidFill>
          <a:ln>
            <a:noFill/>
          </a:ln>
        </p:spPr>
        <p:txBody>
          <a:bodyPr wrap="square"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lnSpc>
                <a:spcPct val="100000"/>
              </a:lnSpc>
              <a:buFont typeface="Arial" panose="020B0604020202020204" pitchFamily="34" charset="0"/>
              <a:buNone/>
            </a:pPr>
            <a:r>
              <a:rPr lang="en-GB" altLang="en-US" dirty="0">
                <a:latin typeface="Twinkl" pitchFamily="2" charset="0"/>
              </a:rPr>
              <a:t>When clothes dry on the washing line, it is evaporation that causes the liquid on the wet clothes to turn into gas, leaving the clothes dry.</a:t>
            </a:r>
          </a:p>
          <a:p>
            <a:pPr eaLnBrk="1" hangingPunct="1">
              <a:lnSpc>
                <a:spcPct val="100000"/>
              </a:lnSpc>
              <a:buFont typeface="Arial" panose="020B0604020202020204" pitchFamily="34" charset="0"/>
              <a:buNone/>
            </a:pPr>
            <a:r>
              <a:rPr lang="en-GB" altLang="en-US" dirty="0">
                <a:latin typeface="Twinkl" pitchFamily="2" charset="0"/>
              </a:rPr>
              <a:t>But how is the water evaporated from the wet clothes? I will </a:t>
            </a:r>
            <a:r>
              <a:rPr lang="en-GB" altLang="en-US">
                <a:latin typeface="Twinkl" pitchFamily="2" charset="0"/>
              </a:rPr>
              <a:t>show you </a:t>
            </a:r>
            <a:r>
              <a:rPr lang="en-GB" altLang="en-US" dirty="0">
                <a:latin typeface="Twinkl" pitchFamily="2" charset="0"/>
              </a:rPr>
              <a:t>some children's ideas about what makes this happen. Have a look at each statement, think about whether you agree or disagree with it, and write your ideas around it.</a:t>
            </a:r>
          </a:p>
        </p:txBody>
      </p:sp>
      <p:sp>
        <p:nvSpPr>
          <p:cNvPr id="10242" name="Title 5">
            <a:extLst>
              <a:ext uri="{FF2B5EF4-FFF2-40B4-BE49-F238E27FC236}">
                <a16:creationId xmlns:a16="http://schemas.microsoft.com/office/drawing/2014/main" id="{56360AC5-AE18-4E91-AEC5-B430E33BB435}"/>
              </a:ext>
            </a:extLst>
          </p:cNvPr>
          <p:cNvSpPr>
            <a:spLocks noGrp="1"/>
          </p:cNvSpPr>
          <p:nvPr>
            <p:ph type="title"/>
          </p:nvPr>
        </p:nvSpPr>
        <p:spPr>
          <a:xfrm>
            <a:off x="457200" y="485775"/>
            <a:ext cx="8220075" cy="1165225"/>
          </a:xfrm>
        </p:spPr>
        <p:txBody>
          <a:bodyPr/>
          <a:lstStyle/>
          <a:p>
            <a:pPr algn="ctr" eaLnBrk="1" hangingPunct="1"/>
            <a:r>
              <a:rPr lang="en-GB" altLang="en-US" sz="3600" dirty="0">
                <a:latin typeface="Twinkl" pitchFamily="2" charset="0"/>
              </a:rPr>
              <a:t>How Do Wet Clothes Dry?</a:t>
            </a:r>
          </a:p>
        </p:txBody>
      </p:sp>
      <p:sp>
        <p:nvSpPr>
          <p:cNvPr id="10244" name="Content Placeholder 7">
            <a:extLst>
              <a:ext uri="{FF2B5EF4-FFF2-40B4-BE49-F238E27FC236}">
                <a16:creationId xmlns:a16="http://schemas.microsoft.com/office/drawing/2014/main" id="{0FC2D005-F64B-47C5-91D7-CEA033F874DB}"/>
              </a:ext>
            </a:extLst>
          </p:cNvPr>
          <p:cNvSpPr>
            <a:spLocks noGrp="1"/>
          </p:cNvSpPr>
          <p:nvPr>
            <p:ph idx="1"/>
          </p:nvPr>
        </p:nvSpPr>
        <p:spPr>
          <a:xfrm>
            <a:off x="755650" y="1809039"/>
            <a:ext cx="7632700" cy="499897"/>
          </a:xfrm>
          <a:prstGeom prst="rect">
            <a:avLst/>
          </a:prstGeom>
          <a:solidFill>
            <a:srgbClr val="D3F3EF"/>
          </a:solidFill>
          <a:ln w="28575">
            <a:solidFill>
              <a:srgbClr val="7095A5"/>
            </a:solidFill>
          </a:ln>
        </p:spPr>
        <p:txBody>
          <a:bodyPr lIns="108000" tIns="108000" rIns="108000" bIns="108000" anchor="ctr">
            <a:spAutoFit/>
          </a:bodyPr>
          <a:lstStyle/>
          <a:p>
            <a:pPr marL="0" indent="0" algn="ctr" eaLnBrk="1" hangingPunct="1">
              <a:lnSpc>
                <a:spcPct val="100000"/>
              </a:lnSpc>
              <a:buFont typeface="Arial" panose="020B0604020202020204" pitchFamily="34" charset="0"/>
              <a:buNone/>
            </a:pPr>
            <a:r>
              <a:rPr lang="en-GB" altLang="en-US" dirty="0">
                <a:latin typeface="Twinkl" pitchFamily="2" charset="0"/>
              </a:rPr>
              <a:t>Evaporation is the process of a liquid changing into a gas.</a:t>
            </a:r>
          </a:p>
        </p:txBody>
      </p:sp>
      <p:pic>
        <p:nvPicPr>
          <p:cNvPr id="10247" name="Picture 1">
            <a:extLst>
              <a:ext uri="{FF2B5EF4-FFF2-40B4-BE49-F238E27FC236}">
                <a16:creationId xmlns:a16="http://schemas.microsoft.com/office/drawing/2014/main" id="{08C81562-A84C-4235-8780-B33C0D3F29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05625" y="2048573"/>
            <a:ext cx="1474336" cy="325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2">
            <a:extLst>
              <a:ext uri="{FF2B5EF4-FFF2-40B4-BE49-F238E27FC236}">
                <a16:creationId xmlns:a16="http://schemas.microsoft.com/office/drawing/2014/main" id="{230FBCD2-C0A0-4928-AA5D-D892576108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800213"/>
            <a:ext cx="1539943" cy="22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Down Arrow 20">
            <a:extLst>
              <a:ext uri="{FF2B5EF4-FFF2-40B4-BE49-F238E27FC236}">
                <a16:creationId xmlns:a16="http://schemas.microsoft.com/office/drawing/2014/main" id="{E7028AE9-986E-4424-BCB8-DDD9B5E3ACB4}"/>
              </a:ext>
            </a:extLst>
          </p:cNvPr>
          <p:cNvSpPr/>
          <p:nvPr/>
        </p:nvSpPr>
        <p:spPr>
          <a:xfrm rot="4244986" flipV="1">
            <a:off x="6682977" y="4760912"/>
            <a:ext cx="234950" cy="657225"/>
          </a:xfrm>
          <a:prstGeom prst="downArrow">
            <a:avLst/>
          </a:prstGeom>
          <a:solidFill>
            <a:srgbClr val="7095A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5">
            <a:extLst>
              <a:ext uri="{FF2B5EF4-FFF2-40B4-BE49-F238E27FC236}">
                <a16:creationId xmlns:a16="http://schemas.microsoft.com/office/drawing/2014/main" id="{BDA4A436-85B7-49E0-8E40-56CA88FE1A1C}"/>
              </a:ext>
            </a:extLst>
          </p:cNvPr>
          <p:cNvSpPr>
            <a:spLocks noGrp="1"/>
          </p:cNvSpPr>
          <p:nvPr>
            <p:ph type="title"/>
          </p:nvPr>
        </p:nvSpPr>
        <p:spPr>
          <a:xfrm>
            <a:off x="457200" y="485775"/>
            <a:ext cx="8220075" cy="1165225"/>
          </a:xfrm>
        </p:spPr>
        <p:txBody>
          <a:bodyPr/>
          <a:lstStyle/>
          <a:p>
            <a:pPr algn="ctr" eaLnBrk="1" hangingPunct="1"/>
            <a:r>
              <a:rPr lang="en-GB" altLang="en-US" sz="3600" dirty="0">
                <a:latin typeface="Twinkl" pitchFamily="2" charset="0"/>
              </a:rPr>
              <a:t>How Do Wet Clothes Dry?</a:t>
            </a:r>
          </a:p>
        </p:txBody>
      </p:sp>
      <p:sp>
        <p:nvSpPr>
          <p:cNvPr id="11269" name="Content Placeholder 7">
            <a:extLst>
              <a:ext uri="{FF2B5EF4-FFF2-40B4-BE49-F238E27FC236}">
                <a16:creationId xmlns:a16="http://schemas.microsoft.com/office/drawing/2014/main" id="{62813E28-D8B8-438C-ADE1-3F5948832144}"/>
              </a:ext>
            </a:extLst>
          </p:cNvPr>
          <p:cNvSpPr>
            <a:spLocks/>
          </p:cNvSpPr>
          <p:nvPr/>
        </p:nvSpPr>
        <p:spPr bwMode="auto">
          <a:xfrm>
            <a:off x="764040" y="2509683"/>
            <a:ext cx="4613304" cy="3393338"/>
          </a:xfrm>
          <a:prstGeom prst="rect">
            <a:avLst/>
          </a:prstGeom>
          <a:solidFill>
            <a:srgbClr val="A7E6DE"/>
          </a:solidFill>
          <a:ln>
            <a:noFill/>
          </a:ln>
        </p:spPr>
        <p:txBody>
          <a:bodyPr wrap="square"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lnSpc>
                <a:spcPct val="100000"/>
              </a:lnSpc>
              <a:buFont typeface="Arial" panose="020B0604020202020204" pitchFamily="34" charset="0"/>
              <a:buNone/>
            </a:pPr>
            <a:r>
              <a:rPr lang="en-GB" altLang="en-US" dirty="0">
                <a:latin typeface="Twinkl" pitchFamily="2" charset="0"/>
              </a:rPr>
              <a:t>The particles in a liquid have energy and are moving around each other quite fast. Some of the particles move so quickly that they turn into a gas and move away from the liquid. </a:t>
            </a:r>
          </a:p>
          <a:p>
            <a:pPr eaLnBrk="1" hangingPunct="1">
              <a:lnSpc>
                <a:spcPct val="100000"/>
              </a:lnSpc>
              <a:buFont typeface="Arial" panose="020B0604020202020204" pitchFamily="34" charset="0"/>
              <a:buNone/>
            </a:pPr>
            <a:r>
              <a:rPr lang="en-GB" altLang="en-US" dirty="0">
                <a:latin typeface="Twinkl" pitchFamily="2" charset="0"/>
              </a:rPr>
              <a:t>This happens quickly if the liquid is boiling, but when clothes are drying it is not that hot so I think it just happens slower. Eventually all the particles will have changed into a gas and the clothes will be dry!</a:t>
            </a:r>
          </a:p>
        </p:txBody>
      </p:sp>
      <p:sp>
        <p:nvSpPr>
          <p:cNvPr id="11270" name="Content Placeholder 7">
            <a:extLst>
              <a:ext uri="{FF2B5EF4-FFF2-40B4-BE49-F238E27FC236}">
                <a16:creationId xmlns:a16="http://schemas.microsoft.com/office/drawing/2014/main" id="{3118954B-EBA0-4AE7-9E27-7943C9F1C075}"/>
              </a:ext>
            </a:extLst>
          </p:cNvPr>
          <p:cNvSpPr>
            <a:spLocks noGrp="1"/>
          </p:cNvSpPr>
          <p:nvPr>
            <p:ph idx="1"/>
          </p:nvPr>
        </p:nvSpPr>
        <p:spPr>
          <a:xfrm>
            <a:off x="755650" y="1811433"/>
            <a:ext cx="5822950" cy="495108"/>
          </a:xfrm>
          <a:prstGeom prst="rect">
            <a:avLst/>
          </a:prstGeom>
          <a:solidFill>
            <a:srgbClr val="D3F3EF"/>
          </a:solidFill>
          <a:ln w="28575">
            <a:solidFill>
              <a:srgbClr val="7095A5"/>
            </a:solidFill>
          </a:ln>
        </p:spPr>
        <p:txBody>
          <a:bodyPr lIns="108000" tIns="108000" rIns="108000" bIns="108000" anchor="ctr">
            <a:spAutoFit/>
          </a:bodyPr>
          <a:lstStyle/>
          <a:p>
            <a:pPr marL="0" indent="0" algn="ctr" eaLnBrk="1" hangingPunct="1">
              <a:lnSpc>
                <a:spcPct val="100000"/>
              </a:lnSpc>
              <a:buFont typeface="Arial" panose="020B0604020202020204" pitchFamily="34" charset="0"/>
              <a:buNone/>
            </a:pPr>
            <a:r>
              <a:rPr lang="en-GB" altLang="en-US" dirty="0">
                <a:latin typeface="Twinkl" pitchFamily="2" charset="0"/>
              </a:rPr>
              <a:t>This boy has the answer!</a:t>
            </a:r>
          </a:p>
        </p:txBody>
      </p:sp>
      <p:pic>
        <p:nvPicPr>
          <p:cNvPr id="11271" name="Picture 1">
            <a:extLst>
              <a:ext uri="{FF2B5EF4-FFF2-40B4-BE49-F238E27FC236}">
                <a16:creationId xmlns:a16="http://schemas.microsoft.com/office/drawing/2014/main" id="{D49B043E-4A85-4DC9-BEA2-C37AB9D84B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76875" y="1633538"/>
            <a:ext cx="31638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Content Placeholder 7">
            <a:extLst>
              <a:ext uri="{FF2B5EF4-FFF2-40B4-BE49-F238E27FC236}">
                <a16:creationId xmlns:a16="http://schemas.microsoft.com/office/drawing/2014/main" id="{4A8F798B-D09D-441B-8F5E-401016A318B5}"/>
              </a:ext>
            </a:extLst>
          </p:cNvPr>
          <p:cNvSpPr>
            <a:spLocks noGrp="1"/>
          </p:cNvSpPr>
          <p:nvPr>
            <p:ph idx="1"/>
          </p:nvPr>
        </p:nvSpPr>
        <p:spPr>
          <a:xfrm>
            <a:off x="750888" y="1718112"/>
            <a:ext cx="7632700" cy="4203816"/>
          </a:xfrm>
          <a:prstGeom prst="rect">
            <a:avLst/>
          </a:prstGeom>
          <a:solidFill>
            <a:schemeClr val="bg1"/>
          </a:solidFill>
          <a:ln w="28575">
            <a:solidFill>
              <a:srgbClr val="7095A5"/>
            </a:solidFill>
          </a:ln>
        </p:spPr>
        <p:txBody>
          <a:bodyPr lIns="108000" tIns="108000" rIns="108000" bIns="108000" anchor="ctr">
            <a:spAutoFit/>
          </a:bodyPr>
          <a:lstStyle/>
          <a:p>
            <a:pPr marL="0" indent="0" eaLnBrk="1" hangingPunct="1">
              <a:lnSpc>
                <a:spcPct val="100000"/>
              </a:lnSpc>
              <a:buFont typeface="Arial" panose="020B0604020202020204" pitchFamily="34" charset="0"/>
              <a:buNone/>
            </a:pPr>
            <a:r>
              <a:rPr lang="en-GB" altLang="en-US" dirty="0">
                <a:latin typeface="Twinkl" pitchFamily="2" charset="0"/>
              </a:rPr>
              <a:t>When clothes are hung on a washing line to dry, they are </a:t>
            </a:r>
            <a:br>
              <a:rPr lang="en-GB" altLang="en-US" dirty="0">
                <a:latin typeface="Twinkl" pitchFamily="2" charset="0"/>
              </a:rPr>
            </a:br>
            <a:r>
              <a:rPr lang="en-GB" altLang="en-US" dirty="0">
                <a:latin typeface="Twinkl" pitchFamily="2" charset="0"/>
              </a:rPr>
              <a:t>exposed to heat. They are not boiling, but there is some heat.</a:t>
            </a:r>
          </a:p>
          <a:p>
            <a:pPr marL="0" indent="0" eaLnBrk="1" hangingPunct="1">
              <a:lnSpc>
                <a:spcPct val="100000"/>
              </a:lnSpc>
              <a:buFont typeface="Arial" panose="020B0604020202020204" pitchFamily="34" charset="0"/>
              <a:buNone/>
            </a:pPr>
            <a:r>
              <a:rPr lang="en-GB" altLang="en-US" dirty="0">
                <a:latin typeface="Twinkl" pitchFamily="2" charset="0"/>
              </a:rPr>
              <a:t>The particles in the liquid water are moving around </a:t>
            </a:r>
            <a:br>
              <a:rPr lang="en-GB" altLang="en-US" dirty="0">
                <a:latin typeface="Twinkl" pitchFamily="2" charset="0"/>
              </a:rPr>
            </a:br>
            <a:r>
              <a:rPr lang="en-GB" altLang="en-US" dirty="0">
                <a:latin typeface="Twinkl" pitchFamily="2" charset="0"/>
              </a:rPr>
              <a:t>and over each other, and some particles move </a:t>
            </a:r>
            <a:br>
              <a:rPr lang="en-GB" altLang="en-US" dirty="0">
                <a:latin typeface="Twinkl" pitchFamily="2" charset="0"/>
              </a:rPr>
            </a:br>
            <a:r>
              <a:rPr lang="en-GB" altLang="en-US" dirty="0">
                <a:latin typeface="Twinkl" pitchFamily="2" charset="0"/>
              </a:rPr>
              <a:t>faster than others.</a:t>
            </a:r>
          </a:p>
          <a:p>
            <a:pPr marL="0" indent="0" eaLnBrk="1" hangingPunct="1">
              <a:lnSpc>
                <a:spcPct val="100000"/>
              </a:lnSpc>
              <a:buFont typeface="Arial" panose="020B0604020202020204" pitchFamily="34" charset="0"/>
              <a:buNone/>
            </a:pPr>
            <a:r>
              <a:rPr lang="en-GB" altLang="en-US" dirty="0">
                <a:latin typeface="Twinkl" pitchFamily="2" charset="0"/>
              </a:rPr>
              <a:t>These particles move so fast that they change state,</a:t>
            </a:r>
            <a:br>
              <a:rPr lang="en-GB" altLang="en-US" dirty="0">
                <a:latin typeface="Twinkl" pitchFamily="2" charset="0"/>
              </a:rPr>
            </a:br>
            <a:r>
              <a:rPr lang="en-GB" altLang="en-US" dirty="0">
                <a:latin typeface="Twinkl" pitchFamily="2" charset="0"/>
              </a:rPr>
              <a:t>turning into water vapour. The particles of water </a:t>
            </a:r>
            <a:br>
              <a:rPr lang="en-GB" altLang="en-US" dirty="0">
                <a:latin typeface="Twinkl" pitchFamily="2" charset="0"/>
              </a:rPr>
            </a:br>
            <a:r>
              <a:rPr lang="en-GB" altLang="en-US" dirty="0">
                <a:latin typeface="Twinkl" pitchFamily="2" charset="0"/>
              </a:rPr>
              <a:t>vapour move away from the clothes, spreading </a:t>
            </a:r>
            <a:br>
              <a:rPr lang="en-GB" altLang="en-US" dirty="0">
                <a:latin typeface="Twinkl" pitchFamily="2" charset="0"/>
              </a:rPr>
            </a:br>
            <a:r>
              <a:rPr lang="en-GB" altLang="en-US" dirty="0">
                <a:latin typeface="Twinkl" pitchFamily="2" charset="0"/>
              </a:rPr>
              <a:t>out into the air. The particles don't turn into air!</a:t>
            </a:r>
          </a:p>
          <a:p>
            <a:pPr marL="0" indent="0" eaLnBrk="1" hangingPunct="1">
              <a:lnSpc>
                <a:spcPct val="100000"/>
              </a:lnSpc>
              <a:buFont typeface="Arial" panose="020B0604020202020204" pitchFamily="34" charset="0"/>
              <a:buNone/>
            </a:pPr>
            <a:r>
              <a:rPr lang="en-GB" altLang="en-US" dirty="0">
                <a:latin typeface="Twinkl" pitchFamily="2" charset="0"/>
              </a:rPr>
              <a:t>Eventually, if the clothes are left on the washing line for long</a:t>
            </a:r>
            <a:br>
              <a:rPr lang="en-GB" altLang="en-US" dirty="0">
                <a:latin typeface="Twinkl" pitchFamily="2" charset="0"/>
              </a:rPr>
            </a:br>
            <a:r>
              <a:rPr lang="en-GB" altLang="en-US" dirty="0">
                <a:latin typeface="Twinkl" pitchFamily="2" charset="0"/>
              </a:rPr>
              <a:t>enough, all the particles of liquid water will change</a:t>
            </a:r>
            <a:br>
              <a:rPr lang="en-GB" altLang="en-US" dirty="0">
                <a:latin typeface="Twinkl" pitchFamily="2" charset="0"/>
              </a:rPr>
            </a:br>
            <a:r>
              <a:rPr lang="en-GB" altLang="en-US" dirty="0">
                <a:latin typeface="Twinkl" pitchFamily="2" charset="0"/>
              </a:rPr>
              <a:t>state into gaseous water vapour. The water will</a:t>
            </a:r>
            <a:br>
              <a:rPr lang="en-GB" altLang="en-US" dirty="0">
                <a:latin typeface="Twinkl" pitchFamily="2" charset="0"/>
              </a:rPr>
            </a:br>
            <a:r>
              <a:rPr lang="en-GB" altLang="en-US" dirty="0">
                <a:latin typeface="Twinkl" pitchFamily="2" charset="0"/>
              </a:rPr>
              <a:t>have evaporated and the clothes will be dry.</a:t>
            </a:r>
          </a:p>
        </p:txBody>
      </p:sp>
      <p:sp>
        <p:nvSpPr>
          <p:cNvPr id="12291" name="Title 5">
            <a:extLst>
              <a:ext uri="{FF2B5EF4-FFF2-40B4-BE49-F238E27FC236}">
                <a16:creationId xmlns:a16="http://schemas.microsoft.com/office/drawing/2014/main" id="{BFB5E9CE-3FC5-4EAD-88AF-08BE1B4F805B}"/>
              </a:ext>
            </a:extLst>
          </p:cNvPr>
          <p:cNvSpPr>
            <a:spLocks noGrp="1"/>
          </p:cNvSpPr>
          <p:nvPr>
            <p:ph type="title"/>
          </p:nvPr>
        </p:nvSpPr>
        <p:spPr>
          <a:xfrm>
            <a:off x="457200" y="485775"/>
            <a:ext cx="8220075" cy="1165225"/>
          </a:xfrm>
        </p:spPr>
        <p:txBody>
          <a:bodyPr/>
          <a:lstStyle/>
          <a:p>
            <a:pPr algn="ctr" eaLnBrk="1" hangingPunct="1"/>
            <a:r>
              <a:rPr lang="en-GB" altLang="en-US" sz="3600" dirty="0">
                <a:latin typeface="Twinkl" pitchFamily="2" charset="0"/>
              </a:rPr>
              <a:t>How Do Wet Clothes Dry?</a:t>
            </a:r>
          </a:p>
        </p:txBody>
      </p:sp>
      <p:pic>
        <p:nvPicPr>
          <p:cNvPr id="12293" name="Picture 1">
            <a:extLst>
              <a:ext uri="{FF2B5EF4-FFF2-40B4-BE49-F238E27FC236}">
                <a16:creationId xmlns:a16="http://schemas.microsoft.com/office/drawing/2014/main" id="{0A906CAE-2125-4603-910F-7D23F98735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34088" y="1949450"/>
            <a:ext cx="2574925"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1" name="Content Placeholder 7">
            <a:extLst>
              <a:ext uri="{FF2B5EF4-FFF2-40B4-BE49-F238E27FC236}">
                <a16:creationId xmlns:a16="http://schemas.microsoft.com/office/drawing/2014/main" id="{E1E9AFD4-7062-4842-8080-16E3EABAB8A5}"/>
              </a:ext>
            </a:extLst>
          </p:cNvPr>
          <p:cNvSpPr>
            <a:spLocks noGrp="1"/>
          </p:cNvSpPr>
          <p:nvPr>
            <p:ph idx="1"/>
          </p:nvPr>
        </p:nvSpPr>
        <p:spPr>
          <a:xfrm>
            <a:off x="755650" y="1809023"/>
            <a:ext cx="7632700" cy="1253991"/>
          </a:xfrm>
          <a:prstGeom prst="rect">
            <a:avLst/>
          </a:prstGeom>
          <a:solidFill>
            <a:srgbClr val="D3F3EF"/>
          </a:solidFill>
          <a:ln w="28575">
            <a:solidFill>
              <a:srgbClr val="7095A5"/>
            </a:solidFill>
          </a:ln>
        </p:spPr>
        <p:txBody>
          <a:bodyPr lIns="108000" tIns="108000" rIns="108000" bIns="108000" anchor="ctr">
            <a:spAutoFit/>
          </a:bodyPr>
          <a:lstStyle/>
          <a:p>
            <a:pPr marL="0" indent="0" algn="ctr" eaLnBrk="1" hangingPunct="1">
              <a:lnSpc>
                <a:spcPct val="110000"/>
              </a:lnSpc>
              <a:buFont typeface="Arial" panose="020B0604020202020204" pitchFamily="34" charset="0"/>
              <a:buNone/>
            </a:pPr>
            <a:r>
              <a:rPr lang="en-GB" altLang="en-US" dirty="0">
                <a:latin typeface="Twinkl" pitchFamily="2" charset="0"/>
              </a:rPr>
              <a:t>You are going to work in a group to plan and set up</a:t>
            </a:r>
            <a:br>
              <a:rPr lang="en-GB" altLang="en-US" dirty="0">
                <a:latin typeface="Twinkl" pitchFamily="2" charset="0"/>
              </a:rPr>
            </a:br>
            <a:r>
              <a:rPr lang="en-GB" altLang="en-US" dirty="0">
                <a:latin typeface="Twinkl" pitchFamily="2" charset="0"/>
              </a:rPr>
              <a:t>an investigation to find the answer to this question.</a:t>
            </a:r>
          </a:p>
          <a:p>
            <a:pPr marL="0" indent="0" algn="ctr" eaLnBrk="1" hangingPunct="1">
              <a:lnSpc>
                <a:spcPct val="110000"/>
              </a:lnSpc>
              <a:buFont typeface="Arial" panose="020B0604020202020204" pitchFamily="34" charset="0"/>
              <a:buNone/>
            </a:pPr>
            <a:r>
              <a:rPr lang="en-GB" altLang="en-US" dirty="0">
                <a:latin typeface="Twinkl" pitchFamily="2" charset="0"/>
              </a:rPr>
              <a:t>You will have access to the following equipment:</a:t>
            </a:r>
          </a:p>
        </p:txBody>
      </p:sp>
      <p:sp>
        <p:nvSpPr>
          <p:cNvPr id="24" name="Rectangle 23">
            <a:extLst>
              <a:ext uri="{FF2B5EF4-FFF2-40B4-BE49-F238E27FC236}">
                <a16:creationId xmlns:a16="http://schemas.microsoft.com/office/drawing/2014/main" id="{CA97B2F2-55CA-4081-A15F-6D61BFFBB528}"/>
              </a:ext>
            </a:extLst>
          </p:cNvPr>
          <p:cNvSpPr/>
          <p:nvPr/>
        </p:nvSpPr>
        <p:spPr>
          <a:xfrm>
            <a:off x="4735513" y="4716463"/>
            <a:ext cx="1939925" cy="1384300"/>
          </a:xfrm>
          <a:prstGeom prst="rect">
            <a:avLst/>
          </a:prstGeom>
          <a:solidFill>
            <a:srgbClr val="A7E6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4" name="Rectangle 33">
            <a:extLst>
              <a:ext uri="{FF2B5EF4-FFF2-40B4-BE49-F238E27FC236}">
                <a16:creationId xmlns:a16="http://schemas.microsoft.com/office/drawing/2014/main" id="{2CF79B57-899E-46F9-8016-2CA08708FA00}"/>
              </a:ext>
            </a:extLst>
          </p:cNvPr>
          <p:cNvSpPr/>
          <p:nvPr/>
        </p:nvSpPr>
        <p:spPr>
          <a:xfrm>
            <a:off x="2744788" y="4716463"/>
            <a:ext cx="1941512" cy="1384300"/>
          </a:xfrm>
          <a:prstGeom prst="rect">
            <a:avLst/>
          </a:prstGeom>
          <a:solidFill>
            <a:srgbClr val="A7E6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5" name="Rectangle 34">
            <a:extLst>
              <a:ext uri="{FF2B5EF4-FFF2-40B4-BE49-F238E27FC236}">
                <a16:creationId xmlns:a16="http://schemas.microsoft.com/office/drawing/2014/main" id="{7CECD7B1-4B49-4101-9629-86EF75023A00}"/>
              </a:ext>
            </a:extLst>
          </p:cNvPr>
          <p:cNvSpPr/>
          <p:nvPr/>
        </p:nvSpPr>
        <p:spPr>
          <a:xfrm>
            <a:off x="755650" y="4716463"/>
            <a:ext cx="1941513" cy="1384300"/>
          </a:xfrm>
          <a:prstGeom prst="rect">
            <a:avLst/>
          </a:prstGeom>
          <a:solidFill>
            <a:srgbClr val="A7E6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7" name="Rectangle 36">
            <a:extLst>
              <a:ext uri="{FF2B5EF4-FFF2-40B4-BE49-F238E27FC236}">
                <a16:creationId xmlns:a16="http://schemas.microsoft.com/office/drawing/2014/main" id="{75871919-F8E6-4653-8495-35AD42B9E419}"/>
              </a:ext>
            </a:extLst>
          </p:cNvPr>
          <p:cNvSpPr/>
          <p:nvPr/>
        </p:nvSpPr>
        <p:spPr>
          <a:xfrm>
            <a:off x="2744788" y="3276600"/>
            <a:ext cx="1941512" cy="1384300"/>
          </a:xfrm>
          <a:prstGeom prst="rect">
            <a:avLst/>
          </a:prstGeom>
          <a:solidFill>
            <a:srgbClr val="A7E6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8" name="Rectangle 37">
            <a:extLst>
              <a:ext uri="{FF2B5EF4-FFF2-40B4-BE49-F238E27FC236}">
                <a16:creationId xmlns:a16="http://schemas.microsoft.com/office/drawing/2014/main" id="{5D021329-38F4-4B0E-AFF3-B2AF89452A84}"/>
              </a:ext>
            </a:extLst>
          </p:cNvPr>
          <p:cNvSpPr/>
          <p:nvPr/>
        </p:nvSpPr>
        <p:spPr>
          <a:xfrm>
            <a:off x="755650" y="3276600"/>
            <a:ext cx="1941513" cy="1384300"/>
          </a:xfrm>
          <a:prstGeom prst="rect">
            <a:avLst/>
          </a:prstGeom>
          <a:solidFill>
            <a:srgbClr val="A7E6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319" name="Title 5">
            <a:extLst>
              <a:ext uri="{FF2B5EF4-FFF2-40B4-BE49-F238E27FC236}">
                <a16:creationId xmlns:a16="http://schemas.microsoft.com/office/drawing/2014/main" id="{6FBCD29B-B728-48F3-82C6-EA2A89B41870}"/>
              </a:ext>
            </a:extLst>
          </p:cNvPr>
          <p:cNvSpPr>
            <a:spLocks noGrp="1"/>
          </p:cNvSpPr>
          <p:nvPr>
            <p:ph type="title"/>
          </p:nvPr>
        </p:nvSpPr>
        <p:spPr>
          <a:xfrm>
            <a:off x="457200" y="485775"/>
            <a:ext cx="8220075" cy="1165225"/>
          </a:xfrm>
        </p:spPr>
        <p:txBody>
          <a:bodyPr>
            <a:noAutofit/>
          </a:bodyPr>
          <a:lstStyle/>
          <a:p>
            <a:pPr algn="ctr" eaLnBrk="1" hangingPunct="1">
              <a:lnSpc>
                <a:spcPct val="100000"/>
              </a:lnSpc>
              <a:defRPr/>
            </a:pPr>
            <a:r>
              <a:rPr lang="en-GB" altLang="en-US" sz="3000" dirty="0">
                <a:latin typeface="Twinkl" pitchFamily="2" charset="0"/>
              </a:rPr>
              <a:t>Does the Temperature</a:t>
            </a:r>
            <a:br>
              <a:rPr lang="en-GB" altLang="en-US" sz="3000" dirty="0">
                <a:latin typeface="Twinkl" pitchFamily="2" charset="0"/>
              </a:rPr>
            </a:br>
            <a:r>
              <a:rPr lang="en-GB" altLang="en-US" sz="3000" dirty="0">
                <a:latin typeface="Twinkl" pitchFamily="2" charset="0"/>
              </a:rPr>
              <a:t>Affect How Fast Towels Dry?</a:t>
            </a:r>
          </a:p>
        </p:txBody>
      </p:sp>
      <p:sp>
        <p:nvSpPr>
          <p:cNvPr id="13323" name="Content Placeholder 7">
            <a:extLst>
              <a:ext uri="{FF2B5EF4-FFF2-40B4-BE49-F238E27FC236}">
                <a16:creationId xmlns:a16="http://schemas.microsoft.com/office/drawing/2014/main" id="{D80E8691-743C-4ECF-9FFE-FF4A8E9423CA}"/>
              </a:ext>
            </a:extLst>
          </p:cNvPr>
          <p:cNvSpPr>
            <a:spLocks/>
          </p:cNvSpPr>
          <p:nvPr/>
        </p:nvSpPr>
        <p:spPr bwMode="auto">
          <a:xfrm>
            <a:off x="755650" y="4187488"/>
            <a:ext cx="1939925" cy="477108"/>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10000"/>
              </a:lnSpc>
              <a:buFont typeface="Arial" panose="020B0604020202020204" pitchFamily="34" charset="0"/>
              <a:buNone/>
            </a:pPr>
            <a:r>
              <a:rPr lang="en-GB" altLang="en-US" sz="1600" dirty="0">
                <a:latin typeface="Twinkl" pitchFamily="2" charset="0"/>
              </a:rPr>
              <a:t>three tea towels</a:t>
            </a:r>
          </a:p>
        </p:txBody>
      </p:sp>
      <p:sp>
        <p:nvSpPr>
          <p:cNvPr id="13324" name="Content Placeholder 7">
            <a:extLst>
              <a:ext uri="{FF2B5EF4-FFF2-40B4-BE49-F238E27FC236}">
                <a16:creationId xmlns:a16="http://schemas.microsoft.com/office/drawing/2014/main" id="{6943BAEF-9955-4865-AF26-B269FC34A9C8}"/>
              </a:ext>
            </a:extLst>
          </p:cNvPr>
          <p:cNvSpPr>
            <a:spLocks/>
          </p:cNvSpPr>
          <p:nvPr/>
        </p:nvSpPr>
        <p:spPr bwMode="auto">
          <a:xfrm>
            <a:off x="3576980" y="3777528"/>
            <a:ext cx="1042987" cy="477108"/>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10000"/>
              </a:lnSpc>
              <a:buFont typeface="Arial" panose="020B0604020202020204" pitchFamily="34" charset="0"/>
              <a:buNone/>
            </a:pPr>
            <a:r>
              <a:rPr lang="en-GB" altLang="en-US" sz="1600" dirty="0">
                <a:latin typeface="Twinkl" pitchFamily="2" charset="0"/>
              </a:rPr>
              <a:t>water</a:t>
            </a:r>
          </a:p>
        </p:txBody>
      </p:sp>
      <p:sp>
        <p:nvSpPr>
          <p:cNvPr id="13325" name="Content Placeholder 7">
            <a:extLst>
              <a:ext uri="{FF2B5EF4-FFF2-40B4-BE49-F238E27FC236}">
                <a16:creationId xmlns:a16="http://schemas.microsoft.com/office/drawing/2014/main" id="{09A58882-B46F-43B5-B71C-767B69027ABD}"/>
              </a:ext>
            </a:extLst>
          </p:cNvPr>
          <p:cNvSpPr>
            <a:spLocks/>
          </p:cNvSpPr>
          <p:nvPr/>
        </p:nvSpPr>
        <p:spPr bwMode="auto">
          <a:xfrm>
            <a:off x="755650" y="5614542"/>
            <a:ext cx="1941513" cy="477108"/>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10000"/>
              </a:lnSpc>
              <a:buFont typeface="Arial" panose="020B0604020202020204" pitchFamily="34" charset="0"/>
              <a:buNone/>
            </a:pPr>
            <a:r>
              <a:rPr lang="en-GB" altLang="en-US" sz="1600" dirty="0">
                <a:latin typeface="Twinkl" pitchFamily="2" charset="0"/>
              </a:rPr>
              <a:t>scales</a:t>
            </a:r>
          </a:p>
        </p:txBody>
      </p:sp>
      <p:sp>
        <p:nvSpPr>
          <p:cNvPr id="13327" name="Content Placeholder 7">
            <a:extLst>
              <a:ext uri="{FF2B5EF4-FFF2-40B4-BE49-F238E27FC236}">
                <a16:creationId xmlns:a16="http://schemas.microsoft.com/office/drawing/2014/main" id="{D61E28E9-5910-4764-B80E-8061C5D70D96}"/>
              </a:ext>
            </a:extLst>
          </p:cNvPr>
          <p:cNvSpPr>
            <a:spLocks/>
          </p:cNvSpPr>
          <p:nvPr/>
        </p:nvSpPr>
        <p:spPr bwMode="auto">
          <a:xfrm>
            <a:off x="5638334" y="5170056"/>
            <a:ext cx="1135063" cy="477108"/>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10000"/>
              </a:lnSpc>
              <a:buFont typeface="Arial" panose="020B0604020202020204" pitchFamily="34" charset="0"/>
              <a:buNone/>
            </a:pPr>
            <a:r>
              <a:rPr lang="en-GB" altLang="en-US" sz="1600" dirty="0">
                <a:latin typeface="Twinkl" pitchFamily="2" charset="0"/>
              </a:rPr>
              <a:t>a clock</a:t>
            </a:r>
          </a:p>
        </p:txBody>
      </p:sp>
      <p:sp>
        <p:nvSpPr>
          <p:cNvPr id="13328" name="Content Placeholder 7">
            <a:extLst>
              <a:ext uri="{FF2B5EF4-FFF2-40B4-BE49-F238E27FC236}">
                <a16:creationId xmlns:a16="http://schemas.microsoft.com/office/drawing/2014/main" id="{168DE77A-37CB-469E-973C-0B17BD42D77F}"/>
              </a:ext>
            </a:extLst>
          </p:cNvPr>
          <p:cNvSpPr>
            <a:spLocks/>
          </p:cNvSpPr>
          <p:nvPr/>
        </p:nvSpPr>
        <p:spPr bwMode="auto">
          <a:xfrm>
            <a:off x="2722502" y="5214144"/>
            <a:ext cx="1663700" cy="477108"/>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10000"/>
              </a:lnSpc>
              <a:buFont typeface="Arial" panose="020B0604020202020204" pitchFamily="34" charset="0"/>
              <a:buNone/>
            </a:pPr>
            <a:r>
              <a:rPr lang="en-GB" altLang="en-US" sz="1600" dirty="0">
                <a:latin typeface="Twinkl" pitchFamily="2" charset="0"/>
              </a:rPr>
              <a:t>thermometer</a:t>
            </a:r>
          </a:p>
        </p:txBody>
      </p:sp>
      <p:pic>
        <p:nvPicPr>
          <p:cNvPr id="13329" name="Picture 3">
            <a:extLst>
              <a:ext uri="{FF2B5EF4-FFF2-40B4-BE49-F238E27FC236}">
                <a16:creationId xmlns:a16="http://schemas.microsoft.com/office/drawing/2014/main" id="{1309C32C-AFE7-4A65-A7DB-27B7045B92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86202" y="4755564"/>
            <a:ext cx="106704" cy="12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38">
            <a:extLst>
              <a:ext uri="{FF2B5EF4-FFF2-40B4-BE49-F238E27FC236}">
                <a16:creationId xmlns:a16="http://schemas.microsoft.com/office/drawing/2014/main" id="{757155DD-5965-4CFB-892A-0F6E0E218604}"/>
              </a:ext>
            </a:extLst>
          </p:cNvPr>
          <p:cNvSpPr/>
          <p:nvPr/>
        </p:nvSpPr>
        <p:spPr>
          <a:xfrm>
            <a:off x="4737100" y="3276600"/>
            <a:ext cx="1939925" cy="1384300"/>
          </a:xfrm>
          <a:prstGeom prst="rect">
            <a:avLst/>
          </a:prstGeom>
          <a:solidFill>
            <a:srgbClr val="A7E6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331" name="Content Placeholder 7">
            <a:extLst>
              <a:ext uri="{FF2B5EF4-FFF2-40B4-BE49-F238E27FC236}">
                <a16:creationId xmlns:a16="http://schemas.microsoft.com/office/drawing/2014/main" id="{3CF2CDF9-39B3-45D2-AE15-C7E711B67158}"/>
              </a:ext>
            </a:extLst>
          </p:cNvPr>
          <p:cNvSpPr>
            <a:spLocks/>
          </p:cNvSpPr>
          <p:nvPr/>
        </p:nvSpPr>
        <p:spPr bwMode="auto">
          <a:xfrm>
            <a:off x="4750703" y="4182275"/>
            <a:ext cx="1941513" cy="477108"/>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10000"/>
              </a:lnSpc>
              <a:buFont typeface="Arial" panose="020B0604020202020204" pitchFamily="34" charset="0"/>
              <a:buNone/>
            </a:pPr>
            <a:r>
              <a:rPr lang="en-GB" altLang="en-US" sz="1600" dirty="0">
                <a:latin typeface="Twinkl" pitchFamily="2" charset="0"/>
              </a:rPr>
              <a:t>measuring jug</a:t>
            </a:r>
          </a:p>
        </p:txBody>
      </p:sp>
      <p:pic>
        <p:nvPicPr>
          <p:cNvPr id="13332" name="Picture 42">
            <a:extLst>
              <a:ext uri="{FF2B5EF4-FFF2-40B4-BE49-F238E27FC236}">
                <a16:creationId xmlns:a16="http://schemas.microsoft.com/office/drawing/2014/main" id="{3F980916-3EA2-40E5-97BE-0E4F92DAA6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1450" y="3417640"/>
            <a:ext cx="919163"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5" name="Picture 8">
            <a:extLst>
              <a:ext uri="{FF2B5EF4-FFF2-40B4-BE49-F238E27FC236}">
                <a16:creationId xmlns:a16="http://schemas.microsoft.com/office/drawing/2014/main" id="{A36C2A58-3DD3-418E-A130-6F50E97DAD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9763" y="3540125"/>
            <a:ext cx="4127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6" name="Picture 9">
            <a:extLst>
              <a:ext uri="{FF2B5EF4-FFF2-40B4-BE49-F238E27FC236}">
                <a16:creationId xmlns:a16="http://schemas.microsoft.com/office/drawing/2014/main" id="{0B3440B6-A413-40D9-994E-0F9C5235957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5213" y="4849813"/>
            <a:ext cx="1320800"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7" name="Picture 10">
            <a:extLst>
              <a:ext uri="{FF2B5EF4-FFF2-40B4-BE49-F238E27FC236}">
                <a16:creationId xmlns:a16="http://schemas.microsoft.com/office/drawing/2014/main" id="{0E2CB9F8-D756-46E7-946C-914191340B6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4983163"/>
            <a:ext cx="8509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8" name="Picture 11">
            <a:extLst>
              <a:ext uri="{FF2B5EF4-FFF2-40B4-BE49-F238E27FC236}">
                <a16:creationId xmlns:a16="http://schemas.microsoft.com/office/drawing/2014/main" id="{91232F68-7292-4D88-8514-D010FA9EA08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33475" y="3455988"/>
            <a:ext cx="11826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Content Placeholder 7">
            <a:extLst>
              <a:ext uri="{FF2B5EF4-FFF2-40B4-BE49-F238E27FC236}">
                <a16:creationId xmlns:a16="http://schemas.microsoft.com/office/drawing/2014/main" id="{3661EC8E-56FC-4B9A-9884-2096F6DDE73F}"/>
              </a:ext>
            </a:extLst>
          </p:cNvPr>
          <p:cNvSpPr>
            <a:spLocks noGrp="1"/>
          </p:cNvSpPr>
          <p:nvPr>
            <p:ph idx="1"/>
          </p:nvPr>
        </p:nvSpPr>
        <p:spPr>
          <a:xfrm>
            <a:off x="755650" y="1741389"/>
            <a:ext cx="5648325" cy="1454345"/>
          </a:xfrm>
          <a:prstGeom prst="rect">
            <a:avLst/>
          </a:prstGeom>
          <a:solidFill>
            <a:schemeClr val="bg1"/>
          </a:solidFill>
          <a:ln w="28575">
            <a:solidFill>
              <a:srgbClr val="7095A5"/>
            </a:solidFill>
          </a:ln>
        </p:spPr>
        <p:txBody>
          <a:bodyPr lIns="108000" tIns="108000" rIns="108000" bIns="108000" anchor="ctr">
            <a:spAutoFit/>
          </a:bodyPr>
          <a:lstStyle/>
          <a:p>
            <a:pPr marL="0" indent="0" eaLnBrk="1" hangingPunct="1">
              <a:lnSpc>
                <a:spcPct val="100000"/>
              </a:lnSpc>
              <a:buFont typeface="Arial" panose="020B0604020202020204" pitchFamily="34" charset="0"/>
              <a:buNone/>
            </a:pPr>
            <a:r>
              <a:rPr lang="en-GB" altLang="en-US" dirty="0">
                <a:latin typeface="Twinkl" pitchFamily="2" charset="0"/>
              </a:rPr>
              <a:t>You will need to decide how to use the equipment </a:t>
            </a:r>
            <a:br>
              <a:rPr lang="en-GB" altLang="en-US" dirty="0">
                <a:latin typeface="Twinkl" pitchFamily="2" charset="0"/>
              </a:rPr>
            </a:br>
            <a:r>
              <a:rPr lang="en-GB" altLang="en-US" dirty="0">
                <a:latin typeface="Twinkl" pitchFamily="2" charset="0"/>
              </a:rPr>
              <a:t>to answer this question.</a:t>
            </a:r>
          </a:p>
          <a:p>
            <a:pPr marL="0" indent="0" eaLnBrk="1" hangingPunct="1">
              <a:lnSpc>
                <a:spcPct val="100000"/>
              </a:lnSpc>
              <a:buFont typeface="Arial" panose="020B0604020202020204" pitchFamily="34" charset="0"/>
              <a:buNone/>
            </a:pPr>
            <a:r>
              <a:rPr lang="en-GB" altLang="en-US" dirty="0">
                <a:latin typeface="Twinkl" pitchFamily="2" charset="0"/>
              </a:rPr>
              <a:t>You will also make a prediction about what you think the answer will be.</a:t>
            </a:r>
          </a:p>
        </p:txBody>
      </p:sp>
      <p:sp>
        <p:nvSpPr>
          <p:cNvPr id="14339" name="Title 5">
            <a:extLst>
              <a:ext uri="{FF2B5EF4-FFF2-40B4-BE49-F238E27FC236}">
                <a16:creationId xmlns:a16="http://schemas.microsoft.com/office/drawing/2014/main" id="{23C7EA31-1D14-4C22-84BA-023F7DA5FFBF}"/>
              </a:ext>
            </a:extLst>
          </p:cNvPr>
          <p:cNvSpPr>
            <a:spLocks noGrp="1"/>
          </p:cNvSpPr>
          <p:nvPr>
            <p:ph type="title"/>
          </p:nvPr>
        </p:nvSpPr>
        <p:spPr>
          <a:xfrm>
            <a:off x="457200" y="485775"/>
            <a:ext cx="8220075" cy="1165225"/>
          </a:xfrm>
        </p:spPr>
        <p:txBody>
          <a:bodyPr>
            <a:noAutofit/>
          </a:bodyPr>
          <a:lstStyle/>
          <a:p>
            <a:pPr algn="ctr" eaLnBrk="1" hangingPunct="1">
              <a:lnSpc>
                <a:spcPct val="100000"/>
              </a:lnSpc>
              <a:defRPr/>
            </a:pPr>
            <a:r>
              <a:rPr lang="en-GB" altLang="en-US" sz="3000" dirty="0">
                <a:latin typeface="Twinkl" pitchFamily="2" charset="0"/>
              </a:rPr>
              <a:t>Does the Temperature</a:t>
            </a:r>
            <a:br>
              <a:rPr lang="en-GB" altLang="en-US" sz="3000" dirty="0">
                <a:latin typeface="Twinkl" pitchFamily="2" charset="0"/>
              </a:rPr>
            </a:br>
            <a:r>
              <a:rPr lang="en-GB" altLang="en-US" sz="3000" dirty="0">
                <a:latin typeface="Twinkl" pitchFamily="2" charset="0"/>
              </a:rPr>
              <a:t>Affect How Fast Towels Dry?</a:t>
            </a:r>
          </a:p>
        </p:txBody>
      </p:sp>
      <p:sp>
        <p:nvSpPr>
          <p:cNvPr id="14342" name="Content Placeholder 7">
            <a:extLst>
              <a:ext uri="{FF2B5EF4-FFF2-40B4-BE49-F238E27FC236}">
                <a16:creationId xmlns:a16="http://schemas.microsoft.com/office/drawing/2014/main" id="{20B2BD5F-EB58-4718-83F5-F9B33B9D7561}"/>
              </a:ext>
            </a:extLst>
          </p:cNvPr>
          <p:cNvSpPr>
            <a:spLocks/>
          </p:cNvSpPr>
          <p:nvPr/>
        </p:nvSpPr>
        <p:spPr bwMode="auto">
          <a:xfrm>
            <a:off x="750888" y="3549150"/>
            <a:ext cx="7632700" cy="2344147"/>
          </a:xfrm>
          <a:prstGeom prst="rect">
            <a:avLst/>
          </a:prstGeom>
          <a:solidFill>
            <a:srgbClr val="A7E6DE"/>
          </a:solidFill>
          <a:ln>
            <a:noFill/>
          </a:ln>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lnSpc>
                <a:spcPct val="100000"/>
              </a:lnSpc>
              <a:buFont typeface="Arial" panose="020B0604020202020204" pitchFamily="34" charset="0"/>
              <a:buNone/>
            </a:pPr>
            <a:r>
              <a:rPr lang="en-GB" altLang="en-US" dirty="0">
                <a:latin typeface="Twinkl" pitchFamily="2" charset="0"/>
              </a:rPr>
              <a:t>You must think about how you will make sure each towel is equally wet at the start of the investigation. If one towel is completely wet through but another is just damp then you won't get reliable results! </a:t>
            </a:r>
          </a:p>
          <a:p>
            <a:pPr eaLnBrk="1" hangingPunct="1">
              <a:lnSpc>
                <a:spcPct val="100000"/>
              </a:lnSpc>
              <a:buFont typeface="Arial" panose="020B0604020202020204" pitchFamily="34" charset="0"/>
              <a:buNone/>
            </a:pPr>
            <a:r>
              <a:rPr lang="en-GB" altLang="en-US" dirty="0">
                <a:latin typeface="Twinkl" pitchFamily="2" charset="0"/>
              </a:rPr>
              <a:t> You should also think carefully about how you will be able to tell how dry the tea towels are after they have been hung up on the washing lines for some time. Will you feel them, observe them, measure their temperature, find their weight, or something else?</a:t>
            </a:r>
          </a:p>
        </p:txBody>
      </p:sp>
      <p:pic>
        <p:nvPicPr>
          <p:cNvPr id="14343" name="Picture 2">
            <a:extLst>
              <a:ext uri="{FF2B5EF4-FFF2-40B4-BE49-F238E27FC236}">
                <a16:creationId xmlns:a16="http://schemas.microsoft.com/office/drawing/2014/main" id="{E2E551C1-2367-4E31-BAAD-A03A1ABD70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57925" y="1577975"/>
            <a:ext cx="2236788"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4A7D2-F761-44DF-AC8F-F2E104271E94}"/>
              </a:ext>
            </a:extLst>
          </p:cNvPr>
          <p:cNvSpPr>
            <a:spLocks noGrp="1"/>
          </p:cNvSpPr>
          <p:nvPr>
            <p:ph type="title"/>
          </p:nvPr>
        </p:nvSpPr>
        <p:spPr>
          <a:xfrm>
            <a:off x="799215" y="510941"/>
            <a:ext cx="6950281" cy="1233970"/>
          </a:xfrm>
        </p:spPr>
        <p:txBody>
          <a:bodyPr>
            <a:normAutofit fontScale="90000"/>
          </a:bodyPr>
          <a:lstStyle/>
          <a:p>
            <a:r>
              <a:rPr lang="en-GB" sz="3200" b="0" dirty="0"/>
              <a:t>Things we need to think about for our investigation. </a:t>
            </a:r>
          </a:p>
        </p:txBody>
      </p:sp>
      <p:sp>
        <p:nvSpPr>
          <p:cNvPr id="5" name="TextBox 4">
            <a:extLst>
              <a:ext uri="{FF2B5EF4-FFF2-40B4-BE49-F238E27FC236}">
                <a16:creationId xmlns:a16="http://schemas.microsoft.com/office/drawing/2014/main" id="{71613088-D792-4270-A0BE-D432A87E1930}"/>
              </a:ext>
            </a:extLst>
          </p:cNvPr>
          <p:cNvSpPr txBox="1"/>
          <p:nvPr/>
        </p:nvSpPr>
        <p:spPr>
          <a:xfrm>
            <a:off x="799215" y="1870745"/>
            <a:ext cx="7296161" cy="4247317"/>
          </a:xfrm>
          <a:prstGeom prst="rect">
            <a:avLst/>
          </a:prstGeom>
          <a:noFill/>
        </p:spPr>
        <p:txBody>
          <a:bodyPr wrap="square" rtlCol="0">
            <a:spAutoFit/>
          </a:bodyPr>
          <a:lstStyle/>
          <a:p>
            <a:pPr marL="285750" indent="-285750">
              <a:buFontTx/>
              <a:buChar char="-"/>
            </a:pPr>
            <a:r>
              <a:rPr lang="en-GB" dirty="0"/>
              <a:t>How will we wet the towels and make sure they are all equally wet?</a:t>
            </a:r>
          </a:p>
          <a:p>
            <a:pPr marL="285750" indent="-285750">
              <a:buFontTx/>
              <a:buChar char="-"/>
            </a:pPr>
            <a:endParaRPr lang="en-GB" dirty="0"/>
          </a:p>
          <a:p>
            <a:pPr marL="285750" indent="-285750">
              <a:buFontTx/>
              <a:buChar char="-"/>
            </a:pPr>
            <a:r>
              <a:rPr lang="en-GB" dirty="0"/>
              <a:t>Where can we hang the towels where they will all be different temperatures?</a:t>
            </a:r>
          </a:p>
          <a:p>
            <a:pPr marL="285750" indent="-285750">
              <a:buFontTx/>
              <a:buChar char="-"/>
            </a:pPr>
            <a:endParaRPr lang="en-GB" dirty="0"/>
          </a:p>
          <a:p>
            <a:pPr marL="285750" indent="-285750">
              <a:buFontTx/>
              <a:buChar char="-"/>
            </a:pPr>
            <a:r>
              <a:rPr lang="en-GB" dirty="0"/>
              <a:t>When or how often shall we check the towels?</a:t>
            </a:r>
          </a:p>
          <a:p>
            <a:pPr marL="285750" indent="-285750">
              <a:buFontTx/>
              <a:buChar char="-"/>
            </a:pPr>
            <a:endParaRPr lang="en-GB" dirty="0"/>
          </a:p>
          <a:p>
            <a:pPr marL="285750" indent="-285750">
              <a:buFontTx/>
              <a:buChar char="-"/>
            </a:pPr>
            <a:r>
              <a:rPr lang="en-GB" dirty="0"/>
              <a:t>How will we know how dry they are? How can we measure this? </a:t>
            </a:r>
          </a:p>
          <a:p>
            <a:pPr marL="285750" indent="-285750">
              <a:buFontTx/>
              <a:buChar char="-"/>
            </a:pPr>
            <a:endParaRPr lang="en-GB" dirty="0"/>
          </a:p>
          <a:p>
            <a:pPr marL="285750" indent="-285750">
              <a:buFontTx/>
              <a:buChar char="-"/>
            </a:pPr>
            <a:r>
              <a:rPr lang="en-GB" dirty="0"/>
              <a:t>How can we make sure we get reliable results? What are we keeping the same and what is the </a:t>
            </a:r>
            <a:r>
              <a:rPr lang="en-GB" b="1" u="sng" dirty="0"/>
              <a:t>one</a:t>
            </a:r>
            <a:r>
              <a:rPr lang="en-GB" dirty="0"/>
              <a:t> thing we are changing?</a:t>
            </a:r>
          </a:p>
          <a:p>
            <a:pPr marL="285750" indent="-285750">
              <a:buFontTx/>
              <a:buChar char="-"/>
            </a:pPr>
            <a:endParaRPr lang="en-GB" dirty="0"/>
          </a:p>
          <a:p>
            <a:pPr marL="285750" indent="-285750">
              <a:buFontTx/>
              <a:buChar char="-"/>
            </a:pPr>
            <a:r>
              <a:rPr lang="en-GB" dirty="0"/>
              <a:t>Once we have set up the experiment you need to write up what we have done. This is called the method. Then, write your prediction of what you think the results will be using as many scientific words as possible.]</a:t>
            </a:r>
          </a:p>
        </p:txBody>
      </p:sp>
    </p:spTree>
    <p:extLst>
      <p:ext uri="{BB962C8B-B14F-4D97-AF65-F5344CB8AC3E}">
        <p14:creationId xmlns:p14="http://schemas.microsoft.com/office/powerpoint/2010/main" val="3463123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90B7D-3114-48BD-8D0C-17AFE659150B}"/>
              </a:ext>
            </a:extLst>
          </p:cNvPr>
          <p:cNvSpPr>
            <a:spLocks noGrp="1"/>
          </p:cNvSpPr>
          <p:nvPr>
            <p:ph type="title"/>
          </p:nvPr>
        </p:nvSpPr>
        <p:spPr>
          <a:xfrm>
            <a:off x="222306" y="1207226"/>
            <a:ext cx="8220075" cy="1595581"/>
          </a:xfrm>
        </p:spPr>
        <p:txBody>
          <a:bodyPr>
            <a:normAutofit fontScale="90000"/>
          </a:bodyPr>
          <a:lstStyle/>
          <a:p>
            <a:r>
              <a:rPr lang="en-GB" dirty="0"/>
              <a:t>Carry out your investigation and record your results in a table like the one below.</a:t>
            </a:r>
          </a:p>
        </p:txBody>
      </p:sp>
      <p:pic>
        <p:nvPicPr>
          <p:cNvPr id="4" name="Content Placeholder 3">
            <a:extLst>
              <a:ext uri="{FF2B5EF4-FFF2-40B4-BE49-F238E27FC236}">
                <a16:creationId xmlns:a16="http://schemas.microsoft.com/office/drawing/2014/main" id="{A6C9F52C-C4FA-48CD-B8C9-A6ED27CD0FFE}"/>
              </a:ext>
            </a:extLst>
          </p:cNvPr>
          <p:cNvPicPr>
            <a:picLocks noGrp="1" noChangeAspect="1"/>
          </p:cNvPicPr>
          <p:nvPr>
            <p:ph idx="1"/>
          </p:nvPr>
        </p:nvPicPr>
        <p:blipFill rotWithShape="1">
          <a:blip r:embed="rId2"/>
          <a:srcRect r="1043" b="2527"/>
          <a:stretch/>
        </p:blipFill>
        <p:spPr>
          <a:xfrm>
            <a:off x="459400" y="3719682"/>
            <a:ext cx="8221924" cy="1674439"/>
          </a:xfrm>
          <a:prstGeom prst="rect">
            <a:avLst/>
          </a:prstGeom>
        </p:spPr>
      </p:pic>
    </p:spTree>
    <p:extLst>
      <p:ext uri="{BB962C8B-B14F-4D97-AF65-F5344CB8AC3E}">
        <p14:creationId xmlns:p14="http://schemas.microsoft.com/office/powerpoint/2010/main" val="3898803709"/>
      </p:ext>
    </p:extLst>
  </p:cSld>
  <p:clrMapOvr>
    <a:masterClrMapping/>
  </p:clrMapOvr>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1422</TotalTime>
  <Words>786</Words>
  <Application>Microsoft Office PowerPoint</Application>
  <PresentationFormat>On-screen Show (4:3)</PresentationFormat>
  <Paragraphs>55</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Sassoon Infant Rg</vt:lpstr>
      <vt:lpstr>Sassoon Infant Md</vt:lpstr>
      <vt:lpstr>Twinkl</vt:lpstr>
      <vt:lpstr>Calibri</vt:lpstr>
      <vt:lpstr>Arial</vt:lpstr>
      <vt:lpstr>BPreplay</vt:lpstr>
      <vt:lpstr>Office Theme</vt:lpstr>
      <vt:lpstr>PowerPoint Presentation</vt:lpstr>
      <vt:lpstr>PowerPoint Presentation</vt:lpstr>
      <vt:lpstr>How Do Wet Clothes Dry?</vt:lpstr>
      <vt:lpstr>How Do Wet Clothes Dry?</vt:lpstr>
      <vt:lpstr>How Do Wet Clothes Dry?</vt:lpstr>
      <vt:lpstr>Does the Temperature Affect How Fast Towels Dry?</vt:lpstr>
      <vt:lpstr>Does the Temperature Affect How Fast Towels Dry?</vt:lpstr>
      <vt:lpstr>Things we need to think about for our investigation. </vt:lpstr>
      <vt:lpstr>Carry out your investigation and record your results in a table like the one below.</vt:lpstr>
      <vt:lpstr>Sharing Ideas and Evaluating</vt:lpstr>
      <vt:lpstr>Sharing Ideas and Evaluating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Hayley Wall</cp:lastModifiedBy>
  <cp:revision>133</cp:revision>
  <dcterms:created xsi:type="dcterms:W3CDTF">2014-10-01T16:09:27Z</dcterms:created>
  <dcterms:modified xsi:type="dcterms:W3CDTF">2022-01-21T15:54:43Z</dcterms:modified>
</cp:coreProperties>
</file>