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60" r:id="rId5"/>
    <p:sldId id="257" r:id="rId6"/>
    <p:sldId id="258"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06/12/2020</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06/12/2020</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programmes/articles/1pYRg2f202rqWHrp3ywhTyX/religions-of-the-worl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936413" y="573212"/>
            <a:ext cx="1891865" cy="646331"/>
          </a:xfrm>
          <a:prstGeom prst="rect">
            <a:avLst/>
          </a:prstGeom>
          <a:noFill/>
        </p:spPr>
        <p:txBody>
          <a:bodyPr wrap="none" rtlCol="0">
            <a:spAutoFit/>
          </a:bodyPr>
          <a:lstStyle/>
          <a:p>
            <a:r>
              <a:rPr lang="en-GB" sz="3600" u="sng" dirty="0">
                <a:latin typeface="Comic Sans MS" panose="030F0702030302020204" pitchFamily="66" charset="0"/>
              </a:rPr>
              <a:t>Monday</a:t>
            </a:r>
            <a:r>
              <a:rPr lang="en-GB" dirty="0">
                <a:latin typeface="Comic Sans MS" panose="030F0702030302020204" pitchFamily="66" charset="0"/>
              </a:rPr>
              <a:t> </a:t>
            </a:r>
          </a:p>
        </p:txBody>
      </p:sp>
      <p:sp>
        <p:nvSpPr>
          <p:cNvPr id="5" name="TextBox 4">
            <a:extLst>
              <a:ext uri="{FF2B5EF4-FFF2-40B4-BE49-F238E27FC236}">
                <a16:creationId xmlns:a16="http://schemas.microsoft.com/office/drawing/2014/main" id="{4147D8B6-DC8B-4B51-8D7A-1ABE7AAA4246}"/>
              </a:ext>
            </a:extLst>
          </p:cNvPr>
          <p:cNvSpPr txBox="1"/>
          <p:nvPr/>
        </p:nvSpPr>
        <p:spPr>
          <a:xfrm>
            <a:off x="2828278" y="602325"/>
            <a:ext cx="8374408" cy="1015663"/>
          </a:xfrm>
          <a:prstGeom prst="rect">
            <a:avLst/>
          </a:prstGeom>
          <a:noFill/>
        </p:spPr>
        <p:txBody>
          <a:bodyPr wrap="none" rtlCol="0">
            <a:spAutoFit/>
          </a:bodyPr>
          <a:lstStyle/>
          <a:p>
            <a:r>
              <a:rPr lang="en-GB" sz="3200" u="sng" dirty="0">
                <a:latin typeface="Comic Sans MS" panose="030F0702030302020204" pitchFamily="66" charset="0"/>
              </a:rPr>
              <a:t>The Christian story of the First Christmas</a:t>
            </a:r>
          </a:p>
          <a:p>
            <a:endParaRPr lang="en-GB" sz="2800" u="sng" dirty="0">
              <a:latin typeface="Comic Sans MS" panose="030F0702030302020204" pitchFamily="66" charset="0"/>
            </a:endParaRPr>
          </a:p>
        </p:txBody>
      </p:sp>
      <p:sp>
        <p:nvSpPr>
          <p:cNvPr id="6" name="Rectangle 5">
            <a:extLst>
              <a:ext uri="{FF2B5EF4-FFF2-40B4-BE49-F238E27FC236}">
                <a16:creationId xmlns:a16="http://schemas.microsoft.com/office/drawing/2014/main" id="{C4D919A9-FE57-42D3-9D8B-23D20B6FE2DA}"/>
              </a:ext>
            </a:extLst>
          </p:cNvPr>
          <p:cNvSpPr/>
          <p:nvPr/>
        </p:nvSpPr>
        <p:spPr>
          <a:xfrm>
            <a:off x="1499660" y="1772348"/>
            <a:ext cx="9329221" cy="923330"/>
          </a:xfrm>
          <a:prstGeom prst="rect">
            <a:avLst/>
          </a:prstGeom>
        </p:spPr>
        <p:txBody>
          <a:bodyPr wrap="none">
            <a:spAutoFit/>
          </a:bodyPr>
          <a:lstStyle/>
          <a:p>
            <a:r>
              <a:rPr lang="en-GB" dirty="0"/>
              <a:t>Animation</a:t>
            </a:r>
            <a:endParaRPr lang="en-GB" dirty="0">
              <a:hlinkClick r:id="rId2"/>
            </a:endParaRPr>
          </a:p>
          <a:p>
            <a:r>
              <a:rPr lang="en-GB" dirty="0">
                <a:hlinkClick r:id="rId2"/>
              </a:rPr>
              <a:t>https://www.bbc.co.uk/programmes/articles/1pYRg2f202rqWHrp3ywhTyX/religions-of-the-world</a:t>
            </a:r>
            <a:endParaRPr lang="en-GB" dirty="0"/>
          </a:p>
          <a:p>
            <a:endParaRPr lang="en-GB" dirty="0"/>
          </a:p>
        </p:txBody>
      </p:sp>
    </p:spTree>
    <p:extLst>
      <p:ext uri="{BB962C8B-B14F-4D97-AF65-F5344CB8AC3E}">
        <p14:creationId xmlns:p14="http://schemas.microsoft.com/office/powerpoint/2010/main" val="179231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1748877" cy="646331"/>
          </a:xfrm>
          <a:prstGeom prst="rect">
            <a:avLst/>
          </a:prstGeom>
          <a:noFill/>
        </p:spPr>
        <p:txBody>
          <a:bodyPr wrap="none" rtlCol="0">
            <a:spAutoFit/>
          </a:bodyPr>
          <a:lstStyle/>
          <a:p>
            <a:r>
              <a:rPr lang="en-GB" sz="3600" u="sng" dirty="0"/>
              <a:t>Tuesday</a:t>
            </a:r>
            <a:r>
              <a:rPr lang="en-GB" dirty="0"/>
              <a:t> </a:t>
            </a:r>
          </a:p>
        </p:txBody>
      </p:sp>
      <p:sp>
        <p:nvSpPr>
          <p:cNvPr id="5" name="TextBox 4">
            <a:extLst>
              <a:ext uri="{FF2B5EF4-FFF2-40B4-BE49-F238E27FC236}">
                <a16:creationId xmlns:a16="http://schemas.microsoft.com/office/drawing/2014/main" id="{2C900A08-640D-4E44-ACE1-0B879C5F33B5}"/>
              </a:ext>
            </a:extLst>
          </p:cNvPr>
          <p:cNvSpPr txBox="1"/>
          <p:nvPr/>
        </p:nvSpPr>
        <p:spPr>
          <a:xfrm>
            <a:off x="4175685" y="579692"/>
            <a:ext cx="1043876" cy="400110"/>
          </a:xfrm>
          <a:prstGeom prst="rect">
            <a:avLst/>
          </a:prstGeom>
          <a:noFill/>
        </p:spPr>
        <p:txBody>
          <a:bodyPr wrap="none" rtlCol="0">
            <a:spAutoFit/>
          </a:bodyPr>
          <a:lstStyle/>
          <a:p>
            <a:r>
              <a:rPr lang="en-GB" sz="2000" u="sng" dirty="0">
                <a:latin typeface="Comic Sans MS" panose="030F0702030302020204" pitchFamily="66" charset="0"/>
              </a:rPr>
              <a:t>Advent</a:t>
            </a:r>
            <a:endParaRPr lang="en-GB" sz="2000" dirty="0"/>
          </a:p>
        </p:txBody>
      </p:sp>
      <p:sp>
        <p:nvSpPr>
          <p:cNvPr id="2" name="TextBox 1">
            <a:extLst>
              <a:ext uri="{FF2B5EF4-FFF2-40B4-BE49-F238E27FC236}">
                <a16:creationId xmlns:a16="http://schemas.microsoft.com/office/drawing/2014/main" id="{D1AF9B49-956D-4C08-B704-28D5441B384D}"/>
              </a:ext>
            </a:extLst>
          </p:cNvPr>
          <p:cNvSpPr txBox="1"/>
          <p:nvPr/>
        </p:nvSpPr>
        <p:spPr>
          <a:xfrm>
            <a:off x="783886" y="1057148"/>
            <a:ext cx="9575161" cy="5632311"/>
          </a:xfrm>
          <a:prstGeom prst="rect">
            <a:avLst/>
          </a:prstGeom>
          <a:noFill/>
        </p:spPr>
        <p:txBody>
          <a:bodyPr wrap="square" rtlCol="0">
            <a:spAutoFit/>
          </a:bodyPr>
          <a:lstStyle/>
          <a:p>
            <a:r>
              <a:rPr lang="en-GB" sz="2000" dirty="0">
                <a:latin typeface="Comic Sans MS" panose="030F0702030302020204" pitchFamily="66" charset="0"/>
              </a:rPr>
              <a:t>For Christians, advent is a time to wait and prepare for Christmas.</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Candles are lit to remind Christians of :</a:t>
            </a:r>
          </a:p>
          <a:p>
            <a:pPr marL="342900" indent="-342900">
              <a:buFont typeface="Arial" panose="020B0604020202020204" pitchFamily="34" charset="0"/>
              <a:buChar char="•"/>
            </a:pPr>
            <a:r>
              <a:rPr lang="en-GB" sz="2000" dirty="0">
                <a:latin typeface="Comic Sans MS" panose="030F0702030302020204" pitchFamily="66" charset="0"/>
              </a:rPr>
              <a:t>Hope – (to trust and believe that something good will happen)</a:t>
            </a:r>
          </a:p>
          <a:p>
            <a:pPr marL="342900" indent="-342900">
              <a:buFont typeface="Arial" panose="020B0604020202020204" pitchFamily="34" charset="0"/>
              <a:buChar char="•"/>
            </a:pPr>
            <a:r>
              <a:rPr lang="en-GB" sz="2000" dirty="0">
                <a:latin typeface="Comic Sans MS" panose="030F0702030302020204" pitchFamily="66" charset="0"/>
              </a:rPr>
              <a:t>Love- (putting the needs of others first)</a:t>
            </a:r>
          </a:p>
          <a:p>
            <a:pPr marL="342900" indent="-342900">
              <a:buFont typeface="Arial" panose="020B0604020202020204" pitchFamily="34" charset="0"/>
              <a:buChar char="•"/>
            </a:pPr>
            <a:r>
              <a:rPr lang="en-GB" sz="2000" dirty="0">
                <a:latin typeface="Comic Sans MS" panose="030F0702030302020204" pitchFamily="66" charset="0"/>
              </a:rPr>
              <a:t>Joy- (a happiness that makes you feel secure and </a:t>
            </a:r>
          </a:p>
          <a:p>
            <a:r>
              <a:rPr lang="en-GB" sz="2000" dirty="0">
                <a:latin typeface="Comic Sans MS" panose="030F0702030302020204" pitchFamily="66" charset="0"/>
              </a:rPr>
              <a:t>			strong as you focus on God)</a:t>
            </a:r>
          </a:p>
          <a:p>
            <a:pPr marL="342900" indent="-342900">
              <a:buFont typeface="Arial" panose="020B0604020202020204" pitchFamily="34" charset="0"/>
              <a:buChar char="•"/>
            </a:pPr>
            <a:r>
              <a:rPr lang="en-GB" sz="2000" dirty="0">
                <a:latin typeface="Comic Sans MS" panose="030F0702030302020204" pitchFamily="66" charset="0"/>
              </a:rPr>
              <a:t>Peace- (calmness, safety, no war or fighting)</a:t>
            </a:r>
          </a:p>
          <a:p>
            <a:pPr marL="342900" indent="-342900">
              <a:buFont typeface="Arial" panose="020B0604020202020204" pitchFamily="34" charset="0"/>
              <a:buChar char="•"/>
            </a:pPr>
            <a:r>
              <a:rPr lang="en-GB" sz="2000" dirty="0">
                <a:latin typeface="Comic Sans MS" panose="030F0702030302020204" pitchFamily="66" charset="0"/>
              </a:rPr>
              <a:t>Jesus – the light of the world</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They read about the prophets who said that Jesus would be born.</a:t>
            </a:r>
          </a:p>
          <a:p>
            <a:r>
              <a:rPr lang="en-GB" sz="2000" dirty="0">
                <a:latin typeface="Comic Sans MS" panose="030F0702030302020204" pitchFamily="66" charset="0"/>
              </a:rPr>
              <a:t>They read the story of the first Christmas and imagine what it must have been like for the people who were there.</a:t>
            </a:r>
          </a:p>
          <a:p>
            <a:endParaRPr lang="en-GB" sz="2000" dirty="0">
              <a:latin typeface="Comic Sans MS" panose="030F0702030302020204" pitchFamily="66" charset="0"/>
            </a:endParaRPr>
          </a:p>
          <a:p>
            <a:r>
              <a:rPr lang="en-GB" sz="2000" dirty="0">
                <a:latin typeface="Comic Sans MS" panose="030F0702030302020204" pitchFamily="66" charset="0"/>
              </a:rPr>
              <a:t>Over the next few days, we will learn about other objects that help us to think of something else.</a:t>
            </a:r>
          </a:p>
        </p:txBody>
      </p:sp>
      <p:pic>
        <p:nvPicPr>
          <p:cNvPr id="6" name="Picture 5">
            <a:extLst>
              <a:ext uri="{FF2B5EF4-FFF2-40B4-BE49-F238E27FC236}">
                <a16:creationId xmlns:a16="http://schemas.microsoft.com/office/drawing/2014/main" id="{289A1146-1B49-48C6-8AEE-F3D0CC8D162D}"/>
              </a:ext>
            </a:extLst>
          </p:cNvPr>
          <p:cNvPicPr>
            <a:picLocks noChangeAspect="1"/>
          </p:cNvPicPr>
          <p:nvPr/>
        </p:nvPicPr>
        <p:blipFill>
          <a:blip r:embed="rId2"/>
          <a:stretch>
            <a:fillRect/>
          </a:stretch>
        </p:blipFill>
        <p:spPr>
          <a:xfrm>
            <a:off x="8935863" y="579692"/>
            <a:ext cx="2617540" cy="3494551"/>
          </a:xfrm>
          <a:prstGeom prst="rect">
            <a:avLst/>
          </a:prstGeom>
        </p:spPr>
      </p:pic>
    </p:spTree>
    <p:extLst>
      <p:ext uri="{BB962C8B-B14F-4D97-AF65-F5344CB8AC3E}">
        <p14:creationId xmlns:p14="http://schemas.microsoft.com/office/powerpoint/2010/main" val="315282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689113" y="327286"/>
            <a:ext cx="2707793" cy="646331"/>
          </a:xfrm>
          <a:prstGeom prst="rect">
            <a:avLst/>
          </a:prstGeom>
          <a:noFill/>
        </p:spPr>
        <p:txBody>
          <a:bodyPr wrap="none" rtlCol="0">
            <a:spAutoFit/>
          </a:bodyPr>
          <a:lstStyle/>
          <a:p>
            <a:r>
              <a:rPr lang="en-GB" sz="3600" u="sng" dirty="0">
                <a:latin typeface="Comic Sans MS" panose="030F0702030302020204" pitchFamily="66" charset="0"/>
              </a:rPr>
              <a:t>Wednesday</a:t>
            </a:r>
            <a:r>
              <a:rPr lang="en-GB" dirty="0"/>
              <a:t> </a:t>
            </a:r>
          </a:p>
        </p:txBody>
      </p:sp>
      <p:sp>
        <p:nvSpPr>
          <p:cNvPr id="9" name="TextBox 8">
            <a:extLst>
              <a:ext uri="{FF2B5EF4-FFF2-40B4-BE49-F238E27FC236}">
                <a16:creationId xmlns:a16="http://schemas.microsoft.com/office/drawing/2014/main" id="{392AB92E-113D-455E-BC5C-A3D5083C30EC}"/>
              </a:ext>
            </a:extLst>
          </p:cNvPr>
          <p:cNvSpPr txBox="1"/>
          <p:nvPr/>
        </p:nvSpPr>
        <p:spPr>
          <a:xfrm>
            <a:off x="4518377" y="398076"/>
            <a:ext cx="1071127" cy="584775"/>
          </a:xfrm>
          <a:prstGeom prst="rect">
            <a:avLst/>
          </a:prstGeom>
          <a:noFill/>
        </p:spPr>
        <p:txBody>
          <a:bodyPr wrap="none" rtlCol="0">
            <a:spAutoFit/>
          </a:bodyPr>
          <a:lstStyle/>
          <a:p>
            <a:r>
              <a:rPr lang="en-GB" sz="3200" u="sng" dirty="0">
                <a:latin typeface="Comic Sans MS" panose="030F0702030302020204" pitchFamily="66" charset="0"/>
              </a:rPr>
              <a:t>Star</a:t>
            </a:r>
          </a:p>
        </p:txBody>
      </p:sp>
      <p:pic>
        <p:nvPicPr>
          <p:cNvPr id="3" name="Picture 2">
            <a:extLst>
              <a:ext uri="{FF2B5EF4-FFF2-40B4-BE49-F238E27FC236}">
                <a16:creationId xmlns:a16="http://schemas.microsoft.com/office/drawing/2014/main" id="{0E79FEF2-574D-43CB-9FA7-B7D8873B9C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2434" y="327286"/>
            <a:ext cx="3506035" cy="4048539"/>
          </a:xfrm>
          <a:prstGeom prst="rect">
            <a:avLst/>
          </a:prstGeom>
        </p:spPr>
      </p:pic>
      <p:sp>
        <p:nvSpPr>
          <p:cNvPr id="6" name="TextBox 5">
            <a:extLst>
              <a:ext uri="{FF2B5EF4-FFF2-40B4-BE49-F238E27FC236}">
                <a16:creationId xmlns:a16="http://schemas.microsoft.com/office/drawing/2014/main" id="{BD3BA8B7-E85A-4BBA-B441-939ED6D0489F}"/>
              </a:ext>
            </a:extLst>
          </p:cNvPr>
          <p:cNvSpPr txBox="1"/>
          <p:nvPr/>
        </p:nvSpPr>
        <p:spPr>
          <a:xfrm>
            <a:off x="914400" y="1802296"/>
            <a:ext cx="7335663" cy="3416320"/>
          </a:xfrm>
          <a:prstGeom prst="rect">
            <a:avLst/>
          </a:prstGeom>
          <a:noFill/>
        </p:spPr>
        <p:txBody>
          <a:bodyPr wrap="none" rtlCol="0">
            <a:spAutoFit/>
          </a:bodyPr>
          <a:lstStyle/>
          <a:p>
            <a:r>
              <a:rPr lang="en-GB" dirty="0">
                <a:latin typeface="Comic Sans MS" panose="030F0702030302020204" pitchFamily="66" charset="0"/>
              </a:rPr>
              <a:t>The star was a heavenly sign of promises long ago.</a:t>
            </a:r>
          </a:p>
          <a:p>
            <a:endParaRPr lang="en-GB" dirty="0">
              <a:latin typeface="Comic Sans MS" panose="030F0702030302020204" pitchFamily="66" charset="0"/>
            </a:endParaRPr>
          </a:p>
          <a:p>
            <a:r>
              <a:rPr lang="en-GB" dirty="0">
                <a:latin typeface="Comic Sans MS" panose="030F0702030302020204" pitchFamily="66" charset="0"/>
              </a:rPr>
              <a:t>Christians believe that God promised a Saviour for the world, </a:t>
            </a:r>
          </a:p>
          <a:p>
            <a:r>
              <a:rPr lang="en-GB" dirty="0">
                <a:latin typeface="Comic Sans MS" panose="030F0702030302020204" pitchFamily="66" charset="0"/>
              </a:rPr>
              <a:t>and the star was the sign of the fulfilment of that promise.</a:t>
            </a:r>
          </a:p>
          <a:p>
            <a:endParaRPr lang="en-GB" dirty="0">
              <a:latin typeface="Comic Sans MS" panose="030F0702030302020204" pitchFamily="66" charset="0"/>
            </a:endParaRPr>
          </a:p>
          <a:p>
            <a:r>
              <a:rPr lang="en-GB" dirty="0">
                <a:latin typeface="Comic Sans MS" panose="030F0702030302020204" pitchFamily="66" charset="0"/>
              </a:rPr>
              <a:t>The Wisemen followed the star to Bethlehem.</a:t>
            </a:r>
          </a:p>
          <a:p>
            <a:endParaRPr lang="en-GB" dirty="0">
              <a:latin typeface="Comic Sans MS" panose="030F0702030302020204" pitchFamily="66" charset="0"/>
            </a:endParaRPr>
          </a:p>
          <a:p>
            <a:r>
              <a:rPr lang="en-GB" dirty="0">
                <a:latin typeface="Comic Sans MS" panose="030F0702030302020204" pitchFamily="66" charset="0"/>
              </a:rPr>
              <a:t>At that time some people believed that if something changed in</a:t>
            </a:r>
          </a:p>
          <a:p>
            <a:r>
              <a:rPr lang="en-GB" dirty="0">
                <a:latin typeface="Comic Sans MS" panose="030F0702030302020204" pitchFamily="66" charset="0"/>
              </a:rPr>
              <a:t>the night sky, it meant that something was going to happen, or had</a:t>
            </a:r>
          </a:p>
          <a:p>
            <a:r>
              <a:rPr lang="en-GB" dirty="0">
                <a:latin typeface="Comic Sans MS" panose="030F0702030302020204" pitchFamily="66" charset="0"/>
              </a:rPr>
              <a:t>happened on Earth.</a:t>
            </a:r>
          </a:p>
          <a:p>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162559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743111" y="135789"/>
            <a:ext cx="1942711" cy="646331"/>
          </a:xfrm>
          <a:prstGeom prst="rect">
            <a:avLst/>
          </a:prstGeom>
          <a:noFill/>
        </p:spPr>
        <p:txBody>
          <a:bodyPr wrap="none" rtlCol="0">
            <a:spAutoFit/>
          </a:bodyPr>
          <a:lstStyle/>
          <a:p>
            <a:r>
              <a:rPr lang="en-GB" sz="3600" u="sng" dirty="0"/>
              <a:t>Thursday</a:t>
            </a:r>
            <a:r>
              <a:rPr lang="en-GB" dirty="0"/>
              <a:t> </a:t>
            </a:r>
          </a:p>
        </p:txBody>
      </p:sp>
      <p:sp>
        <p:nvSpPr>
          <p:cNvPr id="3" name="TextBox 2">
            <a:extLst>
              <a:ext uri="{FF2B5EF4-FFF2-40B4-BE49-F238E27FC236}">
                <a16:creationId xmlns:a16="http://schemas.microsoft.com/office/drawing/2014/main" id="{B663D3C8-84B0-4C18-8EBC-2916F165C9F7}"/>
              </a:ext>
            </a:extLst>
          </p:cNvPr>
          <p:cNvSpPr txBox="1"/>
          <p:nvPr/>
        </p:nvSpPr>
        <p:spPr>
          <a:xfrm>
            <a:off x="3267982" y="371312"/>
            <a:ext cx="2828018" cy="461665"/>
          </a:xfrm>
          <a:prstGeom prst="rect">
            <a:avLst/>
          </a:prstGeom>
          <a:noFill/>
        </p:spPr>
        <p:txBody>
          <a:bodyPr wrap="none" rtlCol="0">
            <a:spAutoFit/>
          </a:bodyPr>
          <a:lstStyle/>
          <a:p>
            <a:r>
              <a:rPr lang="en-GB" sz="2400" u="sng" dirty="0">
                <a:latin typeface="Comic Sans MS" panose="030F0702030302020204" pitchFamily="66" charset="0"/>
              </a:rPr>
              <a:t>Christmas Wreath</a:t>
            </a:r>
          </a:p>
        </p:txBody>
      </p:sp>
      <p:sp>
        <p:nvSpPr>
          <p:cNvPr id="6" name="Rectangle 5">
            <a:extLst>
              <a:ext uri="{FF2B5EF4-FFF2-40B4-BE49-F238E27FC236}">
                <a16:creationId xmlns:a16="http://schemas.microsoft.com/office/drawing/2014/main" id="{E3053AF9-596A-4D69-AEE4-912512CFA6E4}"/>
              </a:ext>
            </a:extLst>
          </p:cNvPr>
          <p:cNvSpPr/>
          <p:nvPr/>
        </p:nvSpPr>
        <p:spPr>
          <a:xfrm>
            <a:off x="623842" y="1646725"/>
            <a:ext cx="9679334" cy="3170099"/>
          </a:xfrm>
          <a:prstGeom prst="rect">
            <a:avLst/>
          </a:prstGeom>
        </p:spPr>
        <p:txBody>
          <a:bodyPr wrap="square">
            <a:spAutoFit/>
          </a:bodyPr>
          <a:lstStyle/>
          <a:p>
            <a:r>
              <a:rPr lang="en-GB" sz="2000" dirty="0">
                <a:latin typeface="Comic Sans MS" panose="030F0702030302020204" pitchFamily="66" charset="0"/>
              </a:rPr>
              <a:t>For Christians, the wreath symbolises the real nature </a:t>
            </a:r>
          </a:p>
          <a:p>
            <a:r>
              <a:rPr lang="en-GB" sz="2000" dirty="0">
                <a:latin typeface="Comic Sans MS" panose="030F0702030302020204" pitchFamily="66" charset="0"/>
              </a:rPr>
              <a:t>of love.</a:t>
            </a:r>
          </a:p>
          <a:p>
            <a:endParaRPr lang="en-GB" sz="2000" dirty="0">
              <a:latin typeface="Comic Sans MS" panose="030F0702030302020204" pitchFamily="66" charset="0"/>
            </a:endParaRPr>
          </a:p>
          <a:p>
            <a:r>
              <a:rPr lang="en-GB" sz="2000" dirty="0">
                <a:latin typeface="Comic Sans MS" panose="030F0702030302020204" pitchFamily="66" charset="0"/>
              </a:rPr>
              <a:t>Real love never stops. It is like God’s love.</a:t>
            </a:r>
          </a:p>
          <a:p>
            <a:endParaRPr lang="en-GB" sz="2000" dirty="0">
              <a:latin typeface="Comic Sans MS" panose="030F0702030302020204" pitchFamily="66" charset="0"/>
            </a:endParaRPr>
          </a:p>
          <a:p>
            <a:r>
              <a:rPr lang="en-GB" sz="2000" dirty="0">
                <a:latin typeface="Comic Sans MS" panose="030F0702030302020204" pitchFamily="66" charset="0"/>
              </a:rPr>
              <a:t>God’s love never ends.  It has no beginning or end.</a:t>
            </a:r>
          </a:p>
          <a:p>
            <a:endParaRPr lang="en-GB" sz="2000" dirty="0">
              <a:latin typeface="Comic Sans MS" panose="030F0702030302020204" pitchFamily="66" charset="0"/>
            </a:endParaRPr>
          </a:p>
          <a:p>
            <a:r>
              <a:rPr lang="en-GB" sz="2000" dirty="0">
                <a:latin typeface="Comic Sans MS" panose="030F0702030302020204" pitchFamily="66" charset="0"/>
              </a:rPr>
              <a:t>It doesn’t matter what you do, God will still love you.</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pic>
        <p:nvPicPr>
          <p:cNvPr id="7" name="Picture 6">
            <a:extLst>
              <a:ext uri="{FF2B5EF4-FFF2-40B4-BE49-F238E27FC236}">
                <a16:creationId xmlns:a16="http://schemas.microsoft.com/office/drawing/2014/main" id="{398EC292-28A9-4012-91EE-4F012FF234A7}"/>
              </a:ext>
            </a:extLst>
          </p:cNvPr>
          <p:cNvPicPr>
            <a:picLocks noChangeAspect="1"/>
          </p:cNvPicPr>
          <p:nvPr/>
        </p:nvPicPr>
        <p:blipFill>
          <a:blip r:embed="rId2"/>
          <a:stretch>
            <a:fillRect/>
          </a:stretch>
        </p:blipFill>
        <p:spPr>
          <a:xfrm>
            <a:off x="7232789" y="835680"/>
            <a:ext cx="4544740" cy="4484412"/>
          </a:xfrm>
          <a:prstGeom prst="rect">
            <a:avLst/>
          </a:prstGeom>
        </p:spPr>
      </p:pic>
    </p:spTree>
    <p:extLst>
      <p:ext uri="{BB962C8B-B14F-4D97-AF65-F5344CB8AC3E}">
        <p14:creationId xmlns:p14="http://schemas.microsoft.com/office/powerpoint/2010/main" val="280790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086FD09B-ACAD-47C9-A952-E73508D34626}"/>
              </a:ext>
            </a:extLst>
          </p:cNvPr>
          <p:cNvSpPr txBox="1"/>
          <p:nvPr/>
        </p:nvSpPr>
        <p:spPr>
          <a:xfrm>
            <a:off x="843986" y="1762569"/>
            <a:ext cx="4261103" cy="3970318"/>
          </a:xfrm>
          <a:prstGeom prst="rect">
            <a:avLst/>
          </a:prstGeom>
          <a:noFill/>
          <a:ln w="76200">
            <a:solidFill>
              <a:schemeClr val="accent1"/>
            </a:solidFill>
          </a:ln>
        </p:spPr>
        <p:txBody>
          <a:bodyPr wrap="none" rtlCol="0">
            <a:spAutoFit/>
          </a:bodyPr>
          <a:lstStyle/>
          <a:p>
            <a:endParaRPr lang="en-GB" sz="2800" u="sng">
              <a:latin typeface="Comic Sans MS" panose="030F0702030302020204" pitchFamily="66" charset="0"/>
            </a:endParaRPr>
          </a:p>
          <a:p>
            <a:r>
              <a:rPr lang="en-GB" sz="2800" u="sng">
                <a:latin typeface="Comic Sans MS" panose="030F0702030302020204" pitchFamily="66" charset="0"/>
              </a:rPr>
              <a:t>Our </a:t>
            </a:r>
            <a:r>
              <a:rPr lang="en-GB" sz="2800" u="sng" dirty="0">
                <a:latin typeface="Comic Sans MS" panose="030F0702030302020204" pitchFamily="66" charset="0"/>
              </a:rPr>
              <a:t>School Prayer.</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God bless our school.</a:t>
            </a:r>
          </a:p>
          <a:p>
            <a:r>
              <a:rPr lang="en-GB" sz="2800" dirty="0">
                <a:latin typeface="Comic Sans MS" panose="030F0702030302020204" pitchFamily="66" charset="0"/>
              </a:rPr>
              <a:t>Bless those who teach,</a:t>
            </a:r>
          </a:p>
          <a:p>
            <a:r>
              <a:rPr lang="en-GB" sz="2800" dirty="0">
                <a:latin typeface="Comic Sans MS" panose="030F0702030302020204" pitchFamily="66" charset="0"/>
              </a:rPr>
              <a:t>Bless those who learn,</a:t>
            </a:r>
          </a:p>
          <a:p>
            <a:r>
              <a:rPr lang="en-GB" sz="2800" dirty="0">
                <a:latin typeface="Comic Sans MS" panose="030F0702030302020204" pitchFamily="66" charset="0"/>
              </a:rPr>
              <a:t>Bless us with knowledge.</a:t>
            </a:r>
          </a:p>
          <a:p>
            <a:r>
              <a:rPr lang="en-GB" sz="2800" dirty="0">
                <a:latin typeface="Comic Sans MS" panose="030F0702030302020204" pitchFamily="66" charset="0"/>
              </a:rPr>
              <a:t>Amen.</a:t>
            </a:r>
          </a:p>
          <a:p>
            <a:endParaRPr lang="en-GB" sz="2800" dirty="0"/>
          </a:p>
        </p:txBody>
      </p:sp>
      <p:sp>
        <p:nvSpPr>
          <p:cNvPr id="2" name="TextBox 1">
            <a:extLst>
              <a:ext uri="{FF2B5EF4-FFF2-40B4-BE49-F238E27FC236}">
                <a16:creationId xmlns:a16="http://schemas.microsoft.com/office/drawing/2014/main" id="{D26DFE4F-3136-421C-8DB4-5197FC67F8FA}"/>
              </a:ext>
            </a:extLst>
          </p:cNvPr>
          <p:cNvSpPr txBox="1"/>
          <p:nvPr/>
        </p:nvSpPr>
        <p:spPr>
          <a:xfrm>
            <a:off x="5596770" y="1720840"/>
            <a:ext cx="5476179" cy="3970318"/>
          </a:xfrm>
          <a:prstGeom prst="rect">
            <a:avLst/>
          </a:prstGeom>
          <a:noFill/>
        </p:spPr>
        <p:txBody>
          <a:bodyPr wrap="none" rtlCol="0">
            <a:spAutoFit/>
          </a:bodyPr>
          <a:lstStyle/>
          <a:p>
            <a:r>
              <a:rPr lang="en-GB" dirty="0">
                <a:latin typeface="Comic Sans MS" panose="030F0702030302020204" pitchFamily="66" charset="0"/>
              </a:rPr>
              <a:t>What have you enjoyed at school?</a:t>
            </a:r>
          </a:p>
          <a:p>
            <a:endParaRPr lang="en-GB" dirty="0">
              <a:latin typeface="Comic Sans MS" panose="030F0702030302020204" pitchFamily="66" charset="0"/>
            </a:endParaRPr>
          </a:p>
          <a:p>
            <a:r>
              <a:rPr lang="en-GB" dirty="0">
                <a:latin typeface="Comic Sans MS" panose="030F0702030302020204" pitchFamily="66" charset="0"/>
              </a:rPr>
              <a:t>What have you learned this week?</a:t>
            </a:r>
          </a:p>
          <a:p>
            <a:endParaRPr lang="en-GB" dirty="0">
              <a:latin typeface="Comic Sans MS" panose="030F0702030302020204" pitchFamily="66" charset="0"/>
            </a:endParaRPr>
          </a:p>
          <a:p>
            <a:r>
              <a:rPr lang="en-GB" dirty="0">
                <a:latin typeface="Comic Sans MS" panose="030F0702030302020204" pitchFamily="66" charset="0"/>
              </a:rPr>
              <a:t>Have you helped someone else to learn?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listen to our school prayer.</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Remind the children that</a:t>
            </a:r>
          </a:p>
          <a:p>
            <a:r>
              <a:rPr lang="en-GB" dirty="0">
                <a:latin typeface="Comic Sans MS" panose="030F0702030302020204" pitchFamily="66" charset="0"/>
              </a:rPr>
              <a:t>Amen means- “I agree”</a:t>
            </a:r>
          </a:p>
          <a:p>
            <a:endParaRPr lang="en-GB" dirty="0">
              <a:latin typeface="Comic Sans MS" panose="030F0702030302020204" pitchFamily="66" charset="0"/>
            </a:endParaRPr>
          </a:p>
          <a:p>
            <a:r>
              <a:rPr lang="en-GB" dirty="0">
                <a:latin typeface="Comic Sans MS" panose="030F0702030302020204" pitchFamily="66" charset="0"/>
              </a:rPr>
              <a:t>The children might like to say “Amen” at the end.</a:t>
            </a:r>
          </a:p>
        </p:txBody>
      </p:sp>
    </p:spTree>
    <p:extLst>
      <p:ext uri="{BB962C8B-B14F-4D97-AF65-F5344CB8AC3E}">
        <p14:creationId xmlns:p14="http://schemas.microsoft.com/office/powerpoint/2010/main" val="139070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651</Words>
  <Application>Microsoft Office PowerPoint</Application>
  <PresentationFormat>Widescreen</PresentationFormat>
  <Paragraphs>74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Katherine Barton</cp:lastModifiedBy>
  <cp:revision>83</cp:revision>
  <dcterms:created xsi:type="dcterms:W3CDTF">2020-10-09T09:50:19Z</dcterms:created>
  <dcterms:modified xsi:type="dcterms:W3CDTF">2020-12-06T13:30:45Z</dcterms:modified>
</cp:coreProperties>
</file>