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2" r:id="rId4"/>
    <p:sldId id="310" r:id="rId5"/>
    <p:sldId id="295" r:id="rId6"/>
    <p:sldId id="294" r:id="rId7"/>
    <p:sldId id="293" r:id="rId8"/>
    <p:sldId id="296" r:id="rId9"/>
    <p:sldId id="297" r:id="rId10"/>
    <p:sldId id="302" r:id="rId11"/>
    <p:sldId id="30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Rochester" initials="ER" lastIdx="1" clrIdx="0">
    <p:extLst>
      <p:ext uri="{19B8F6BF-5375-455C-9EA6-DF929625EA0E}">
        <p15:presenceInfo xmlns:p15="http://schemas.microsoft.com/office/powerpoint/2012/main" userId="S-1-5-21-3268192935-215115480-3321076537-2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varScale="1">
        <p:scale>
          <a:sx n="69" d="100"/>
          <a:sy n="69"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14258-12A3-4A9A-945C-B9ECD605CF8B}" type="datetimeFigureOut">
              <a:rPr lang="en-GB" smtClean="0"/>
              <a:t>05/02/2022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162D8-5AC3-429F-9E0C-806218B08FA9}" type="slidenum">
              <a:rPr lang="en-GB" smtClean="0"/>
              <a:t>‹#›</a:t>
            </a:fld>
            <a:endParaRPr lang="en-GB"/>
          </a:p>
        </p:txBody>
      </p:sp>
    </p:spTree>
    <p:extLst>
      <p:ext uri="{BB962C8B-B14F-4D97-AF65-F5344CB8AC3E}">
        <p14:creationId xmlns:p14="http://schemas.microsoft.com/office/powerpoint/2010/main" val="278545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5</a:t>
            </a:fld>
            <a:endParaRPr lang="en-GB"/>
          </a:p>
        </p:txBody>
      </p:sp>
    </p:spTree>
    <p:extLst>
      <p:ext uri="{BB962C8B-B14F-4D97-AF65-F5344CB8AC3E}">
        <p14:creationId xmlns:p14="http://schemas.microsoft.com/office/powerpoint/2010/main" val="265771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6</a:t>
            </a:fld>
            <a:endParaRPr lang="en-GB"/>
          </a:p>
        </p:txBody>
      </p:sp>
    </p:spTree>
    <p:extLst>
      <p:ext uri="{BB962C8B-B14F-4D97-AF65-F5344CB8AC3E}">
        <p14:creationId xmlns:p14="http://schemas.microsoft.com/office/powerpoint/2010/main" val="325455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7</a:t>
            </a:fld>
            <a:endParaRPr lang="en-GB"/>
          </a:p>
        </p:txBody>
      </p:sp>
    </p:spTree>
    <p:extLst>
      <p:ext uri="{BB962C8B-B14F-4D97-AF65-F5344CB8AC3E}">
        <p14:creationId xmlns:p14="http://schemas.microsoft.com/office/powerpoint/2010/main" val="17457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8</a:t>
            </a:fld>
            <a:endParaRPr lang="en-GB"/>
          </a:p>
        </p:txBody>
      </p:sp>
    </p:spTree>
    <p:extLst>
      <p:ext uri="{BB962C8B-B14F-4D97-AF65-F5344CB8AC3E}">
        <p14:creationId xmlns:p14="http://schemas.microsoft.com/office/powerpoint/2010/main" val="391472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9</a:t>
            </a:fld>
            <a:endParaRPr lang="en-GB"/>
          </a:p>
        </p:txBody>
      </p:sp>
    </p:spTree>
    <p:extLst>
      <p:ext uri="{BB962C8B-B14F-4D97-AF65-F5344CB8AC3E}">
        <p14:creationId xmlns:p14="http://schemas.microsoft.com/office/powerpoint/2010/main" val="6161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0162D8-5AC3-429F-9E0C-806218B08FA9}" type="slidenum">
              <a:rPr lang="en-GB" smtClean="0"/>
              <a:t>11</a:t>
            </a:fld>
            <a:endParaRPr lang="en-GB"/>
          </a:p>
        </p:txBody>
      </p:sp>
    </p:spTree>
    <p:extLst>
      <p:ext uri="{BB962C8B-B14F-4D97-AF65-F5344CB8AC3E}">
        <p14:creationId xmlns:p14="http://schemas.microsoft.com/office/powerpoint/2010/main" val="368141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FB61-78E4-49B9-9D44-DCEBD4B60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5FC92B-B405-4958-AB1D-DEC575E6E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168784-6976-470C-B53C-9AB2AC777C35}"/>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4433F864-BB7C-43CB-B4BA-2D32AC391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FF7EE-5560-43D7-830E-2F7E420EC92C}"/>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709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6FC7-7EE0-4793-A73A-7EF64B6F5B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2FF10-67A5-41E4-9498-94042E2131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6EBF5D-92EE-42D9-B6CA-4C370D9764E3}"/>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D9CE9450-C3A0-42EF-A09C-3441CB687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E43116-B70A-4921-8EE5-237995EE0BE2}"/>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55043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B5B87-D31A-4BAE-9F7D-9B4E429F5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0D150-E395-4699-AAE8-399F9C9DE5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9991A-47CC-4987-B179-96A8B13084E1}"/>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C512E21A-1027-4282-9844-E6AED9D2CC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E0F1F5-B6FA-4FE4-9266-BDB695F5D6A0}"/>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281895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BC83-7BB3-4165-B66B-088F93F9C3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BFAA33-067C-437F-82FF-5C1E4D924E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FBD01-A12C-48EE-AC3E-65B91A207C10}"/>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74524B92-286B-48E7-A89C-123160A84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83067-43D5-41D5-B6FF-5FE148466C94}"/>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128316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74CD-78FD-46F4-8861-F3FEBEBB9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C10120-DD8B-4F14-94FF-3A64A61A6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201883-3874-4B3B-AA6F-9E722427ABBF}"/>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42949D91-57BE-425B-B3F0-13B0B0755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DBD25-B71E-4BE1-A673-2DA56DCBFEA6}"/>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391650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CCD9-6B36-43C3-B558-81A33BECDC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244F47-C2FF-47B0-9ED0-3E9064063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C63770-FE31-4705-99EF-8878B99A77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0EA594-0952-498E-94BB-CD1406F0290F}"/>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6" name="Footer Placeholder 5">
            <a:extLst>
              <a:ext uri="{FF2B5EF4-FFF2-40B4-BE49-F238E27FC236}">
                <a16:creationId xmlns:a16="http://schemas.microsoft.com/office/drawing/2014/main" id="{39C56A63-B0F1-4E47-8D0D-1D9AD46F0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03D323-F902-4C5F-B5D6-513E675167CD}"/>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166370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E751-666B-4289-8649-19B28CAE8D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5781BF-2315-4A94-9B77-6CABAE583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FA38E8-F347-4A10-95D4-5F9C6077AA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E77EEE-A9F8-4A4E-AEBE-2C7E7422C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DFE836-B48D-41F1-A03D-72E7D2D3A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3198A5-60A8-425A-B646-C511A2691A27}"/>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8" name="Footer Placeholder 7">
            <a:extLst>
              <a:ext uri="{FF2B5EF4-FFF2-40B4-BE49-F238E27FC236}">
                <a16:creationId xmlns:a16="http://schemas.microsoft.com/office/drawing/2014/main" id="{2D5A9A42-F039-41A7-A84E-C23062B940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54FDB4-2DF9-4BC3-947F-D0005436559F}"/>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386039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B623-320C-4D2E-8F0E-04CEAEFCC8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F58727-1008-4438-BE54-C14C77D38970}"/>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4" name="Footer Placeholder 3">
            <a:extLst>
              <a:ext uri="{FF2B5EF4-FFF2-40B4-BE49-F238E27FC236}">
                <a16:creationId xmlns:a16="http://schemas.microsoft.com/office/drawing/2014/main" id="{D2B80E45-63FF-4EB3-AD0D-32E017CBA2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6095A3-FCEE-4B08-A55E-0EF90DD2E4E6}"/>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188346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E56EE-E012-4F7E-924A-CD66D14395BC}"/>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3" name="Footer Placeholder 2">
            <a:extLst>
              <a:ext uri="{FF2B5EF4-FFF2-40B4-BE49-F238E27FC236}">
                <a16:creationId xmlns:a16="http://schemas.microsoft.com/office/drawing/2014/main" id="{AE7427C3-DBF3-4F53-95F7-3BA31552F4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972757-AA7A-4C63-BD3B-1AE2CAAEDB61}"/>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386032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63C4-9763-4AA9-BE21-34285C73D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7397C6-A296-4FD8-B2F4-DF3659B17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54145A-4DE9-49BA-B477-A847F38A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B23D57-47F3-47B2-BAF0-7A95D2BB693F}"/>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6" name="Footer Placeholder 5">
            <a:extLst>
              <a:ext uri="{FF2B5EF4-FFF2-40B4-BE49-F238E27FC236}">
                <a16:creationId xmlns:a16="http://schemas.microsoft.com/office/drawing/2014/main" id="{31C37344-1CB2-41DE-9116-2164E0CA39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A224C8-1FE1-44F0-937E-9781B0C67ECE}"/>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413268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E016-A550-429E-9566-4DF3E4B77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1227A-6850-4E3C-A0B1-D73C58F44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193FA-E2D4-4DD3-8973-6F6CED6F4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6CF444-6E06-4478-8412-CEE224E67650}"/>
              </a:ext>
            </a:extLst>
          </p:cNvPr>
          <p:cNvSpPr>
            <a:spLocks noGrp="1"/>
          </p:cNvSpPr>
          <p:nvPr>
            <p:ph type="dt" sz="half" idx="10"/>
          </p:nvPr>
        </p:nvSpPr>
        <p:spPr/>
        <p:txBody>
          <a:bodyPr/>
          <a:lstStyle/>
          <a:p>
            <a:fld id="{91050A3B-FF9D-43C3-85C9-33E702CC54DB}" type="datetimeFigureOut">
              <a:rPr lang="en-GB" smtClean="0"/>
              <a:t>05/02/2022</a:t>
            </a:fld>
            <a:endParaRPr lang="en-GB"/>
          </a:p>
        </p:txBody>
      </p:sp>
      <p:sp>
        <p:nvSpPr>
          <p:cNvPr id="6" name="Footer Placeholder 5">
            <a:extLst>
              <a:ext uri="{FF2B5EF4-FFF2-40B4-BE49-F238E27FC236}">
                <a16:creationId xmlns:a16="http://schemas.microsoft.com/office/drawing/2014/main" id="{FB123CBF-FE12-43B8-91C0-5B48B2BB49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696C27-4F37-414D-A4A4-E923739CF7F0}"/>
              </a:ext>
            </a:extLst>
          </p:cNvPr>
          <p:cNvSpPr>
            <a:spLocks noGrp="1"/>
          </p:cNvSpPr>
          <p:nvPr>
            <p:ph type="sldNum" sz="quarter" idx="12"/>
          </p:nvPr>
        </p:nvSpPr>
        <p:spPr/>
        <p:txBody>
          <a:bodyPr/>
          <a:lstStyle/>
          <a:p>
            <a:fld id="{F2214A21-21BD-4ADB-9BC8-200C309F9471}" type="slidenum">
              <a:rPr lang="en-GB" smtClean="0"/>
              <a:t>‹#›</a:t>
            </a:fld>
            <a:endParaRPr lang="en-GB"/>
          </a:p>
        </p:txBody>
      </p:sp>
    </p:spTree>
    <p:extLst>
      <p:ext uri="{BB962C8B-B14F-4D97-AF65-F5344CB8AC3E}">
        <p14:creationId xmlns:p14="http://schemas.microsoft.com/office/powerpoint/2010/main" val="262205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7DC9E-5CD4-49F6-BC20-47A916929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45D04B-F599-48E1-9306-6CC497520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12FD5C-86E0-461A-8CA5-2B2B5CFA2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50A3B-FF9D-43C3-85C9-33E702CC54DB}" type="datetimeFigureOut">
              <a:rPr lang="en-GB" smtClean="0"/>
              <a:t>05/02/2022</a:t>
            </a:fld>
            <a:endParaRPr lang="en-GB"/>
          </a:p>
        </p:txBody>
      </p:sp>
      <p:sp>
        <p:nvSpPr>
          <p:cNvPr id="5" name="Footer Placeholder 4">
            <a:extLst>
              <a:ext uri="{FF2B5EF4-FFF2-40B4-BE49-F238E27FC236}">
                <a16:creationId xmlns:a16="http://schemas.microsoft.com/office/drawing/2014/main" id="{6C413F96-6274-471C-ADB7-29EF57EBA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F9C42A-3C30-44E3-9FAE-D36A58097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14A21-21BD-4ADB-9BC8-200C309F9471}" type="slidenum">
              <a:rPr lang="en-GB" smtClean="0"/>
              <a:t>‹#›</a:t>
            </a:fld>
            <a:endParaRPr lang="en-GB"/>
          </a:p>
        </p:txBody>
      </p:sp>
    </p:spTree>
    <p:extLst>
      <p:ext uri="{BB962C8B-B14F-4D97-AF65-F5344CB8AC3E}">
        <p14:creationId xmlns:p14="http://schemas.microsoft.com/office/powerpoint/2010/main" val="303736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oundcloud.com/talkforwriting/jungle/s-4Ye8khPyx1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E0F0-930F-49B5-A94F-4651C523477A}"/>
              </a:ext>
            </a:extLst>
          </p:cNvPr>
          <p:cNvSpPr>
            <a:spLocks noGrp="1"/>
          </p:cNvSpPr>
          <p:nvPr>
            <p:ph type="ctrTitle"/>
          </p:nvPr>
        </p:nvSpPr>
        <p:spPr>
          <a:xfrm>
            <a:off x="1524000" y="4470400"/>
            <a:ext cx="9144000" cy="2387600"/>
          </a:xfrm>
        </p:spPr>
        <p:txBody>
          <a:bodyPr>
            <a:normAutofit fontScale="90000"/>
          </a:bodyPr>
          <a:lstStyle/>
          <a:p>
            <a:r>
              <a:rPr lang="en-US" sz="13800" dirty="0">
                <a:solidFill>
                  <a:schemeClr val="bg1"/>
                </a:solidFill>
                <a:latin typeface="My Happy Ending" pitchFamily="2" charset="0"/>
                <a:ea typeface="My Happy Ending" pitchFamily="2" charset="0"/>
              </a:rPr>
              <a:t>Journey to the Jungle </a:t>
            </a:r>
            <a:endParaRPr lang="en-GB" sz="13800" dirty="0">
              <a:solidFill>
                <a:schemeClr val="bg1"/>
              </a:solidFill>
              <a:latin typeface="My Happy Ending" pitchFamily="2" charset="0"/>
              <a:ea typeface="My Happy Ending" pitchFamily="2" charset="0"/>
            </a:endParaRPr>
          </a:p>
        </p:txBody>
      </p:sp>
    </p:spTree>
    <p:extLst>
      <p:ext uri="{BB962C8B-B14F-4D97-AF65-F5344CB8AC3E}">
        <p14:creationId xmlns:p14="http://schemas.microsoft.com/office/powerpoint/2010/main" val="2732390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2"/>
          <a:stretch>
            <a:fillRect/>
          </a:stretch>
        </p:blipFill>
        <p:spPr>
          <a:xfrm>
            <a:off x="1029785" y="688610"/>
            <a:ext cx="10132430" cy="5480779"/>
          </a:xfrm>
          <a:prstGeom prst="rect">
            <a:avLst/>
          </a:prstGeom>
        </p:spPr>
      </p:pic>
      <p:pic>
        <p:nvPicPr>
          <p:cNvPr id="3" name="Picture 2">
            <a:extLst>
              <a:ext uri="{FF2B5EF4-FFF2-40B4-BE49-F238E27FC236}">
                <a16:creationId xmlns:a16="http://schemas.microsoft.com/office/drawing/2014/main" id="{CC5BC295-1EE9-450C-B85A-96DC5AC3CDDA}"/>
              </a:ext>
            </a:extLst>
          </p:cNvPr>
          <p:cNvPicPr>
            <a:picLocks noChangeAspect="1"/>
          </p:cNvPicPr>
          <p:nvPr/>
        </p:nvPicPr>
        <p:blipFill>
          <a:blip r:embed="rId3"/>
          <a:stretch>
            <a:fillRect/>
          </a:stretch>
        </p:blipFill>
        <p:spPr>
          <a:xfrm>
            <a:off x="1906061" y="2853172"/>
            <a:ext cx="1883827" cy="3151905"/>
          </a:xfrm>
          <a:prstGeom prst="rect">
            <a:avLst/>
          </a:prstGeom>
        </p:spPr>
      </p:pic>
      <p:sp>
        <p:nvSpPr>
          <p:cNvPr id="6" name="Speech Bubble: Oval 5">
            <a:extLst>
              <a:ext uri="{FF2B5EF4-FFF2-40B4-BE49-F238E27FC236}">
                <a16:creationId xmlns:a16="http://schemas.microsoft.com/office/drawing/2014/main" id="{B0D5E25B-5656-431B-9038-F10A23EEE731}"/>
              </a:ext>
            </a:extLst>
          </p:cNvPr>
          <p:cNvSpPr/>
          <p:nvPr/>
        </p:nvSpPr>
        <p:spPr>
          <a:xfrm>
            <a:off x="4666164" y="1368061"/>
            <a:ext cx="5876925" cy="3684729"/>
          </a:xfrm>
          <a:prstGeom prst="wedgeEllipseCallout">
            <a:avLst>
              <a:gd name="adj1" fmla="val -65566"/>
              <a:gd name="adj2" fmla="val 266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noProof="0" dirty="0" smtClean="0">
              <a:solidFill>
                <a:schemeClr val="tx1"/>
              </a:solidFill>
              <a:latin typeface="My Happy Ending" pitchFamily="2" charset="0"/>
              <a:ea typeface="My Happy Ending" pitchFamily="2" charset="0"/>
            </a:endParaRPr>
          </a:p>
          <a:p>
            <a:pPr lvl="0" algn="ctr">
              <a:defRPr/>
            </a:pPr>
            <a:r>
              <a:rPr lang="en-GB" sz="2400" dirty="0">
                <a:solidFill>
                  <a:schemeClr val="tx1"/>
                </a:solidFill>
                <a:latin typeface="My Happy Ending" pitchFamily="2" charset="0"/>
                <a:ea typeface="My Happy Ending" pitchFamily="2" charset="0"/>
              </a:rPr>
              <a:t>Imagine we have gone through the wardrobe together and we are in a new jungle. If I passed you my telescope, an instrument that makes far away objects look closer, what would you see through it? What would the new jungle be like? What weird and wonderful things would be in this new place?</a:t>
            </a:r>
            <a:endParaRPr kumimoji="0" lang="en-GB" sz="2400" b="0" i="0" u="none" strike="noStrike" kern="1200" cap="none" spc="0" normalizeH="0" baseline="0" noProof="0" dirty="0">
              <a:ln>
                <a:noFill/>
              </a:ln>
              <a:solidFill>
                <a:schemeClr val="tx1"/>
              </a:solidFill>
              <a:effectLst/>
              <a:uLnTx/>
              <a:uFillTx/>
              <a:latin typeface="My Happy Ending" pitchFamily="2" charset="0"/>
              <a:ea typeface="My Happy Ending" pitchFamily="2" charset="0"/>
            </a:endParaRPr>
          </a:p>
        </p:txBody>
      </p:sp>
    </p:spTree>
    <p:extLst>
      <p:ext uri="{BB962C8B-B14F-4D97-AF65-F5344CB8AC3E}">
        <p14:creationId xmlns:p14="http://schemas.microsoft.com/office/powerpoint/2010/main" val="2802427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1029785" y="633190"/>
            <a:ext cx="10132430" cy="5480779"/>
          </a:xfrm>
          <a:prstGeom prst="rect">
            <a:avLst/>
          </a:prstGeom>
        </p:spPr>
      </p:pic>
      <p:sp>
        <p:nvSpPr>
          <p:cNvPr id="3" name="Rectangle 2"/>
          <p:cNvSpPr/>
          <p:nvPr/>
        </p:nvSpPr>
        <p:spPr>
          <a:xfrm>
            <a:off x="1690255" y="2154701"/>
            <a:ext cx="3283526"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kern="0" dirty="0" smtClean="0">
                <a:solidFill>
                  <a:prstClr val="black"/>
                </a:solidFill>
                <a:latin typeface="My Happy Ending" pitchFamily="2" charset="0"/>
                <a:ea typeface="My Happy Ending" pitchFamily="2" charset="0"/>
              </a:rPr>
              <a:t>In the circle, draw what you would see through the telescope.</a:t>
            </a:r>
            <a:endParaRPr kumimoji="0" lang="en-GB" sz="4000" b="0" i="0" u="none" strike="noStrike" kern="0" cap="none" spc="0" normalizeH="0" baseline="0" noProof="0" dirty="0">
              <a:ln>
                <a:noFill/>
              </a:ln>
              <a:solidFill>
                <a:prstClr val="black"/>
              </a:solidFill>
              <a:effectLst/>
              <a:uLnTx/>
              <a:uFillTx/>
              <a:latin typeface="My Happy Ending" pitchFamily="2" charset="0"/>
              <a:ea typeface="My Happy Ending" pitchFamily="2" charset="0"/>
            </a:endParaRPr>
          </a:p>
        </p:txBody>
      </p:sp>
      <p:pic>
        <p:nvPicPr>
          <p:cNvPr id="2" name="Picture 1"/>
          <p:cNvPicPr>
            <a:picLocks noChangeAspect="1"/>
          </p:cNvPicPr>
          <p:nvPr/>
        </p:nvPicPr>
        <p:blipFill>
          <a:blip r:embed="rId4"/>
          <a:stretch>
            <a:fillRect/>
          </a:stretch>
        </p:blipFill>
        <p:spPr>
          <a:xfrm>
            <a:off x="6467907" y="1087963"/>
            <a:ext cx="3495675" cy="4657725"/>
          </a:xfrm>
          <a:prstGeom prst="rect">
            <a:avLst/>
          </a:prstGeom>
        </p:spPr>
      </p:pic>
    </p:spTree>
    <p:extLst>
      <p:ext uri="{BB962C8B-B14F-4D97-AF65-F5344CB8AC3E}">
        <p14:creationId xmlns:p14="http://schemas.microsoft.com/office/powerpoint/2010/main" val="132627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92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762000"/>
            <a:ext cx="9989127" cy="3139321"/>
          </a:xfrm>
          <a:prstGeom prst="rect">
            <a:avLst/>
          </a:prstGeom>
          <a:solidFill>
            <a:srgbClr val="DDDDDD"/>
          </a:solidFill>
        </p:spPr>
        <p:txBody>
          <a:bodyPr wrap="square" rtlCol="0">
            <a:spAutoFit/>
          </a:bodyPr>
          <a:lstStyle/>
          <a:p>
            <a:r>
              <a:rPr lang="en-GB" sz="6600" u="sng" dirty="0" smtClean="0">
                <a:latin typeface="My Happy Ending" pitchFamily="2" charset="0"/>
                <a:ea typeface="My Happy Ending" pitchFamily="2" charset="0"/>
              </a:rPr>
              <a:t>Wednesday 9</a:t>
            </a:r>
            <a:r>
              <a:rPr lang="en-GB" sz="6600" u="sng" baseline="30000" dirty="0" smtClean="0">
                <a:latin typeface="My Happy Ending" pitchFamily="2" charset="0"/>
                <a:ea typeface="My Happy Ending" pitchFamily="2" charset="0"/>
              </a:rPr>
              <a:t>th</a:t>
            </a:r>
            <a:r>
              <a:rPr lang="en-GB" sz="6600" u="sng" dirty="0" smtClean="0">
                <a:latin typeface="My Happy Ending" pitchFamily="2" charset="0"/>
                <a:ea typeface="My Happy Ending" pitchFamily="2" charset="0"/>
              </a:rPr>
              <a:t> February 2022</a:t>
            </a:r>
            <a:endParaRPr lang="en-GB" sz="6600" u="sng" dirty="0">
              <a:latin typeface="My Happy Ending" pitchFamily="2" charset="0"/>
              <a:ea typeface="My Happy Ending" pitchFamily="2" charset="0"/>
            </a:endParaRPr>
          </a:p>
          <a:p>
            <a:endParaRPr lang="en-GB" sz="6600" u="sng" dirty="0">
              <a:latin typeface="My Happy Ending" pitchFamily="2" charset="0"/>
              <a:ea typeface="My Happy Ending" pitchFamily="2" charset="0"/>
            </a:endParaRPr>
          </a:p>
          <a:p>
            <a:r>
              <a:rPr lang="en-GB" sz="6600" u="sng" dirty="0">
                <a:latin typeface="My Happy Ending" pitchFamily="2" charset="0"/>
                <a:ea typeface="My Happy Ending" pitchFamily="2" charset="0"/>
              </a:rPr>
              <a:t>LO: </a:t>
            </a:r>
            <a:r>
              <a:rPr lang="en-GB" sz="6600" u="sng" dirty="0" smtClean="0">
                <a:latin typeface="My Happy Ending" pitchFamily="2" charset="0"/>
                <a:ea typeface="My Happy Ending" pitchFamily="2" charset="0"/>
              </a:rPr>
              <a:t>To imagine a </a:t>
            </a:r>
            <a:r>
              <a:rPr lang="en-GB" sz="6600" u="sng" dirty="0" smtClean="0">
                <a:latin typeface="My Happy Ending" pitchFamily="2" charset="0"/>
                <a:ea typeface="My Happy Ending" pitchFamily="2" charset="0"/>
              </a:rPr>
              <a:t>jungle</a:t>
            </a:r>
            <a:r>
              <a:rPr lang="en-GB" sz="6600" u="sng" dirty="0" smtClean="0">
                <a:latin typeface="My Happy Ending" pitchFamily="2" charset="0"/>
                <a:ea typeface="My Happy Ending" pitchFamily="2" charset="0"/>
              </a:rPr>
              <a:t> </a:t>
            </a:r>
            <a:r>
              <a:rPr lang="en-GB" sz="6600" u="sng" dirty="0" smtClean="0">
                <a:latin typeface="My Happy Ending" pitchFamily="2" charset="0"/>
                <a:ea typeface="My Happy Ending" pitchFamily="2" charset="0"/>
              </a:rPr>
              <a:t>to explore.</a:t>
            </a:r>
            <a:endParaRPr lang="en-GB" sz="6600" dirty="0"/>
          </a:p>
        </p:txBody>
      </p:sp>
    </p:spTree>
    <p:extLst>
      <p:ext uri="{BB962C8B-B14F-4D97-AF65-F5344CB8AC3E}">
        <p14:creationId xmlns:p14="http://schemas.microsoft.com/office/powerpoint/2010/main" val="2152419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2"/>
          <a:stretch>
            <a:fillRect/>
          </a:stretch>
        </p:blipFill>
        <p:spPr>
          <a:xfrm>
            <a:off x="1029785" y="688610"/>
            <a:ext cx="10132430" cy="5480779"/>
          </a:xfrm>
          <a:prstGeom prst="rect">
            <a:avLst/>
          </a:prstGeom>
        </p:spPr>
      </p:pic>
      <p:sp>
        <p:nvSpPr>
          <p:cNvPr id="2" name="Rectangle 1">
            <a:extLst>
              <a:ext uri="{FF2B5EF4-FFF2-40B4-BE49-F238E27FC236}">
                <a16:creationId xmlns:a16="http://schemas.microsoft.com/office/drawing/2014/main" id="{F7A4016A-10CE-4A5E-9EB9-713AA4B01E94}"/>
              </a:ext>
            </a:extLst>
          </p:cNvPr>
          <p:cNvSpPr/>
          <p:nvPr/>
        </p:nvSpPr>
        <p:spPr>
          <a:xfrm>
            <a:off x="1149929" y="966404"/>
            <a:ext cx="9584314" cy="1754326"/>
          </a:xfrm>
          <a:prstGeom prst="rect">
            <a:avLst/>
          </a:prstGeom>
        </p:spPr>
        <p:txBody>
          <a:bodyPr wrap="square">
            <a:spAutoFit/>
          </a:bodyPr>
          <a:lstStyle/>
          <a:p>
            <a:r>
              <a:rPr lang="en-GB" sz="5400" dirty="0" smtClean="0">
                <a:latin typeface="My Happy Ending" pitchFamily="2" charset="0"/>
                <a:ea typeface="My Happy Ending" pitchFamily="2" charset="0"/>
              </a:rPr>
              <a:t>Today we are going to imagine that we are exploring a jungle of our very own!</a:t>
            </a:r>
            <a:endParaRPr lang="en-GB" sz="5400" dirty="0">
              <a:latin typeface="My Happy Ending" pitchFamily="2" charset="0"/>
              <a:ea typeface="My Happy Ending" pitchFamily="2" charset="0"/>
            </a:endParaRPr>
          </a:p>
        </p:txBody>
      </p:sp>
      <p:pic>
        <p:nvPicPr>
          <p:cNvPr id="3" name="Picture 2"/>
          <p:cNvPicPr>
            <a:picLocks noChangeAspect="1"/>
          </p:cNvPicPr>
          <p:nvPr/>
        </p:nvPicPr>
        <p:blipFill>
          <a:blip r:embed="rId3"/>
          <a:stretch>
            <a:fillRect/>
          </a:stretch>
        </p:blipFill>
        <p:spPr>
          <a:xfrm>
            <a:off x="5555674" y="2998524"/>
            <a:ext cx="3509096" cy="2810073"/>
          </a:xfrm>
          <a:prstGeom prst="rect">
            <a:avLst/>
          </a:prstGeom>
        </p:spPr>
      </p:pic>
    </p:spTree>
    <p:extLst>
      <p:ext uri="{BB962C8B-B14F-4D97-AF65-F5344CB8AC3E}">
        <p14:creationId xmlns:p14="http://schemas.microsoft.com/office/powerpoint/2010/main" val="115540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2"/>
          <a:stretch>
            <a:fillRect/>
          </a:stretch>
        </p:blipFill>
        <p:spPr>
          <a:xfrm>
            <a:off x="1029785" y="688610"/>
            <a:ext cx="10132430" cy="5480779"/>
          </a:xfrm>
          <a:prstGeom prst="rect">
            <a:avLst/>
          </a:prstGeom>
        </p:spPr>
      </p:pic>
      <p:sp>
        <p:nvSpPr>
          <p:cNvPr id="2" name="Rectangle 1">
            <a:extLst>
              <a:ext uri="{FF2B5EF4-FFF2-40B4-BE49-F238E27FC236}">
                <a16:creationId xmlns:a16="http://schemas.microsoft.com/office/drawing/2014/main" id="{F7A4016A-10CE-4A5E-9EB9-713AA4B01E94}"/>
              </a:ext>
            </a:extLst>
          </p:cNvPr>
          <p:cNvSpPr/>
          <p:nvPr/>
        </p:nvSpPr>
        <p:spPr>
          <a:xfrm>
            <a:off x="1471612" y="1298913"/>
            <a:ext cx="9248775" cy="2585323"/>
          </a:xfrm>
          <a:prstGeom prst="rect">
            <a:avLst/>
          </a:prstGeom>
        </p:spPr>
        <p:txBody>
          <a:bodyPr wrap="square">
            <a:spAutoFit/>
          </a:bodyPr>
          <a:lstStyle/>
          <a:p>
            <a:r>
              <a:rPr lang="en-GB" sz="5400" dirty="0" smtClean="0">
                <a:latin typeface="My Happy Ending" pitchFamily="2" charset="0"/>
                <a:ea typeface="My Happy Ending" pitchFamily="2" charset="0"/>
              </a:rPr>
              <a:t>As we say the text today, think about what your jungle might look like or sound like. Think about what you might see or do there.</a:t>
            </a:r>
            <a:endParaRPr lang="en-GB" sz="5400" dirty="0">
              <a:latin typeface="My Happy Ending" pitchFamily="2" charset="0"/>
              <a:ea typeface="My Happy Ending" pitchFamily="2" charset="0"/>
            </a:endParaRPr>
          </a:p>
        </p:txBody>
      </p:sp>
    </p:spTree>
    <p:extLst>
      <p:ext uri="{BB962C8B-B14F-4D97-AF65-F5344CB8AC3E}">
        <p14:creationId xmlns:p14="http://schemas.microsoft.com/office/powerpoint/2010/main" val="2224063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1029785" y="688610"/>
            <a:ext cx="10132430" cy="5480779"/>
          </a:xfrm>
          <a:prstGeom prst="rect">
            <a:avLst/>
          </a:prstGeom>
        </p:spPr>
      </p:pic>
      <p:sp>
        <p:nvSpPr>
          <p:cNvPr id="7" name="TextBox 6">
            <a:extLst>
              <a:ext uri="{FF2B5EF4-FFF2-40B4-BE49-F238E27FC236}">
                <a16:creationId xmlns:a16="http://schemas.microsoft.com/office/drawing/2014/main" id="{6C96347E-06C6-43E8-BF67-E92220128EC9}"/>
              </a:ext>
            </a:extLst>
          </p:cNvPr>
          <p:cNvSpPr txBox="1"/>
          <p:nvPr/>
        </p:nvSpPr>
        <p:spPr>
          <a:xfrm flipH="1">
            <a:off x="6038741" y="1113071"/>
            <a:ext cx="4588451" cy="2800767"/>
          </a:xfrm>
          <a:prstGeom prst="rect">
            <a:avLst/>
          </a:prstGeom>
          <a:noFill/>
        </p:spPr>
        <p:txBody>
          <a:bodyPr wrap="square" rtlCol="0">
            <a:spAutoFit/>
          </a:bodyPr>
          <a:lstStyle/>
          <a:p>
            <a:r>
              <a:rPr lang="en-US" sz="4400" dirty="0" smtClean="0">
                <a:latin typeface="My Happy Ending" pitchFamily="2" charset="0"/>
                <a:ea typeface="My Happy Ending" pitchFamily="2" charset="0"/>
              </a:rPr>
              <a:t>Click on the picture to listen (From 0.22 seconds)</a:t>
            </a:r>
          </a:p>
          <a:p>
            <a:endParaRPr lang="en-US" sz="4400" dirty="0">
              <a:latin typeface="My Happy Ending" pitchFamily="2" charset="0"/>
              <a:ea typeface="My Happy Ending" pitchFamily="2" charset="0"/>
            </a:endParaRPr>
          </a:p>
          <a:p>
            <a:endParaRPr lang="en-US" sz="4400" dirty="0" smtClean="0">
              <a:latin typeface="My Happy Ending" pitchFamily="2" charset="0"/>
              <a:ea typeface="My Happy Ending" pitchFamily="2" charset="0"/>
            </a:endParaRPr>
          </a:p>
        </p:txBody>
      </p:sp>
      <p:pic>
        <p:nvPicPr>
          <p:cNvPr id="2" name="Picture 1">
            <a:hlinkClick r:id="rId4"/>
          </p:cNvPr>
          <p:cNvPicPr>
            <a:picLocks noChangeAspect="1"/>
          </p:cNvPicPr>
          <p:nvPr/>
        </p:nvPicPr>
        <p:blipFill>
          <a:blip r:embed="rId5"/>
          <a:stretch>
            <a:fillRect/>
          </a:stretch>
        </p:blipFill>
        <p:spPr>
          <a:xfrm>
            <a:off x="2309137" y="1717964"/>
            <a:ext cx="3194581" cy="3194581"/>
          </a:xfrm>
          <a:prstGeom prst="rect">
            <a:avLst/>
          </a:prstGeom>
        </p:spPr>
      </p:pic>
    </p:spTree>
    <p:extLst>
      <p:ext uri="{BB962C8B-B14F-4D97-AF65-F5344CB8AC3E}">
        <p14:creationId xmlns:p14="http://schemas.microsoft.com/office/powerpoint/2010/main" val="315158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1099058" y="647046"/>
            <a:ext cx="10132430" cy="5480779"/>
          </a:xfrm>
          <a:prstGeom prst="rect">
            <a:avLst/>
          </a:prstGeom>
        </p:spPr>
      </p:pic>
      <p:sp>
        <p:nvSpPr>
          <p:cNvPr id="3" name="Rectangle 2"/>
          <p:cNvSpPr/>
          <p:nvPr/>
        </p:nvSpPr>
        <p:spPr>
          <a:xfrm>
            <a:off x="1366947" y="864083"/>
            <a:ext cx="9596651" cy="4832092"/>
          </a:xfrm>
          <a:prstGeom prst="rect">
            <a:avLst/>
          </a:prstGeom>
        </p:spPr>
        <p:txBody>
          <a:bodyPr wrap="square">
            <a:spAutoFit/>
          </a:bodyPr>
          <a:lstStyle/>
          <a:p>
            <a:pPr lvl="0"/>
            <a:r>
              <a:rPr lang="en-GB" sz="4400" u="sng" dirty="0">
                <a:solidFill>
                  <a:prstClr val="black"/>
                </a:solidFill>
                <a:latin typeface="My Happy Ending" pitchFamily="2" charset="0"/>
                <a:ea typeface="My Happy Ending" pitchFamily="2" charset="0"/>
              </a:rPr>
              <a:t>Jungle Log: 31</a:t>
            </a:r>
            <a:r>
              <a:rPr lang="en-GB" sz="4400" u="sng" baseline="30000" dirty="0">
                <a:solidFill>
                  <a:prstClr val="black"/>
                </a:solidFill>
                <a:latin typeface="My Happy Ending" pitchFamily="2" charset="0"/>
                <a:ea typeface="My Happy Ending" pitchFamily="2" charset="0"/>
              </a:rPr>
              <a:t>st</a:t>
            </a:r>
            <a:r>
              <a:rPr lang="en-GB" sz="4400" u="sng" dirty="0">
                <a:solidFill>
                  <a:prstClr val="black"/>
                </a:solidFill>
                <a:latin typeface="My Happy Ending" pitchFamily="2" charset="0"/>
                <a:ea typeface="My Happy Ending" pitchFamily="2" charset="0"/>
              </a:rPr>
              <a:t> January, 2022 </a:t>
            </a:r>
          </a:p>
          <a:p>
            <a:pPr lvl="0"/>
            <a:r>
              <a:rPr lang="en-GB" sz="4400" dirty="0">
                <a:solidFill>
                  <a:prstClr val="black"/>
                </a:solidFill>
                <a:latin typeface="My Happy Ending" pitchFamily="2" charset="0"/>
                <a:ea typeface="My Happy Ending" pitchFamily="2" charset="0"/>
              </a:rPr>
              <a:t>Today has been an amazing day of discovery! I woke early and got ready for my trek into the </a:t>
            </a:r>
            <a:r>
              <a:rPr lang="en-GB" sz="4400" dirty="0" err="1">
                <a:solidFill>
                  <a:prstClr val="black"/>
                </a:solidFill>
                <a:latin typeface="My Happy Ending" pitchFamily="2" charset="0"/>
                <a:ea typeface="My Happy Ending" pitchFamily="2" charset="0"/>
              </a:rPr>
              <a:t>Atlanti</a:t>
            </a:r>
            <a:r>
              <a:rPr lang="en-GB" sz="4400" dirty="0">
                <a:solidFill>
                  <a:prstClr val="black"/>
                </a:solidFill>
                <a:latin typeface="My Happy Ending" pitchFamily="2" charset="0"/>
                <a:ea typeface="My Happy Ending" pitchFamily="2" charset="0"/>
              </a:rPr>
              <a:t> Jungle. I was excited and couldn’t wait to see what lay ahead of me. I packed my rucksack and put on my sturdy walking boots. I made sure my camera was working because I wanted to record as much of the day as possible. I left the camp at 6am.</a:t>
            </a:r>
          </a:p>
        </p:txBody>
      </p:sp>
    </p:spTree>
    <p:extLst>
      <p:ext uri="{BB962C8B-B14F-4D97-AF65-F5344CB8AC3E}">
        <p14:creationId xmlns:p14="http://schemas.microsoft.com/office/powerpoint/2010/main" val="91092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872836" y="474438"/>
            <a:ext cx="10434851" cy="5644363"/>
          </a:xfrm>
          <a:prstGeom prst="rect">
            <a:avLst/>
          </a:prstGeom>
        </p:spPr>
      </p:pic>
      <p:sp>
        <p:nvSpPr>
          <p:cNvPr id="3" name="Rectangle 2"/>
          <p:cNvSpPr/>
          <p:nvPr/>
        </p:nvSpPr>
        <p:spPr>
          <a:xfrm>
            <a:off x="1371599" y="609601"/>
            <a:ext cx="9628909" cy="55092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latin typeface="My Happy Ending" pitchFamily="2" charset="0"/>
                <a:ea typeface="My Happy Ending" pitchFamily="2" charset="0"/>
              </a:rPr>
              <a:t>First, I trudged through the dense forest and collected samples of the plant life. My favourite was a thorny bush. It had tiny, yellow flowers growing on it, which smelt like ice cream! Next, I studied some of the mesmerising insects that were crawling up the rough bark of every tree. One insect looked like a caterpillar but had 2 sets of wings and tiny hands on the ends of its 20 legs. Excitedly, I photographed as many creatures as I could because I wanted to show my explorer friends what I had discovered.</a:t>
            </a:r>
            <a:endParaRPr kumimoji="0" lang="en-GB" sz="4400" b="0" i="0" u="none" strike="noStrike" kern="0" cap="none" spc="0" normalizeH="0" baseline="0" noProof="0" dirty="0">
              <a:ln>
                <a:noFill/>
              </a:ln>
              <a:solidFill>
                <a:prstClr val="black"/>
              </a:solidFill>
              <a:effectLst/>
              <a:uLnTx/>
              <a:uFillTx/>
              <a:latin typeface="My Happy Ending" pitchFamily="2" charset="0"/>
              <a:ea typeface="My Happy Ending" pitchFamily="2" charset="0"/>
            </a:endParaRPr>
          </a:p>
        </p:txBody>
      </p:sp>
    </p:spTree>
    <p:extLst>
      <p:ext uri="{BB962C8B-B14F-4D97-AF65-F5344CB8AC3E}">
        <p14:creationId xmlns:p14="http://schemas.microsoft.com/office/powerpoint/2010/main" val="138170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401782" y="348914"/>
            <a:ext cx="11305309" cy="6204286"/>
          </a:xfrm>
          <a:prstGeom prst="rect">
            <a:avLst/>
          </a:prstGeom>
        </p:spPr>
      </p:pic>
      <p:sp>
        <p:nvSpPr>
          <p:cNvPr id="3" name="Rectangle 2"/>
          <p:cNvSpPr/>
          <p:nvPr/>
        </p:nvSpPr>
        <p:spPr>
          <a:xfrm>
            <a:off x="775855" y="366891"/>
            <a:ext cx="10557163" cy="61863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latin typeface="My Happy Ending" pitchFamily="2" charset="0"/>
                <a:ea typeface="My Happy Ending" pitchFamily="2" charset="0"/>
              </a:rPr>
              <a:t>After a short tea break, I measured the circumference of the tallest trees to work out how old they were. One measured 10 metres around and was so tall that I couldn’t see the top of it. It reminded me of the beanstalk in a famous children’s story. Next, I trekked to a clearing and found a beautiful plunge pool. The water was turquoise and tiny neon fish were splashing on the surface. I tried to catch one, but they were too fast for me. Then it was time for a rest. I lounged on pink grass, soaking up the purple sun beams and listened to the strange jungle noises around me.</a:t>
            </a:r>
            <a:endParaRPr kumimoji="0" lang="en-GB" sz="4400" b="0" i="0" u="none" strike="noStrike" kern="0" cap="none" spc="0" normalizeH="0" baseline="0" noProof="0" dirty="0">
              <a:ln>
                <a:noFill/>
              </a:ln>
              <a:solidFill>
                <a:prstClr val="black"/>
              </a:solidFill>
              <a:effectLst/>
              <a:uLnTx/>
              <a:uFillTx/>
              <a:latin typeface="My Happy Ending" pitchFamily="2" charset="0"/>
              <a:ea typeface="My Happy Ending" pitchFamily="2" charset="0"/>
            </a:endParaRPr>
          </a:p>
        </p:txBody>
      </p:sp>
    </p:spTree>
    <p:extLst>
      <p:ext uri="{BB962C8B-B14F-4D97-AF65-F5344CB8AC3E}">
        <p14:creationId xmlns:p14="http://schemas.microsoft.com/office/powerpoint/2010/main" val="254663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266C7-F32A-4EF2-BB30-54CAA86F8DDD}"/>
              </a:ext>
            </a:extLst>
          </p:cNvPr>
          <p:cNvPicPr>
            <a:picLocks noChangeAspect="1"/>
          </p:cNvPicPr>
          <p:nvPr/>
        </p:nvPicPr>
        <p:blipFill>
          <a:blip r:embed="rId3"/>
          <a:stretch>
            <a:fillRect/>
          </a:stretch>
        </p:blipFill>
        <p:spPr>
          <a:xfrm>
            <a:off x="1029785" y="688610"/>
            <a:ext cx="10132430" cy="5480779"/>
          </a:xfrm>
          <a:prstGeom prst="rect">
            <a:avLst/>
          </a:prstGeom>
        </p:spPr>
      </p:pic>
      <p:sp>
        <p:nvSpPr>
          <p:cNvPr id="3" name="Rectangle 2"/>
          <p:cNvSpPr/>
          <p:nvPr/>
        </p:nvSpPr>
        <p:spPr>
          <a:xfrm>
            <a:off x="1496291" y="1524000"/>
            <a:ext cx="9143999" cy="34778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latin typeface="My Happy Ending" pitchFamily="2" charset="0"/>
                <a:ea typeface="My Happy Ending" pitchFamily="2" charset="0"/>
              </a:rPr>
              <a:t>Finally, I headed back to camp because the sun began to set. It sets quickly in </a:t>
            </a:r>
            <a:r>
              <a:rPr kumimoji="0" lang="en-GB" sz="4400" b="0" i="0" u="none" strike="noStrike" kern="0" cap="none" spc="0" normalizeH="0" baseline="0" noProof="0" dirty="0" err="1" smtClean="0">
                <a:ln>
                  <a:noFill/>
                </a:ln>
                <a:solidFill>
                  <a:prstClr val="black"/>
                </a:solidFill>
                <a:effectLst/>
                <a:uLnTx/>
                <a:uFillTx/>
                <a:latin typeface="My Happy Ending" pitchFamily="2" charset="0"/>
                <a:ea typeface="My Happy Ending" pitchFamily="2" charset="0"/>
              </a:rPr>
              <a:t>Oreno</a:t>
            </a:r>
            <a:r>
              <a:rPr kumimoji="0" lang="en-GB" sz="4400" b="0" i="0" u="none" strike="noStrike" kern="0" cap="none" spc="0" normalizeH="0" baseline="0" noProof="0" dirty="0" smtClean="0">
                <a:ln>
                  <a:noFill/>
                </a:ln>
                <a:solidFill>
                  <a:prstClr val="black"/>
                </a:solidFill>
                <a:effectLst/>
                <a:uLnTx/>
                <a:uFillTx/>
                <a:latin typeface="My Happy Ending" pitchFamily="2" charset="0"/>
                <a:ea typeface="My Happy Ending" pitchFamily="2" charset="0"/>
              </a:rPr>
              <a:t> and I was worried I might get lost. When I got to my tent, I unpacked my rucksack and stored my plant samples safely. I’m really looking forward to where my wardrobe will take me next week! </a:t>
            </a:r>
            <a:endParaRPr kumimoji="0" lang="en-GB" sz="4400" b="0" i="0" u="none" strike="noStrike" kern="0" cap="none" spc="0" normalizeH="0" baseline="0" noProof="0" dirty="0">
              <a:ln>
                <a:noFill/>
              </a:ln>
              <a:solidFill>
                <a:prstClr val="black"/>
              </a:solidFill>
              <a:effectLst/>
              <a:uLnTx/>
              <a:uFillTx/>
              <a:latin typeface="My Happy Ending" pitchFamily="2" charset="0"/>
              <a:ea typeface="My Happy Ending" pitchFamily="2" charset="0"/>
            </a:endParaRPr>
          </a:p>
        </p:txBody>
      </p:sp>
    </p:spTree>
    <p:extLst>
      <p:ext uri="{BB962C8B-B14F-4D97-AF65-F5344CB8AC3E}">
        <p14:creationId xmlns:p14="http://schemas.microsoft.com/office/powerpoint/2010/main" val="403323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525</Words>
  <Application>Microsoft Office PowerPoint</Application>
  <PresentationFormat>Widescreen</PresentationFormat>
  <Paragraphs>21</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My Happy Ending</vt:lpstr>
      <vt:lpstr>Office Theme</vt:lpstr>
      <vt:lpstr>Journey to the Jungle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the Jungle</dc:title>
  <dc:creator>Emily Rochester</dc:creator>
  <cp:lastModifiedBy>Deborah Hamilton</cp:lastModifiedBy>
  <cp:revision>51</cp:revision>
  <dcterms:created xsi:type="dcterms:W3CDTF">2021-01-31T10:06:48Z</dcterms:created>
  <dcterms:modified xsi:type="dcterms:W3CDTF">2022-02-05T13:07:31Z</dcterms:modified>
</cp:coreProperties>
</file>