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78" r:id="rId10"/>
    <p:sldId id="273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Monday 29th November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2021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use our imagination and consider what might be in the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box.</a:t>
            </a:r>
          </a:p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LO: To write a short article for </a:t>
            </a:r>
            <a:r>
              <a:rPr lang="en-GB" sz="6000" u="sng" smtClean="0">
                <a:latin typeface="My Happy Ending" pitchFamily="2" charset="0"/>
                <a:ea typeface="My Happy Ending" pitchFamily="2" charset="0"/>
              </a:rPr>
              <a:t>the website.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When we opened the box we found some hay.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What could it be?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28" y="1430915"/>
            <a:ext cx="6203042" cy="27913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879" y="4542860"/>
            <a:ext cx="1057052" cy="105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5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Next, we opened the letter and read it. </a:t>
            </a:r>
          </a:p>
          <a:p>
            <a:pPr algn="l"/>
            <a:endParaRPr lang="en-GB" sz="44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We have sent you a copy of this letter which you can read now.</a:t>
            </a:r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415" y="2926488"/>
            <a:ext cx="2102712" cy="276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58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We moved the hay in the box very carefully and found an egg shaped object. </a:t>
            </a:r>
          </a:p>
          <a:p>
            <a:pPr algn="l"/>
            <a:endParaRPr lang="en-GB" sz="44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How exciting!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729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/>
          </a:bodyPr>
          <a:lstStyle/>
          <a:p>
            <a:pPr algn="l"/>
            <a:r>
              <a:rPr lang="en-GB" sz="44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Can you write a short article for our school website to say what has happened today?</a:t>
            </a:r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07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 fontScale="92500"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Early this morning, we had a special delivery to school.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The tape said ‘fragile’.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226" y="1669108"/>
            <a:ext cx="4617339" cy="307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0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On the back of the box there were some small holes.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013" y="2000918"/>
            <a:ext cx="5170971" cy="284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4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What do you think might be in the box?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170" y="1947999"/>
            <a:ext cx="23526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7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16000" dirty="0" smtClean="0">
                <a:latin typeface="My Happy Ending" pitchFamily="2" charset="0"/>
                <a:ea typeface="My Happy Ending" pitchFamily="2" charset="0"/>
              </a:rPr>
              <a:t>On the outside of the box there was an envelope. It came from</a:t>
            </a:r>
          </a:p>
          <a:p>
            <a:endParaRPr lang="en-GB" sz="86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r>
              <a:rPr lang="en-GB" sz="17600" dirty="0" err="1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Europaisches</a:t>
            </a:r>
            <a:r>
              <a:rPr lang="en-GB" sz="17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7600" dirty="0" err="1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Drachenmuseum</a:t>
            </a:r>
            <a:endParaRPr lang="en-GB" sz="176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17600" dirty="0" smtClean="0">
                <a:latin typeface="Bell MT" panose="02020503060305020303" pitchFamily="18" charset="0"/>
              </a:rPr>
              <a:t>Museumsstraße</a:t>
            </a:r>
          </a:p>
          <a:p>
            <a:r>
              <a:rPr lang="en-GB" sz="17600" dirty="0">
                <a:latin typeface="Bell MT" panose="02020503060305020303" pitchFamily="18" charset="0"/>
                <a:ea typeface="Calibri" panose="020F0502020204030204" pitchFamily="34" charset="0"/>
              </a:rPr>
              <a:t>Hesse</a:t>
            </a:r>
            <a:endParaRPr lang="en-GB" sz="17600" dirty="0" smtClean="0">
              <a:latin typeface="Bell MT" panose="02020503060305020303" pitchFamily="18" charset="0"/>
              <a:ea typeface="Calibri" panose="020F0502020204030204" pitchFamily="34" charset="0"/>
            </a:endParaRPr>
          </a:p>
          <a:p>
            <a:r>
              <a:rPr lang="de-DE" sz="17600" dirty="0" smtClean="0">
                <a:latin typeface="Bell MT" panose="02020503060305020303" pitchFamily="18" charset="0"/>
              </a:rPr>
              <a:t>Deutschland</a:t>
            </a:r>
          </a:p>
          <a:p>
            <a:endParaRPr lang="de-DE" sz="17600" dirty="0" smtClean="0">
              <a:latin typeface="Bell MT" panose="02020503060305020303" pitchFamily="18" charset="0"/>
            </a:endParaRPr>
          </a:p>
          <a:p>
            <a:pPr algn="l"/>
            <a:r>
              <a:rPr lang="de-DE" sz="17600" dirty="0" smtClean="0">
                <a:latin typeface="My Happy Ending" pitchFamily="2" charset="0"/>
                <a:ea typeface="My Happy Ending" pitchFamily="2" charset="0"/>
              </a:rPr>
              <a:t>What does this mean? It is not in English? </a:t>
            </a:r>
          </a:p>
          <a:p>
            <a:pPr algn="l"/>
            <a:r>
              <a:rPr lang="de-DE" sz="17600" dirty="0" smtClean="0">
                <a:latin typeface="My Happy Ending" pitchFamily="2" charset="0"/>
                <a:ea typeface="My Happy Ending" pitchFamily="2" charset="0"/>
              </a:rPr>
              <a:t>Thankfully, we have Mrs Richter in school who is German. She told us that it means...</a:t>
            </a:r>
          </a:p>
          <a:p>
            <a:endParaRPr lang="en-GB" sz="17600" dirty="0">
              <a:latin typeface="Bell MT" panose="02020503060305020303" pitchFamily="18" charset="0"/>
              <a:ea typeface="My Happy Ending" pitchFamily="2" charset="0"/>
            </a:endParaRPr>
          </a:p>
          <a:p>
            <a:pPr algn="l"/>
            <a:endParaRPr lang="en-GB" sz="86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63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 fontScale="25000" lnSpcReduction="20000"/>
          </a:bodyPr>
          <a:lstStyle/>
          <a:p>
            <a:endParaRPr lang="en-GB" sz="86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r>
              <a:rPr lang="en-GB" sz="17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 Dragon Museum</a:t>
            </a:r>
            <a:endParaRPr lang="en-GB" sz="176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7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Museum Street</a:t>
            </a:r>
            <a:endParaRPr lang="en-GB" sz="17600" dirty="0"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7600" dirty="0" smtClean="0">
                <a:latin typeface="Bell MT" panose="02020503060305020303" pitchFamily="18" charset="0"/>
                <a:ea typeface="Calibri" panose="020F0502020204030204" pitchFamily="34" charset="0"/>
              </a:rPr>
              <a:t>Hesse </a:t>
            </a:r>
          </a:p>
          <a:p>
            <a:r>
              <a:rPr lang="de-DE" sz="17600" dirty="0" smtClean="0">
                <a:latin typeface="Bell MT" panose="02020503060305020303" pitchFamily="18" charset="0"/>
              </a:rPr>
              <a:t>Germany</a:t>
            </a:r>
          </a:p>
          <a:p>
            <a:pPr algn="l"/>
            <a:endParaRPr lang="de-DE" sz="17600" dirty="0" smtClean="0">
              <a:latin typeface="My Happy Ending" pitchFamily="2" charset="0"/>
              <a:ea typeface="My Happy Ending" pitchFamily="2" charset="0"/>
            </a:endParaRPr>
          </a:p>
          <a:p>
            <a:endParaRPr lang="en-GB" sz="17600" dirty="0">
              <a:latin typeface="Bell MT" panose="02020503060305020303" pitchFamily="18" charset="0"/>
              <a:ea typeface="My Happy Ending" pitchFamily="2" charset="0"/>
            </a:endParaRPr>
          </a:p>
          <a:p>
            <a:pPr algn="l"/>
            <a:endParaRPr lang="en-GB" sz="86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8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 fontScale="25000" lnSpcReduction="20000"/>
          </a:bodyPr>
          <a:lstStyle/>
          <a:p>
            <a:endParaRPr lang="en-GB" sz="86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/>
            <a:r>
              <a:rPr lang="en-GB" sz="192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Then we noticed something else written on the envelope. It said</a:t>
            </a:r>
            <a:endParaRPr lang="de-DE" sz="192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de-DE" sz="176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86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la-Latn" sz="28800" dirty="0">
                <a:latin typeface="Blackadder ITC" panose="04020505051007020D02" pitchFamily="82" charset="0"/>
              </a:rPr>
              <a:t>credimus in dracones</a:t>
            </a:r>
            <a:endParaRPr lang="en-GB" sz="28800" dirty="0">
              <a:latin typeface="Blackadder ITC" panose="04020505051007020D02" pitchFamily="8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176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We asked Mrs Richter to help us again, but she said this wasn’t German. How can we find out what it says?</a:t>
            </a:r>
            <a:endParaRPr lang="en-GB" sz="176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53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 fontScale="32500" lnSpcReduction="20000"/>
          </a:bodyPr>
          <a:lstStyle/>
          <a:p>
            <a:endParaRPr lang="en-GB" sz="86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/>
            <a:r>
              <a:rPr lang="en-GB" sz="19200" dirty="0" smtClean="0">
                <a:latin typeface="My Happy Ending" pitchFamily="2" charset="0"/>
                <a:ea typeface="My Happy Ending" pitchFamily="2" charset="0"/>
                <a:cs typeface="Times New Roman" panose="02020603050405020304" pitchFamily="18" charset="0"/>
              </a:rPr>
              <a:t>So we put </a:t>
            </a:r>
          </a:p>
          <a:p>
            <a:pPr algn="l"/>
            <a:r>
              <a:rPr lang="la-Latn" sz="28800" dirty="0" smtClean="0">
                <a:latin typeface="Blackadder ITC" panose="04020505051007020D02" pitchFamily="82" charset="0"/>
              </a:rPr>
              <a:t>credimus </a:t>
            </a:r>
            <a:r>
              <a:rPr lang="la-Latn" sz="28800" dirty="0">
                <a:latin typeface="Blackadder ITC" panose="04020505051007020D02" pitchFamily="82" charset="0"/>
              </a:rPr>
              <a:t>in </a:t>
            </a:r>
            <a:r>
              <a:rPr lang="la-Latn" sz="28800" dirty="0" smtClean="0">
                <a:latin typeface="Blackadder ITC" panose="04020505051007020D02" pitchFamily="82" charset="0"/>
              </a:rPr>
              <a:t>dracones</a:t>
            </a:r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   </a:t>
            </a:r>
          </a:p>
          <a:p>
            <a:pPr algn="l"/>
            <a:r>
              <a:rPr lang="en-GB" sz="17600" dirty="0" smtClean="0">
                <a:latin typeface="My Happy Ending" pitchFamily="2" charset="0"/>
                <a:ea typeface="My Happy Ending" pitchFamily="2" charset="0"/>
              </a:rPr>
              <a:t>into Google translate. </a:t>
            </a:r>
          </a:p>
          <a:p>
            <a:pPr algn="l"/>
            <a:endParaRPr lang="en-GB" sz="176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17600" dirty="0" smtClean="0">
                <a:latin typeface="My Happy Ending" pitchFamily="2" charset="0"/>
                <a:ea typeface="My Happy Ending" pitchFamily="2" charset="0"/>
              </a:rPr>
              <a:t>This is what we got…</a:t>
            </a:r>
            <a:endParaRPr lang="en-GB" sz="60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35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779812"/>
          </a:xfrm>
        </p:spPr>
        <p:txBody>
          <a:bodyPr>
            <a:normAutofit/>
          </a:bodyPr>
          <a:lstStyle/>
          <a:p>
            <a:endParaRPr lang="en-GB" sz="8600" dirty="0">
              <a:latin typeface="My Happy Ending" pitchFamily="2" charset="0"/>
              <a:ea typeface="My Happy Ending" pitchFamily="2" charset="0"/>
              <a:cs typeface="Times New Roman" panose="02020603050405020304" pitchFamily="18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</a:t>
            </a: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            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949" y="1515293"/>
            <a:ext cx="8834845" cy="254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880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275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Bell MT</vt:lpstr>
      <vt:lpstr>Blackadder ITC</vt:lpstr>
      <vt:lpstr>Calibri</vt:lpstr>
      <vt:lpstr>Calibri Light</vt:lpstr>
      <vt:lpstr>My Happy Ending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84</cp:revision>
  <dcterms:created xsi:type="dcterms:W3CDTF">2021-09-04T12:09:25Z</dcterms:created>
  <dcterms:modified xsi:type="dcterms:W3CDTF">2021-11-26T11:11:35Z</dcterms:modified>
</cp:coreProperties>
</file>