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72" r:id="rId5"/>
    <p:sldId id="274" r:id="rId6"/>
    <p:sldId id="275" r:id="rId7"/>
    <p:sldId id="276" r:id="rId8"/>
    <p:sldId id="277" r:id="rId9"/>
    <p:sldId id="278" r:id="rId10"/>
    <p:sldId id="273" r:id="rId11"/>
    <p:sldId id="279" r:id="rId12"/>
    <p:sldId id="280" r:id="rId13"/>
    <p:sldId id="28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E4B4"/>
    <a:srgbClr val="2BC5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8282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4975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023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2088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018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650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787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389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1422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4512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5575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6A4E8-0EEF-43D9-AE8A-2C241B873393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276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E4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647114"/>
            <a:ext cx="9144000" cy="4610686"/>
          </a:xfrm>
        </p:spPr>
        <p:txBody>
          <a:bodyPr/>
          <a:lstStyle/>
          <a:p>
            <a:pPr algn="l"/>
            <a:r>
              <a:rPr lang="en-GB" sz="6000" u="sng" dirty="0" smtClean="0">
                <a:latin typeface="My Happy Ending" pitchFamily="2" charset="0"/>
                <a:ea typeface="My Happy Ending" pitchFamily="2" charset="0"/>
              </a:rPr>
              <a:t>Monday 29th November </a:t>
            </a:r>
            <a:r>
              <a:rPr lang="en-GB" sz="6000" u="sng" dirty="0">
                <a:latin typeface="My Happy Ending" pitchFamily="2" charset="0"/>
                <a:ea typeface="My Happy Ending" pitchFamily="2" charset="0"/>
              </a:rPr>
              <a:t>2021</a:t>
            </a:r>
          </a:p>
          <a:p>
            <a:pPr algn="l"/>
            <a:endParaRPr lang="en-GB" sz="6000" u="sng" dirty="0">
              <a:latin typeface="My Happy Ending" pitchFamily="2" charset="0"/>
              <a:ea typeface="My Happy Ending" pitchFamily="2" charset="0"/>
            </a:endParaRPr>
          </a:p>
          <a:p>
            <a:pPr algn="l"/>
            <a:r>
              <a:rPr lang="en-GB" sz="6000" u="sng" dirty="0">
                <a:latin typeface="My Happy Ending" pitchFamily="2" charset="0"/>
                <a:ea typeface="My Happy Ending" pitchFamily="2" charset="0"/>
              </a:rPr>
              <a:t>LO: To </a:t>
            </a:r>
            <a:r>
              <a:rPr lang="en-GB" sz="6000" u="sng" dirty="0" smtClean="0">
                <a:latin typeface="My Happy Ending" pitchFamily="2" charset="0"/>
                <a:ea typeface="My Happy Ending" pitchFamily="2" charset="0"/>
              </a:rPr>
              <a:t>use our imagination and consider what might be in the </a:t>
            </a:r>
            <a:r>
              <a:rPr lang="en-GB" sz="6000" u="sng" dirty="0" smtClean="0">
                <a:latin typeface="My Happy Ending" pitchFamily="2" charset="0"/>
                <a:ea typeface="My Happy Ending" pitchFamily="2" charset="0"/>
              </a:rPr>
              <a:t>box.</a:t>
            </a:r>
          </a:p>
          <a:p>
            <a:pPr algn="l"/>
            <a:r>
              <a:rPr lang="en-GB" sz="6000" u="sng" dirty="0" smtClean="0">
                <a:latin typeface="My Happy Ending" pitchFamily="2" charset="0"/>
                <a:ea typeface="My Happy Ending" pitchFamily="2" charset="0"/>
              </a:rPr>
              <a:t>LO: To write a short article for </a:t>
            </a:r>
            <a:r>
              <a:rPr lang="en-GB" sz="6000" u="sng" smtClean="0">
                <a:latin typeface="My Happy Ending" pitchFamily="2" charset="0"/>
                <a:ea typeface="My Happy Ending" pitchFamily="2" charset="0"/>
              </a:rPr>
              <a:t>the website.</a:t>
            </a:r>
            <a:endParaRPr lang="en-GB" sz="6000" u="sng" dirty="0">
              <a:latin typeface="My Happy Ending" pitchFamily="2" charset="0"/>
              <a:ea typeface="My Happy Ending" pitchFamily="2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2935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E4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3109" y="490359"/>
            <a:ext cx="10062754" cy="5430129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GB" sz="6000" dirty="0" smtClean="0">
                <a:latin typeface="My Happy Ending" pitchFamily="2" charset="0"/>
                <a:ea typeface="My Happy Ending" pitchFamily="2" charset="0"/>
              </a:rPr>
              <a:t>When we opened the box we found some hay.</a:t>
            </a: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 smtClean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 smtClean="0">
              <a:latin typeface="My Happy Ending" pitchFamily="2" charset="0"/>
              <a:ea typeface="My Happy Ending" pitchFamily="2" charset="0"/>
            </a:endParaRPr>
          </a:p>
          <a:p>
            <a:pPr algn="l"/>
            <a:r>
              <a:rPr lang="en-GB" sz="6000" dirty="0" smtClean="0">
                <a:latin typeface="My Happy Ending" pitchFamily="2" charset="0"/>
                <a:ea typeface="My Happy Ending" pitchFamily="2" charset="0"/>
              </a:rPr>
              <a:t>         </a:t>
            </a:r>
          </a:p>
          <a:p>
            <a:pPr algn="l"/>
            <a:r>
              <a:rPr lang="en-GB" sz="6000" dirty="0">
                <a:latin typeface="My Happy Ending" pitchFamily="2" charset="0"/>
                <a:ea typeface="My Happy Ending" pitchFamily="2" charset="0"/>
              </a:rPr>
              <a:t> </a:t>
            </a:r>
            <a:r>
              <a:rPr lang="en-GB" sz="6000" dirty="0" smtClean="0">
                <a:latin typeface="My Happy Ending" pitchFamily="2" charset="0"/>
                <a:ea typeface="My Happy Ending" pitchFamily="2" charset="0"/>
              </a:rPr>
              <a:t>           What could it be?</a:t>
            </a: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2328" y="1430915"/>
            <a:ext cx="6203042" cy="279136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1879" y="4542860"/>
            <a:ext cx="1057052" cy="1057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575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E4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3109" y="490359"/>
            <a:ext cx="10062754" cy="5779812"/>
          </a:xfrm>
        </p:spPr>
        <p:txBody>
          <a:bodyPr>
            <a:normAutofit/>
          </a:bodyPr>
          <a:lstStyle/>
          <a:p>
            <a:pPr algn="l"/>
            <a:r>
              <a:rPr lang="en-GB" sz="4400" dirty="0" smtClean="0">
                <a:latin typeface="My Happy Ending" pitchFamily="2" charset="0"/>
                <a:ea typeface="My Happy Ending" pitchFamily="2" charset="0"/>
                <a:cs typeface="Times New Roman" panose="02020603050405020304" pitchFamily="18" charset="0"/>
              </a:rPr>
              <a:t>Next, we opened the letter and read it. </a:t>
            </a:r>
          </a:p>
          <a:p>
            <a:pPr algn="l"/>
            <a:endParaRPr lang="en-GB" sz="4400" dirty="0">
              <a:latin typeface="My Happy Ending" pitchFamily="2" charset="0"/>
              <a:ea typeface="My Happy Ending" pitchFamily="2" charset="0"/>
              <a:cs typeface="Times New Roman" panose="02020603050405020304" pitchFamily="18" charset="0"/>
            </a:endParaRPr>
          </a:p>
          <a:p>
            <a:pPr algn="l"/>
            <a:r>
              <a:rPr lang="en-GB" sz="4400" dirty="0" smtClean="0">
                <a:latin typeface="My Happy Ending" pitchFamily="2" charset="0"/>
                <a:ea typeface="My Happy Ending" pitchFamily="2" charset="0"/>
                <a:cs typeface="Times New Roman" panose="02020603050405020304" pitchFamily="18" charset="0"/>
              </a:rPr>
              <a:t>We have sent you a copy of this letter which you can read now.</a:t>
            </a:r>
            <a:endParaRPr lang="en-GB" sz="4400" dirty="0" smtClean="0">
              <a:latin typeface="My Happy Ending" pitchFamily="2" charset="0"/>
              <a:ea typeface="My Happy Ending" pitchFamily="2" charset="0"/>
            </a:endParaRPr>
          </a:p>
          <a:p>
            <a:pPr algn="l"/>
            <a:r>
              <a:rPr lang="en-GB" sz="6000" dirty="0" smtClean="0">
                <a:latin typeface="My Happy Ending" pitchFamily="2" charset="0"/>
                <a:ea typeface="My Happy Ending" pitchFamily="2" charset="0"/>
              </a:rPr>
              <a:t>         </a:t>
            </a:r>
          </a:p>
          <a:p>
            <a:pPr algn="l"/>
            <a:r>
              <a:rPr lang="en-GB" sz="6000" dirty="0">
                <a:latin typeface="My Happy Ending" pitchFamily="2" charset="0"/>
                <a:ea typeface="My Happy Ending" pitchFamily="2" charset="0"/>
              </a:rPr>
              <a:t> </a:t>
            </a:r>
            <a:r>
              <a:rPr lang="en-GB" sz="6000" dirty="0" smtClean="0">
                <a:latin typeface="My Happy Ending" pitchFamily="2" charset="0"/>
                <a:ea typeface="My Happy Ending" pitchFamily="2" charset="0"/>
              </a:rPr>
              <a:t>           </a:t>
            </a:r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2415" y="2926488"/>
            <a:ext cx="2102712" cy="2768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5806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E4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3109" y="490359"/>
            <a:ext cx="10062754" cy="5779812"/>
          </a:xfrm>
        </p:spPr>
        <p:txBody>
          <a:bodyPr>
            <a:normAutofit/>
          </a:bodyPr>
          <a:lstStyle/>
          <a:p>
            <a:pPr algn="l"/>
            <a:r>
              <a:rPr lang="en-GB" sz="4400" dirty="0" smtClean="0">
                <a:latin typeface="My Happy Ending" pitchFamily="2" charset="0"/>
                <a:ea typeface="My Happy Ending" pitchFamily="2" charset="0"/>
                <a:cs typeface="Times New Roman" panose="02020603050405020304" pitchFamily="18" charset="0"/>
              </a:rPr>
              <a:t>We moved the hay in the box very carefully and found an egg shaped object. </a:t>
            </a:r>
          </a:p>
          <a:p>
            <a:pPr algn="l"/>
            <a:endParaRPr lang="en-GB" sz="4400" dirty="0">
              <a:latin typeface="My Happy Ending" pitchFamily="2" charset="0"/>
              <a:ea typeface="My Happy Ending" pitchFamily="2" charset="0"/>
              <a:cs typeface="Times New Roman" panose="02020603050405020304" pitchFamily="18" charset="0"/>
            </a:endParaRPr>
          </a:p>
          <a:p>
            <a:pPr algn="l"/>
            <a:r>
              <a:rPr lang="en-GB" sz="4400" dirty="0" smtClean="0">
                <a:latin typeface="My Happy Ending" pitchFamily="2" charset="0"/>
                <a:ea typeface="My Happy Ending" pitchFamily="2" charset="0"/>
                <a:cs typeface="Times New Roman" panose="02020603050405020304" pitchFamily="18" charset="0"/>
              </a:rPr>
              <a:t>How exciting!</a:t>
            </a:r>
            <a:r>
              <a:rPr lang="en-GB" sz="6000" dirty="0" smtClean="0">
                <a:latin typeface="My Happy Ending" pitchFamily="2" charset="0"/>
                <a:ea typeface="My Happy Ending" pitchFamily="2" charset="0"/>
              </a:rPr>
              <a:t>         </a:t>
            </a:r>
          </a:p>
          <a:p>
            <a:pPr algn="l"/>
            <a:r>
              <a:rPr lang="en-GB" sz="6000" dirty="0">
                <a:latin typeface="My Happy Ending" pitchFamily="2" charset="0"/>
                <a:ea typeface="My Happy Ending" pitchFamily="2" charset="0"/>
              </a:rPr>
              <a:t> </a:t>
            </a:r>
            <a:r>
              <a:rPr lang="en-GB" sz="6000" dirty="0" smtClean="0">
                <a:latin typeface="My Happy Ending" pitchFamily="2" charset="0"/>
                <a:ea typeface="My Happy Ending" pitchFamily="2" charset="0"/>
              </a:rPr>
              <a:t>           </a:t>
            </a:r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72928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E4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3109" y="490359"/>
            <a:ext cx="10062754" cy="5779812"/>
          </a:xfrm>
        </p:spPr>
        <p:txBody>
          <a:bodyPr>
            <a:normAutofit/>
          </a:bodyPr>
          <a:lstStyle/>
          <a:p>
            <a:pPr algn="l"/>
            <a:r>
              <a:rPr lang="en-GB" sz="4400" dirty="0" smtClean="0">
                <a:latin typeface="My Happy Ending" pitchFamily="2" charset="0"/>
                <a:ea typeface="My Happy Ending" pitchFamily="2" charset="0"/>
                <a:cs typeface="Times New Roman" panose="02020603050405020304" pitchFamily="18" charset="0"/>
              </a:rPr>
              <a:t>Can you write a short article for our school website to say what has happened today?</a:t>
            </a:r>
            <a:endParaRPr lang="en-GB" sz="4400" dirty="0" smtClean="0">
              <a:latin typeface="My Happy Ending" pitchFamily="2" charset="0"/>
              <a:ea typeface="My Happy Ending" pitchFamily="2" charset="0"/>
            </a:endParaRPr>
          </a:p>
          <a:p>
            <a:pPr algn="l"/>
            <a:r>
              <a:rPr lang="en-GB" sz="6000" dirty="0" smtClean="0">
                <a:latin typeface="My Happy Ending" pitchFamily="2" charset="0"/>
                <a:ea typeface="My Happy Ending" pitchFamily="2" charset="0"/>
              </a:rPr>
              <a:t>         </a:t>
            </a:r>
          </a:p>
          <a:p>
            <a:pPr algn="l"/>
            <a:r>
              <a:rPr lang="en-GB" sz="6000" dirty="0">
                <a:latin typeface="My Happy Ending" pitchFamily="2" charset="0"/>
                <a:ea typeface="My Happy Ending" pitchFamily="2" charset="0"/>
              </a:rPr>
              <a:t> </a:t>
            </a:r>
            <a:r>
              <a:rPr lang="en-GB" sz="6000" dirty="0" smtClean="0">
                <a:latin typeface="My Happy Ending" pitchFamily="2" charset="0"/>
                <a:ea typeface="My Happy Ending" pitchFamily="2" charset="0"/>
              </a:rPr>
              <a:t>           </a:t>
            </a:r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7073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E4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3109" y="490359"/>
            <a:ext cx="10062754" cy="5430129"/>
          </a:xfrm>
        </p:spPr>
        <p:txBody>
          <a:bodyPr>
            <a:normAutofit fontScale="92500"/>
          </a:bodyPr>
          <a:lstStyle/>
          <a:p>
            <a:pPr algn="l"/>
            <a:r>
              <a:rPr lang="en-GB" sz="6000" dirty="0" smtClean="0">
                <a:latin typeface="My Happy Ending" pitchFamily="2" charset="0"/>
                <a:ea typeface="My Happy Ending" pitchFamily="2" charset="0"/>
              </a:rPr>
              <a:t>Early this morning, we had a special delivery to school.</a:t>
            </a: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 smtClean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 smtClean="0">
              <a:latin typeface="My Happy Ending" pitchFamily="2" charset="0"/>
              <a:ea typeface="My Happy Ending" pitchFamily="2" charset="0"/>
            </a:endParaRPr>
          </a:p>
          <a:p>
            <a:pPr algn="l"/>
            <a:r>
              <a:rPr lang="en-GB" sz="6000" dirty="0" smtClean="0">
                <a:latin typeface="My Happy Ending" pitchFamily="2" charset="0"/>
                <a:ea typeface="My Happy Ending" pitchFamily="2" charset="0"/>
              </a:rPr>
              <a:t>The tape said ‘fragile’.</a:t>
            </a:r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7226" y="1669108"/>
            <a:ext cx="4617339" cy="3072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109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E4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3109" y="490359"/>
            <a:ext cx="10062754" cy="5430129"/>
          </a:xfrm>
        </p:spPr>
        <p:txBody>
          <a:bodyPr>
            <a:normAutofit/>
          </a:bodyPr>
          <a:lstStyle/>
          <a:p>
            <a:pPr algn="l"/>
            <a:r>
              <a:rPr lang="en-GB" sz="6000" dirty="0" smtClean="0">
                <a:latin typeface="My Happy Ending" pitchFamily="2" charset="0"/>
                <a:ea typeface="My Happy Ending" pitchFamily="2" charset="0"/>
              </a:rPr>
              <a:t>On the back of the box there were some small holes.</a:t>
            </a:r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6013" y="2000918"/>
            <a:ext cx="5170971" cy="2845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541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E4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3109" y="490359"/>
            <a:ext cx="10062754" cy="5430129"/>
          </a:xfrm>
        </p:spPr>
        <p:txBody>
          <a:bodyPr>
            <a:normAutofit/>
          </a:bodyPr>
          <a:lstStyle/>
          <a:p>
            <a:pPr algn="l"/>
            <a:r>
              <a:rPr lang="en-GB" sz="6000" dirty="0" smtClean="0">
                <a:latin typeface="My Happy Ending" pitchFamily="2" charset="0"/>
                <a:ea typeface="My Happy Ending" pitchFamily="2" charset="0"/>
              </a:rPr>
              <a:t>What do you think might be in the box?</a:t>
            </a: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9170" y="1947999"/>
            <a:ext cx="2352675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472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E4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3109" y="490359"/>
            <a:ext cx="10062754" cy="5430129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en-GB" sz="16000" dirty="0" smtClean="0">
                <a:latin typeface="My Happy Ending" pitchFamily="2" charset="0"/>
                <a:ea typeface="My Happy Ending" pitchFamily="2" charset="0"/>
              </a:rPr>
              <a:t>On the outside of the box there was an envelope. It came from</a:t>
            </a:r>
          </a:p>
          <a:p>
            <a:endParaRPr lang="en-GB" sz="8600" dirty="0">
              <a:latin typeface="My Happy Ending" pitchFamily="2" charset="0"/>
              <a:ea typeface="My Happy Ending" pitchFamily="2" charset="0"/>
              <a:cs typeface="Times New Roman" panose="02020603050405020304" pitchFamily="18" charset="0"/>
            </a:endParaRPr>
          </a:p>
          <a:p>
            <a:r>
              <a:rPr lang="en-GB" sz="17600" dirty="0" err="1" smtClean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Europaisches</a:t>
            </a:r>
            <a:r>
              <a:rPr lang="en-GB" sz="17600" dirty="0" smtClean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7600" dirty="0" err="1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Drachenmuseum</a:t>
            </a:r>
            <a:endParaRPr lang="en-GB" sz="17600" dirty="0">
              <a:latin typeface="Bell MT" panose="0202050306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7600" dirty="0" smtClean="0">
                <a:latin typeface="Bell MT" panose="02020503060305020303" pitchFamily="18" charset="0"/>
              </a:rPr>
              <a:t>Museumsstraße</a:t>
            </a:r>
          </a:p>
          <a:p>
            <a:r>
              <a:rPr lang="en-GB" sz="17600" dirty="0">
                <a:latin typeface="Bell MT" panose="02020503060305020303" pitchFamily="18" charset="0"/>
                <a:ea typeface="Calibri" panose="020F0502020204030204" pitchFamily="34" charset="0"/>
              </a:rPr>
              <a:t>Hesse</a:t>
            </a:r>
            <a:endParaRPr lang="en-GB" sz="17600" dirty="0" smtClean="0">
              <a:latin typeface="Bell MT" panose="02020503060305020303" pitchFamily="18" charset="0"/>
              <a:ea typeface="Calibri" panose="020F0502020204030204" pitchFamily="34" charset="0"/>
            </a:endParaRPr>
          </a:p>
          <a:p>
            <a:r>
              <a:rPr lang="de-DE" sz="17600" dirty="0" smtClean="0">
                <a:latin typeface="Bell MT" panose="02020503060305020303" pitchFamily="18" charset="0"/>
              </a:rPr>
              <a:t>Deutschland</a:t>
            </a:r>
          </a:p>
          <a:p>
            <a:endParaRPr lang="de-DE" sz="17600" dirty="0" smtClean="0">
              <a:latin typeface="Bell MT" panose="02020503060305020303" pitchFamily="18" charset="0"/>
            </a:endParaRPr>
          </a:p>
          <a:p>
            <a:pPr algn="l"/>
            <a:r>
              <a:rPr lang="de-DE" sz="17600" dirty="0" smtClean="0">
                <a:latin typeface="My Happy Ending" pitchFamily="2" charset="0"/>
                <a:ea typeface="My Happy Ending" pitchFamily="2" charset="0"/>
              </a:rPr>
              <a:t>What does this mean? It is not in English? </a:t>
            </a:r>
          </a:p>
          <a:p>
            <a:pPr algn="l"/>
            <a:r>
              <a:rPr lang="de-DE" sz="17600" dirty="0" smtClean="0">
                <a:latin typeface="My Happy Ending" pitchFamily="2" charset="0"/>
                <a:ea typeface="My Happy Ending" pitchFamily="2" charset="0"/>
              </a:rPr>
              <a:t>Thankfully, we have Mrs Richter in school who is German. She told us that it means...</a:t>
            </a:r>
          </a:p>
          <a:p>
            <a:endParaRPr lang="en-GB" sz="17600" dirty="0">
              <a:latin typeface="Bell MT" panose="02020503060305020303" pitchFamily="18" charset="0"/>
              <a:ea typeface="My Happy Ending" pitchFamily="2" charset="0"/>
            </a:endParaRPr>
          </a:p>
          <a:p>
            <a:pPr algn="l"/>
            <a:endParaRPr lang="en-GB" sz="8600" dirty="0" smtClean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 smtClean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 smtClean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 smtClean="0">
              <a:latin typeface="My Happy Ending" pitchFamily="2" charset="0"/>
              <a:ea typeface="My Happy Ending" pitchFamily="2" charset="0"/>
            </a:endParaRPr>
          </a:p>
          <a:p>
            <a:pPr algn="l"/>
            <a:r>
              <a:rPr lang="en-GB" sz="6000" dirty="0" smtClean="0">
                <a:latin typeface="My Happy Ending" pitchFamily="2" charset="0"/>
                <a:ea typeface="My Happy Ending" pitchFamily="2" charset="0"/>
              </a:rPr>
              <a:t>         </a:t>
            </a:r>
          </a:p>
          <a:p>
            <a:pPr algn="l"/>
            <a:r>
              <a:rPr lang="en-GB" sz="6000" dirty="0">
                <a:latin typeface="My Happy Ending" pitchFamily="2" charset="0"/>
                <a:ea typeface="My Happy Ending" pitchFamily="2" charset="0"/>
              </a:rPr>
              <a:t> </a:t>
            </a:r>
            <a:r>
              <a:rPr lang="en-GB" sz="6000" dirty="0" smtClean="0">
                <a:latin typeface="My Happy Ending" pitchFamily="2" charset="0"/>
                <a:ea typeface="My Happy Ending" pitchFamily="2" charset="0"/>
              </a:rPr>
              <a:t>           </a:t>
            </a:r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0630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E4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3109" y="490359"/>
            <a:ext cx="10062754" cy="5430129"/>
          </a:xfrm>
        </p:spPr>
        <p:txBody>
          <a:bodyPr>
            <a:normAutofit fontScale="25000" lnSpcReduction="20000"/>
          </a:bodyPr>
          <a:lstStyle/>
          <a:p>
            <a:endParaRPr lang="en-GB" sz="8600" dirty="0">
              <a:latin typeface="My Happy Ending" pitchFamily="2" charset="0"/>
              <a:ea typeface="My Happy Ending" pitchFamily="2" charset="0"/>
              <a:cs typeface="Times New Roman" panose="02020603050405020304" pitchFamily="18" charset="0"/>
            </a:endParaRPr>
          </a:p>
          <a:p>
            <a:r>
              <a:rPr lang="en-GB" sz="17600" dirty="0" smtClean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European Dragon Museum</a:t>
            </a:r>
            <a:endParaRPr lang="en-GB" sz="17600" dirty="0">
              <a:latin typeface="Bell MT" panose="0202050306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7600" dirty="0" smtClean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Museum Street</a:t>
            </a:r>
            <a:endParaRPr lang="en-GB" sz="17600" dirty="0">
              <a:latin typeface="Bell MT" panose="0202050306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7600" dirty="0" smtClean="0">
                <a:latin typeface="Bell MT" panose="02020503060305020303" pitchFamily="18" charset="0"/>
                <a:ea typeface="Calibri" panose="020F0502020204030204" pitchFamily="34" charset="0"/>
              </a:rPr>
              <a:t>Hesse </a:t>
            </a:r>
          </a:p>
          <a:p>
            <a:r>
              <a:rPr lang="de-DE" sz="17600" dirty="0" smtClean="0">
                <a:latin typeface="Bell MT" panose="02020503060305020303" pitchFamily="18" charset="0"/>
              </a:rPr>
              <a:t>Germany</a:t>
            </a:r>
          </a:p>
          <a:p>
            <a:pPr algn="l"/>
            <a:endParaRPr lang="de-DE" sz="17600" dirty="0" smtClean="0">
              <a:latin typeface="My Happy Ending" pitchFamily="2" charset="0"/>
              <a:ea typeface="My Happy Ending" pitchFamily="2" charset="0"/>
            </a:endParaRPr>
          </a:p>
          <a:p>
            <a:endParaRPr lang="en-GB" sz="17600" dirty="0">
              <a:latin typeface="Bell MT" panose="02020503060305020303" pitchFamily="18" charset="0"/>
              <a:ea typeface="My Happy Ending" pitchFamily="2" charset="0"/>
            </a:endParaRPr>
          </a:p>
          <a:p>
            <a:pPr algn="l"/>
            <a:endParaRPr lang="en-GB" sz="8600" dirty="0" smtClean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 smtClean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 smtClean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 smtClean="0">
              <a:latin typeface="My Happy Ending" pitchFamily="2" charset="0"/>
              <a:ea typeface="My Happy Ending" pitchFamily="2" charset="0"/>
            </a:endParaRPr>
          </a:p>
          <a:p>
            <a:pPr algn="l"/>
            <a:r>
              <a:rPr lang="en-GB" sz="6000" dirty="0" smtClean="0">
                <a:latin typeface="My Happy Ending" pitchFamily="2" charset="0"/>
                <a:ea typeface="My Happy Ending" pitchFamily="2" charset="0"/>
              </a:rPr>
              <a:t>         </a:t>
            </a:r>
          </a:p>
          <a:p>
            <a:pPr algn="l"/>
            <a:r>
              <a:rPr lang="en-GB" sz="6000" dirty="0">
                <a:latin typeface="My Happy Ending" pitchFamily="2" charset="0"/>
                <a:ea typeface="My Happy Ending" pitchFamily="2" charset="0"/>
              </a:rPr>
              <a:t> </a:t>
            </a:r>
            <a:r>
              <a:rPr lang="en-GB" sz="6000" dirty="0" smtClean="0">
                <a:latin typeface="My Happy Ending" pitchFamily="2" charset="0"/>
                <a:ea typeface="My Happy Ending" pitchFamily="2" charset="0"/>
              </a:rPr>
              <a:t>           </a:t>
            </a:r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483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E4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3109" y="490359"/>
            <a:ext cx="10062754" cy="5779812"/>
          </a:xfrm>
        </p:spPr>
        <p:txBody>
          <a:bodyPr>
            <a:normAutofit fontScale="25000" lnSpcReduction="20000"/>
          </a:bodyPr>
          <a:lstStyle/>
          <a:p>
            <a:endParaRPr lang="en-GB" sz="8600" dirty="0">
              <a:latin typeface="My Happy Ending" pitchFamily="2" charset="0"/>
              <a:ea typeface="My Happy Ending" pitchFamily="2" charset="0"/>
              <a:cs typeface="Times New Roman" panose="02020603050405020304" pitchFamily="18" charset="0"/>
            </a:endParaRPr>
          </a:p>
          <a:p>
            <a:pPr algn="l"/>
            <a:r>
              <a:rPr lang="en-GB" sz="19200" dirty="0" smtClean="0">
                <a:latin typeface="My Happy Ending" pitchFamily="2" charset="0"/>
                <a:ea typeface="My Happy Ending" pitchFamily="2" charset="0"/>
                <a:cs typeface="Times New Roman" panose="02020603050405020304" pitchFamily="18" charset="0"/>
              </a:rPr>
              <a:t>Then we noticed something else written on the envelope. It said</a:t>
            </a:r>
            <a:endParaRPr lang="de-DE" sz="19200" dirty="0" smtClean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de-DE" sz="17600" dirty="0" smtClean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8600" dirty="0" smtClean="0">
              <a:latin typeface="My Happy Ending" pitchFamily="2" charset="0"/>
              <a:ea typeface="My Happy Ending" pitchFamily="2" charset="0"/>
            </a:endParaRPr>
          </a:p>
          <a:p>
            <a:r>
              <a:rPr lang="la-Latn" sz="28800" dirty="0">
                <a:latin typeface="Blackadder ITC" panose="04020505051007020D02" pitchFamily="82" charset="0"/>
              </a:rPr>
              <a:t>credimus in dracones</a:t>
            </a:r>
            <a:endParaRPr lang="en-GB" sz="28800" dirty="0">
              <a:latin typeface="Blackadder ITC" panose="04020505051007020D02" pitchFamily="82" charset="0"/>
              <a:ea typeface="My Happy Ending" pitchFamily="2" charset="0"/>
            </a:endParaRPr>
          </a:p>
          <a:p>
            <a:pPr algn="l"/>
            <a:endParaRPr lang="en-GB" sz="6000" dirty="0" smtClean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 smtClean="0">
              <a:latin typeface="My Happy Ending" pitchFamily="2" charset="0"/>
              <a:ea typeface="My Happy Ending" pitchFamily="2" charset="0"/>
            </a:endParaRPr>
          </a:p>
          <a:p>
            <a:pPr algn="l"/>
            <a:r>
              <a:rPr lang="en-GB" sz="17600" dirty="0" smtClean="0">
                <a:latin typeface="My Happy Ending" pitchFamily="2" charset="0"/>
                <a:ea typeface="My Happy Ending" pitchFamily="2" charset="0"/>
                <a:cs typeface="Times New Roman" panose="02020603050405020304" pitchFamily="18" charset="0"/>
              </a:rPr>
              <a:t>We asked Mrs Richter to help us again, but she said this wasn’t German. How can we find out what it says?</a:t>
            </a:r>
            <a:endParaRPr lang="en-GB" sz="176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 smtClean="0">
              <a:latin typeface="My Happy Ending" pitchFamily="2" charset="0"/>
              <a:ea typeface="My Happy Ending" pitchFamily="2" charset="0"/>
            </a:endParaRPr>
          </a:p>
          <a:p>
            <a:pPr algn="l"/>
            <a:r>
              <a:rPr lang="en-GB" sz="6000" dirty="0" smtClean="0">
                <a:latin typeface="My Happy Ending" pitchFamily="2" charset="0"/>
                <a:ea typeface="My Happy Ending" pitchFamily="2" charset="0"/>
              </a:rPr>
              <a:t>         </a:t>
            </a:r>
          </a:p>
          <a:p>
            <a:pPr algn="l"/>
            <a:r>
              <a:rPr lang="en-GB" sz="6000" dirty="0">
                <a:latin typeface="My Happy Ending" pitchFamily="2" charset="0"/>
                <a:ea typeface="My Happy Ending" pitchFamily="2" charset="0"/>
              </a:rPr>
              <a:t> </a:t>
            </a:r>
            <a:r>
              <a:rPr lang="en-GB" sz="6000" dirty="0" smtClean="0">
                <a:latin typeface="My Happy Ending" pitchFamily="2" charset="0"/>
                <a:ea typeface="My Happy Ending" pitchFamily="2" charset="0"/>
              </a:rPr>
              <a:t>           </a:t>
            </a:r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1531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E4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3109" y="490359"/>
            <a:ext cx="10062754" cy="5779812"/>
          </a:xfrm>
        </p:spPr>
        <p:txBody>
          <a:bodyPr>
            <a:normAutofit fontScale="32500" lnSpcReduction="20000"/>
          </a:bodyPr>
          <a:lstStyle/>
          <a:p>
            <a:endParaRPr lang="en-GB" sz="8600" dirty="0">
              <a:latin typeface="My Happy Ending" pitchFamily="2" charset="0"/>
              <a:ea typeface="My Happy Ending" pitchFamily="2" charset="0"/>
              <a:cs typeface="Times New Roman" panose="02020603050405020304" pitchFamily="18" charset="0"/>
            </a:endParaRPr>
          </a:p>
          <a:p>
            <a:pPr algn="l"/>
            <a:r>
              <a:rPr lang="en-GB" sz="19200" dirty="0" smtClean="0">
                <a:latin typeface="My Happy Ending" pitchFamily="2" charset="0"/>
                <a:ea typeface="My Happy Ending" pitchFamily="2" charset="0"/>
                <a:cs typeface="Times New Roman" panose="02020603050405020304" pitchFamily="18" charset="0"/>
              </a:rPr>
              <a:t>So we put </a:t>
            </a:r>
          </a:p>
          <a:p>
            <a:pPr algn="l"/>
            <a:r>
              <a:rPr lang="la-Latn" sz="28800" dirty="0" smtClean="0">
                <a:latin typeface="Blackadder ITC" panose="04020505051007020D02" pitchFamily="82" charset="0"/>
              </a:rPr>
              <a:t>credimus </a:t>
            </a:r>
            <a:r>
              <a:rPr lang="la-Latn" sz="28800" dirty="0">
                <a:latin typeface="Blackadder ITC" panose="04020505051007020D02" pitchFamily="82" charset="0"/>
              </a:rPr>
              <a:t>in </a:t>
            </a:r>
            <a:r>
              <a:rPr lang="la-Latn" sz="28800" dirty="0" smtClean="0">
                <a:latin typeface="Blackadder ITC" panose="04020505051007020D02" pitchFamily="82" charset="0"/>
              </a:rPr>
              <a:t>dracones</a:t>
            </a:r>
            <a:r>
              <a:rPr lang="en-GB" sz="4400" dirty="0" smtClean="0">
                <a:latin typeface="My Happy Ending" pitchFamily="2" charset="0"/>
                <a:ea typeface="My Happy Ending" pitchFamily="2" charset="0"/>
              </a:rPr>
              <a:t>   </a:t>
            </a:r>
          </a:p>
          <a:p>
            <a:pPr algn="l"/>
            <a:r>
              <a:rPr lang="en-GB" sz="17600" dirty="0" smtClean="0">
                <a:latin typeface="My Happy Ending" pitchFamily="2" charset="0"/>
                <a:ea typeface="My Happy Ending" pitchFamily="2" charset="0"/>
              </a:rPr>
              <a:t>into Google translate. </a:t>
            </a:r>
          </a:p>
          <a:p>
            <a:pPr algn="l"/>
            <a:endParaRPr lang="en-GB" sz="17600" dirty="0">
              <a:latin typeface="My Happy Ending" pitchFamily="2" charset="0"/>
              <a:ea typeface="My Happy Ending" pitchFamily="2" charset="0"/>
            </a:endParaRPr>
          </a:p>
          <a:p>
            <a:pPr algn="l"/>
            <a:r>
              <a:rPr lang="en-GB" sz="17600" dirty="0" smtClean="0">
                <a:latin typeface="My Happy Ending" pitchFamily="2" charset="0"/>
                <a:ea typeface="My Happy Ending" pitchFamily="2" charset="0"/>
              </a:rPr>
              <a:t>This is what we got…</a:t>
            </a:r>
            <a:endParaRPr lang="en-GB" sz="6000" dirty="0" smtClean="0">
              <a:latin typeface="My Happy Ending" pitchFamily="2" charset="0"/>
              <a:ea typeface="My Happy Ending" pitchFamily="2" charset="0"/>
            </a:endParaRPr>
          </a:p>
          <a:p>
            <a:pPr algn="l"/>
            <a:r>
              <a:rPr lang="en-GB" sz="6000" dirty="0" smtClean="0">
                <a:latin typeface="My Happy Ending" pitchFamily="2" charset="0"/>
                <a:ea typeface="My Happy Ending" pitchFamily="2" charset="0"/>
              </a:rPr>
              <a:t>         </a:t>
            </a:r>
          </a:p>
          <a:p>
            <a:pPr algn="l"/>
            <a:r>
              <a:rPr lang="en-GB" sz="6000" dirty="0" smtClean="0">
                <a:latin typeface="My Happy Ending" pitchFamily="2" charset="0"/>
                <a:ea typeface="My Happy Ending" pitchFamily="2" charset="0"/>
              </a:rPr>
              <a:t>            </a:t>
            </a:r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7352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E4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3109" y="490359"/>
            <a:ext cx="10062754" cy="5779812"/>
          </a:xfrm>
        </p:spPr>
        <p:txBody>
          <a:bodyPr>
            <a:normAutofit/>
          </a:bodyPr>
          <a:lstStyle/>
          <a:p>
            <a:endParaRPr lang="en-GB" sz="8600" dirty="0">
              <a:latin typeface="My Happy Ending" pitchFamily="2" charset="0"/>
              <a:ea typeface="My Happy Ending" pitchFamily="2" charset="0"/>
              <a:cs typeface="Times New Roman" panose="02020603050405020304" pitchFamily="18" charset="0"/>
            </a:endParaRPr>
          </a:p>
          <a:p>
            <a:pPr algn="l"/>
            <a:r>
              <a:rPr lang="en-GB" sz="6000" dirty="0" smtClean="0">
                <a:latin typeface="My Happy Ending" pitchFamily="2" charset="0"/>
                <a:ea typeface="My Happy Ending" pitchFamily="2" charset="0"/>
              </a:rPr>
              <a:t>         </a:t>
            </a:r>
          </a:p>
          <a:p>
            <a:pPr algn="l"/>
            <a:r>
              <a:rPr lang="en-GB" sz="6000" dirty="0" smtClean="0">
                <a:latin typeface="My Happy Ending" pitchFamily="2" charset="0"/>
                <a:ea typeface="My Happy Ending" pitchFamily="2" charset="0"/>
              </a:rPr>
              <a:t>            </a:t>
            </a:r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949" y="1515293"/>
            <a:ext cx="8834845" cy="2544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880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</TotalTime>
  <Words>275</Words>
  <Application>Microsoft Office PowerPoint</Application>
  <PresentationFormat>Widescreen</PresentationFormat>
  <Paragraphs>101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Bell MT</vt:lpstr>
      <vt:lpstr>Blackadder ITC</vt:lpstr>
      <vt:lpstr>Calibri</vt:lpstr>
      <vt:lpstr>Calibri Light</vt:lpstr>
      <vt:lpstr>My Happy Ending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Deborah Hamilton</dc:creator>
  <cp:lastModifiedBy>Deborah Hamilton</cp:lastModifiedBy>
  <cp:revision>84</cp:revision>
  <dcterms:created xsi:type="dcterms:W3CDTF">2021-09-04T12:09:25Z</dcterms:created>
  <dcterms:modified xsi:type="dcterms:W3CDTF">2021-11-26T11:11:35Z</dcterms:modified>
</cp:coreProperties>
</file>