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4"/>
  </p:notesMasterIdLst>
  <p:sldIdLst>
    <p:sldId id="344" r:id="rId19"/>
    <p:sldId id="354" r:id="rId20"/>
    <p:sldId id="345" r:id="rId21"/>
    <p:sldId id="260" r:id="rId22"/>
    <p:sldId id="343" r:id="rId23"/>
    <p:sldId id="346" r:id="rId24"/>
    <p:sldId id="322" r:id="rId25"/>
    <p:sldId id="340" r:id="rId26"/>
    <p:sldId id="347" r:id="rId27"/>
    <p:sldId id="341" r:id="rId28"/>
    <p:sldId id="349" r:id="rId29"/>
    <p:sldId id="342" r:id="rId30"/>
    <p:sldId id="348" r:id="rId31"/>
    <p:sldId id="352" r:id="rId32"/>
    <p:sldId id="35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Bar model and calculation- show conversion. Largest number on top to smallest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5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27/09/2021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5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5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1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1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7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0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3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1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028" y="1286070"/>
            <a:ext cx="5950212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94368"/>
              </p:ext>
            </p:extLst>
          </p:nvPr>
        </p:nvGraphicFramePr>
        <p:xfrm>
          <a:off x="2772294" y="1529400"/>
          <a:ext cx="5186620" cy="453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54144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020034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60444" y="679385"/>
            <a:ext cx="39011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6,412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600" dirty="0"/>
              <a:t>                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600" dirty="0"/>
              <a:t>9,975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90166"/>
              </p:ext>
            </p:extLst>
          </p:nvPr>
        </p:nvGraphicFramePr>
        <p:xfrm>
          <a:off x="960639" y="1506625"/>
          <a:ext cx="2191494" cy="256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71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0585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5368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610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497647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689" y="2672696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9582" y="2817371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4831" y="2826584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9262" y="2812585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22337" y="2581619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600" dirty="0"/>
          </a:p>
        </p:txBody>
      </p:sp>
      <p:sp>
        <p:nvSpPr>
          <p:cNvPr id="13" name="Rectangle 12"/>
          <p:cNvSpPr/>
          <p:nvPr/>
        </p:nvSpPr>
        <p:spPr>
          <a:xfrm>
            <a:off x="2632562" y="2797431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621142" y="3178616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600" dirty="0"/>
          </a:p>
        </p:txBody>
      </p:sp>
      <p:sp>
        <p:nvSpPr>
          <p:cNvPr id="15" name="Rectangle 14"/>
          <p:cNvSpPr/>
          <p:nvPr/>
        </p:nvSpPr>
        <p:spPr>
          <a:xfrm>
            <a:off x="2619323" y="709518"/>
            <a:ext cx="11692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accent1"/>
                </a:solidFill>
              </a:rPr>
              <a:t>3,563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8936" y="749300"/>
            <a:ext cx="1041400" cy="4335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08" y="2178678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1" y="2178678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6" y="2622185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00" y="2178678"/>
            <a:ext cx="484363" cy="4724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876389" y="53978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92" y="2166351"/>
            <a:ext cx="484363" cy="472433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134" y="2178678"/>
            <a:ext cx="486000" cy="476377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686" y="2178678"/>
            <a:ext cx="486000" cy="476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22" y="2158707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08" y="2597776"/>
            <a:ext cx="484363" cy="472433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134" y="2627740"/>
            <a:ext cx="486000" cy="4763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686" y="2597776"/>
            <a:ext cx="486000" cy="476377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134" y="3049172"/>
            <a:ext cx="486000" cy="47637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693102" y="5406975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47508" y="54192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64221" y="539784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686" y="3034478"/>
            <a:ext cx="486000" cy="47637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91" y="3990499"/>
            <a:ext cx="484363" cy="4724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30" y="3990499"/>
            <a:ext cx="484363" cy="472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15" y="4474286"/>
            <a:ext cx="484363" cy="4724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04" y="3964082"/>
            <a:ext cx="484363" cy="4724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22" y="3975841"/>
            <a:ext cx="484363" cy="4724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61" y="4389333"/>
            <a:ext cx="484363" cy="47243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79" y="4401092"/>
            <a:ext cx="484363" cy="47243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04" y="4848643"/>
            <a:ext cx="484363" cy="472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22" y="4860402"/>
            <a:ext cx="484363" cy="472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80" y="3933442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55" y="3933442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95" y="4358693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82" y="4356273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4" y="4828706"/>
            <a:ext cx="484363" cy="472433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189" y="4022092"/>
            <a:ext cx="486000" cy="476377"/>
          </a:xfrm>
          <a:prstGeom prst="rect">
            <a:avLst/>
          </a:prstGeom>
        </p:spPr>
      </p:pic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362" y="4020074"/>
            <a:ext cx="486000" cy="476377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362" y="4520486"/>
            <a:ext cx="486000" cy="4763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F5A633-04A8-4CB4-939C-2E3BD0743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89" y="5082380"/>
            <a:ext cx="1714500" cy="16859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9A2DA1-B983-402C-88D5-343E257A5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9290" y="6065629"/>
            <a:ext cx="1310742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4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5" grpId="0"/>
      <p:bldP spid="32" grpId="0"/>
      <p:bldP spid="49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150" y="690371"/>
            <a:ext cx="4944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582 cm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600" dirty="0"/>
              <a:t> 63,070 cm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600" dirty="0"/>
              <a:t> 76 m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094" y="1442289"/>
            <a:ext cx="54483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582 cm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600" dirty="0"/>
              <a:t> 63,070 cm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600" dirty="0"/>
              <a:t> 7,600 cm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600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4250497" y="690371"/>
            <a:ext cx="800100" cy="4924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85534"/>
              </p:ext>
            </p:extLst>
          </p:nvPr>
        </p:nvGraphicFramePr>
        <p:xfrm>
          <a:off x="2925676" y="2039286"/>
          <a:ext cx="2701765" cy="325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71">
                  <a:extLst>
                    <a:ext uri="{9D8B030D-6E8A-4147-A177-3AD203B41FA5}">
                      <a16:colId xmlns:a16="http://schemas.microsoft.com/office/drawing/2014/main" val="315763069"/>
                    </a:ext>
                  </a:extLst>
                </a:gridCol>
                <a:gridCol w="510271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0585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5368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610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497647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68926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6269" y="3915856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181" y="4697055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5154" y="4697054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1747" y="5294050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9152" y="5294049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66710" y="4697053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1747" y="4697052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7905" y="5294050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94205" y="4697055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29298" y="1442289"/>
            <a:ext cx="19731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accent1"/>
                </a:solidFill>
              </a:rPr>
              <a:t>71,252 cm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A9556F-4B31-4079-A95E-4DF82AF43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943" y="6138250"/>
            <a:ext cx="1310742" cy="64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EEA0E5-7788-4DB1-A808-C283410E4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2" y="5362492"/>
            <a:ext cx="1430708" cy="1422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92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37126"/>
              </p:ext>
            </p:extLst>
          </p:nvPr>
        </p:nvGraphicFramePr>
        <p:xfrm>
          <a:off x="1118630" y="871728"/>
          <a:ext cx="2700000" cy="269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+mn-lt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+mn-lt"/>
                        </a:rPr>
                        <a:t>0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23908" y="228237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49307" y="1638672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03757" y="228237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79470" y="1639454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63072" y="420090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86169" y="4108097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7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/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/>
              <a:t>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4041" y="2183596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133" y="4202666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549738" y="1572279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527" y="2188323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76111" y="2981452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007117" y="1572279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63251" y="2191568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9996" y="2911170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49709"/>
              </p:ext>
            </p:extLst>
          </p:nvPr>
        </p:nvGraphicFramePr>
        <p:xfrm>
          <a:off x="5102572" y="871728"/>
          <a:ext cx="2700000" cy="269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+mn-lt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7332016" y="228237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228840" y="1638672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\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83920" y="1639454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442285" y="2188323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46119" y="2981452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28" y="3490615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33723" y="511322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156820" y="5017952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7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/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/>
              <a:t> 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95321" y="2990977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263586" y="759625"/>
            <a:ext cx="595594" cy="298015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97907" y="5017952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00418" y="2191568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47438" y="1577569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9" name="Oval 48"/>
          <p:cNvSpPr/>
          <p:nvPr/>
        </p:nvSpPr>
        <p:spPr>
          <a:xfrm>
            <a:off x="6166743" y="759625"/>
            <a:ext cx="595594" cy="298015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57685" y="4108097"/>
            <a:ext cx="752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hundreds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600" dirty="0">
                <a:ea typeface="Cambria Math" panose="02040503050406030204" pitchFamily="18" charset="0"/>
              </a:rPr>
              <a:t>7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dirty="0"/>
              <a:t>hundreds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/>
              <a:t> 6 hundreds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4224" y="512261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90776" y="5017952"/>
            <a:ext cx="752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hundreds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600" dirty="0">
                <a:ea typeface="Cambria Math" panose="02040503050406030204" pitchFamily="18" charset="0"/>
              </a:rPr>
              <a:t>7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dirty="0"/>
              <a:t>hundreds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/>
              <a:t> 16 hundreds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80247" y="3490615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7878" y="5051670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88929" y="1561115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30244" y="3490615"/>
            <a:ext cx="46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83691" y="2907089"/>
            <a:ext cx="46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62226" y="2897564"/>
            <a:ext cx="46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139769" y="2887308"/>
            <a:ext cx="46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5" grpId="0"/>
      <p:bldP spid="16" grpId="0" animBg="1"/>
      <p:bldP spid="16" grpId="1" animBg="1"/>
      <p:bldP spid="38" grpId="0" build="allAtOnce"/>
      <p:bldP spid="41" grpId="0" animBg="1"/>
      <p:bldP spid="41" grpId="1" animBg="1"/>
      <p:bldP spid="42" grpId="0"/>
      <p:bldP spid="42" grpId="1"/>
      <p:bldP spid="45" grpId="0" animBg="1"/>
      <p:bldP spid="45" grpId="1" animBg="1"/>
      <p:bldP spid="46" grpId="0" build="allAtOnce"/>
      <p:bldP spid="48" grpId="0"/>
      <p:bldP spid="49" grpId="0" animBg="1"/>
      <p:bldP spid="49" grpId="1" animBg="1"/>
      <p:bldP spid="50" grpId="0"/>
      <p:bldP spid="50" grpId="1"/>
      <p:bldP spid="53" grpId="0" animBg="1"/>
      <p:bldP spid="53" grpId="1" animBg="1"/>
      <p:bldP spid="54" grpId="0"/>
      <p:bldP spid="54" grpId="1"/>
      <p:bldP spid="55" grpId="0" build="allAtOnce"/>
      <p:bldP spid="56" grpId="0" build="allAtOnce"/>
      <p:bldP spid="59" grpId="0"/>
      <p:bldP spid="60" grpId="0"/>
      <p:bldP spid="61" grpId="0"/>
      <p:bldP spid="62" grpId="0"/>
      <p:bldP spid="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564" y="2148052"/>
            <a:ext cx="8419954" cy="3005873"/>
          </a:xfrm>
        </p:spPr>
        <p:txBody>
          <a:bodyPr/>
          <a:lstStyle/>
          <a:p>
            <a:pPr algn="l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the answers in your book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Stick questions 6 an 8 in your book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A6F70-3A3B-4091-AA1E-8529FD63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9" y="990283"/>
            <a:ext cx="7748559" cy="47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B33CA-5B35-43D2-B6F3-CC300E80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634"/>
            <a:ext cx="9236544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50" r="10069"/>
          <a:stretch/>
        </p:blipFill>
        <p:spPr>
          <a:xfrm>
            <a:off x="0" y="0"/>
            <a:ext cx="9829839" cy="68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0" y="553076"/>
            <a:ext cx="7065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Without calculating, in what column will the 	exchange happen?  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	8,322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1,294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0" y="2939577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Ten 1,000s equals _____ ten thousand.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510" y="4422193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</a:t>
            </a:r>
            <a:r>
              <a:rPr lang="en-GB" sz="2800" dirty="0">
                <a:latin typeface="Calibri" panose="020F0502020204030204" pitchFamily="34" charset="0"/>
              </a:rPr>
              <a:t>4,135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6,352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0" y="553073"/>
            <a:ext cx="7065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Without calculating, in what column will the 	exchange happen?  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	8,322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1,294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0" y="2939574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	Ten 1,000s equals _____ ten thousand.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510" y="4422190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</a:t>
            </a:r>
            <a:r>
              <a:rPr lang="en-GB" sz="2800" dirty="0">
                <a:latin typeface="Calibri" panose="020F0502020204030204" pitchFamily="34" charset="0"/>
              </a:rPr>
              <a:t>4,135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6,352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123" y="1823222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Tens column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497" y="2928450"/>
            <a:ext cx="4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253" y="4392452"/>
            <a:ext cx="157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2,217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0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3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55323"/>
              </p:ext>
            </p:extLst>
          </p:nvPr>
        </p:nvGraphicFramePr>
        <p:xfrm>
          <a:off x="3652816" y="629406"/>
          <a:ext cx="4420232" cy="410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020034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60" y="3065739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32" y="1278684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75" y="1278684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80" y="1722191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75" y="2172813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4" y="2151151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7" y="2135984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54" y="2124746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02" y="1278684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34" y="1278684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97" y="3078703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02" y="1707334"/>
            <a:ext cx="484363" cy="47243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52149"/>
              </p:ext>
            </p:extLst>
          </p:nvPr>
        </p:nvGraphicFramePr>
        <p:xfrm>
          <a:off x="1124035" y="637608"/>
          <a:ext cx="1872000" cy="256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497647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7088922" y="406169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43247" y="2622325"/>
            <a:ext cx="1056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22" y="1266357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97" y="2564633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34" y="1697782"/>
            <a:ext cx="484363" cy="472433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26" y="1278684"/>
            <a:ext cx="486000" cy="476377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78" y="1278684"/>
            <a:ext cx="486000" cy="47637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52" y="1258713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56" y="1697782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73" y="1697782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10" y="2136851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32" y="1697782"/>
            <a:ext cx="484363" cy="4724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32" y="2580111"/>
            <a:ext cx="484363" cy="472433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26" y="1727746"/>
            <a:ext cx="486000" cy="476377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78" y="1697782"/>
            <a:ext cx="486000" cy="476377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26" y="2149178"/>
            <a:ext cx="486000" cy="476377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26" y="3074932"/>
            <a:ext cx="486000" cy="47637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4" y="3069357"/>
            <a:ext cx="484363" cy="472433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854512" y="3147680"/>
            <a:ext cx="1056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083056" y="406169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68988" y="2622325"/>
            <a:ext cx="5415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9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07" y="3069357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74" y="3513443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06" y="3513443"/>
            <a:ext cx="484363" cy="472433"/>
          </a:xfrm>
          <a:prstGeom prst="rect">
            <a:avLst/>
          </a:prstGeom>
        </p:spPr>
      </p:pic>
      <p:sp>
        <p:nvSpPr>
          <p:cNvPr id="2" name="L-Shape 1"/>
          <p:cNvSpPr/>
          <p:nvPr/>
        </p:nvSpPr>
        <p:spPr>
          <a:xfrm flipV="1">
            <a:off x="5187436" y="1258709"/>
            <a:ext cx="911538" cy="2755369"/>
          </a:xfrm>
          <a:prstGeom prst="corner">
            <a:avLst>
              <a:gd name="adj1" fmla="val 250401"/>
              <a:gd name="adj2" fmla="val 50000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729" y="4805244"/>
            <a:ext cx="486000" cy="476377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5114885" y="406169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149962" y="406169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78" y="3050776"/>
            <a:ext cx="486000" cy="476377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538789" y="2622325"/>
            <a:ext cx="5463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45877" y="2622325"/>
            <a:ext cx="1056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32507"/>
              </p:ext>
            </p:extLst>
          </p:nvPr>
        </p:nvGraphicFramePr>
        <p:xfrm>
          <a:off x="3207889" y="629407"/>
          <a:ext cx="972000" cy="410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621204941"/>
                    </a:ext>
                  </a:extLst>
                </a:gridCol>
              </a:tblGrid>
              <a:tr h="586088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44153"/>
                  </a:ext>
                </a:extLst>
              </a:tr>
              <a:tr h="1816226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006688"/>
                  </a:ext>
                </a:extLst>
              </a:tr>
              <a:tr h="1013618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12725"/>
                  </a:ext>
                </a:extLst>
              </a:tr>
              <a:tr h="68492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33643"/>
                  </a:ext>
                </a:extLst>
              </a:tr>
            </a:tbl>
          </a:graphicData>
        </a:graphic>
      </p:graphicFrame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78" y="2134484"/>
            <a:ext cx="486000" cy="476377"/>
          </a:xfrm>
          <a:prstGeom prst="rect">
            <a:avLst/>
          </a:prstGeom>
        </p:spPr>
      </p:pic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26" y="2560689"/>
            <a:ext cx="486000" cy="476377"/>
          </a:xfrm>
          <a:prstGeom prst="rect">
            <a:avLst/>
          </a:prstGeom>
        </p:spPr>
      </p:pic>
      <p:pic>
        <p:nvPicPr>
          <p:cNvPr id="90" name="Picture 8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26" y="3523992"/>
            <a:ext cx="486000" cy="476377"/>
          </a:xfrm>
          <a:prstGeom prst="rect">
            <a:avLst/>
          </a:prstGeom>
        </p:spPr>
      </p:pic>
      <p:pic>
        <p:nvPicPr>
          <p:cNvPr id="91" name="Picture 9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678" y="3537702"/>
            <a:ext cx="486000" cy="476377"/>
          </a:xfrm>
          <a:prstGeom prst="rect">
            <a:avLst/>
          </a:prstGeom>
        </p:spPr>
      </p:pic>
      <p:sp>
        <p:nvSpPr>
          <p:cNvPr id="92" name="L-Shape 91"/>
          <p:cNvSpPr/>
          <p:nvPr/>
        </p:nvSpPr>
        <p:spPr>
          <a:xfrm flipV="1">
            <a:off x="4208276" y="1258710"/>
            <a:ext cx="913176" cy="2727166"/>
          </a:xfrm>
          <a:prstGeom prst="corner">
            <a:avLst>
              <a:gd name="adj1" fmla="val 200381"/>
              <a:gd name="adj2" fmla="val 52875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21355"/>
              </p:ext>
            </p:extLst>
          </p:nvPr>
        </p:nvGraphicFramePr>
        <p:xfrm>
          <a:off x="655019" y="638152"/>
          <a:ext cx="468000" cy="256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46812635"/>
                    </a:ext>
                  </a:extLst>
                </a:gridCol>
              </a:tblGrid>
              <a:tr h="49764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84075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2385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84848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54407"/>
                  </a:ext>
                </a:extLst>
              </a:tr>
            </a:tbl>
          </a:graphicData>
        </a:graphic>
      </p:graphicFrame>
      <p:sp>
        <p:nvSpPr>
          <p:cNvPr id="94" name="Rectangle 93"/>
          <p:cNvSpPr/>
          <p:nvPr/>
        </p:nvSpPr>
        <p:spPr>
          <a:xfrm>
            <a:off x="368703" y="3147680"/>
            <a:ext cx="10565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19484" y="2622325"/>
            <a:ext cx="5463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78" y="4785478"/>
            <a:ext cx="492158" cy="480036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3286868" y="5339388"/>
            <a:ext cx="2266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12,195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166834" y="406169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1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73" grpId="0"/>
      <p:bldP spid="74" grpId="0"/>
      <p:bldP spid="75" grpId="0"/>
      <p:bldP spid="2" grpId="0" animBg="1"/>
      <p:bldP spid="80" grpId="0"/>
      <p:bldP spid="81" grpId="0"/>
      <p:bldP spid="84" grpId="0"/>
      <p:bldP spid="86" grpId="0"/>
      <p:bldP spid="92" grpId="0" animBg="1"/>
      <p:bldP spid="94" grpId="0"/>
      <p:bldP spid="95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35569"/>
              </p:ext>
            </p:extLst>
          </p:nvPr>
        </p:nvGraphicFramePr>
        <p:xfrm>
          <a:off x="1434480" y="2281871"/>
          <a:ext cx="2641929" cy="256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70">
                  <a:extLst>
                    <a:ext uri="{9D8B030D-6E8A-4147-A177-3AD203B41FA5}">
                      <a16:colId xmlns:a16="http://schemas.microsoft.com/office/drawing/2014/main" val="315763069"/>
                    </a:ext>
                  </a:extLst>
                </a:gridCol>
                <a:gridCol w="498970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49465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52847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9649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497647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+mn-lt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0786" y="344794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8448"/>
              </p:ext>
            </p:extLst>
          </p:nvPr>
        </p:nvGraphicFramePr>
        <p:xfrm>
          <a:off x="5298164" y="2259834"/>
          <a:ext cx="2735493" cy="256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41">
                  <a:extLst>
                    <a:ext uri="{9D8B030D-6E8A-4147-A177-3AD203B41FA5}">
                      <a16:colId xmlns:a16="http://schemas.microsoft.com/office/drawing/2014/main" val="315763069"/>
                    </a:ext>
                  </a:extLst>
                </a:gridCol>
                <a:gridCol w="516641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1217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2426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6176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497647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4470" y="344794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17" y="739104"/>
            <a:ext cx="747045" cy="747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1028" y="881794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3537990" y="4239558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6277" y="4239558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9073" y="4850740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807" y="4239558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5695" y="4241515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94351" y="4239557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8558" y="3559190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24813" y="3554929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20319" y="3559190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93548" y="4232007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46438" y="4832441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5937" y="4247091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68109" y="4249049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60367" y="4249049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25707" y="4247092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66550" y="4852191"/>
            <a:ext cx="4301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3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11754 -0.000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1476 0.0013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6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11979 0.0004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74125"/>
            <a:ext cx="9500609" cy="3005873"/>
          </a:xfrm>
        </p:spPr>
        <p:txBody>
          <a:bodyPr/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Write the sum and answers into your books.</a:t>
            </a:r>
          </a:p>
        </p:txBody>
      </p:sp>
    </p:spTree>
    <p:extLst>
      <p:ext uri="{BB962C8B-B14F-4D97-AF65-F5344CB8AC3E}">
        <p14:creationId xmlns:p14="http://schemas.microsoft.com/office/powerpoint/2010/main" val="17862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5|0.7|0.8|12.9|4.6|3.2|5.5|1.2|12.7|12.2|7.4|3.4|5|0.9|1.6|1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.5|3.3|3.2|8.8|7.3|8.9|3.1|4.7|2.7|23.1|9.5|1.8|6.7|5.4|8.3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7.8|3.4|6.8|1.8|6.5|5.7|5|2.3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6|8.3|19.2|6.8|4|11.2|1.9|16.3|2.3|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9|7.4|4.4|7.8|15.6|13.2|4.1|2|12.4|5.1|6.9|2|11.5|1.4|5.8|1.1|7.8|1.9|5.8|2|15.5|0.9|2.4|7.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B0699-32D2-49B9-8F2B-5A30D3AE6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276</Words>
  <Application>Microsoft Office PowerPoint</Application>
  <PresentationFormat>On-screen Show (4:3)</PresentationFormat>
  <Paragraphs>239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  Write the sum and answers into your books.</vt:lpstr>
      <vt:lpstr>PowerPoint Presentation</vt:lpstr>
      <vt:lpstr>PowerPoint Presentation</vt:lpstr>
      <vt:lpstr>PowerPoint Presentation</vt:lpstr>
      <vt:lpstr>Have a go at the rest of the questions  Write the answers in your book  Stick questions 6 an 8 in your book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Barry Elliott</cp:lastModifiedBy>
  <cp:revision>415</cp:revision>
  <dcterms:created xsi:type="dcterms:W3CDTF">2019-07-05T11:02:13Z</dcterms:created>
  <dcterms:modified xsi:type="dcterms:W3CDTF">2021-09-27T07:01:24Z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