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theme/theme8.xml" ContentType="application/vnd.openxmlformats-officedocument.theme+xml"/>
  <Override PartName="/ppt/slideLayouts/slideLayout11.xml" ContentType="application/vnd.openxmlformats-officedocument.presentationml.slideLayout+xml"/>
  <Override PartName="/ppt/theme/theme9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0.xml" ContentType="application/vnd.openxmlformats-officedocument.theme+xml"/>
  <Override PartName="/ppt/slideLayouts/slideLayout23.xml" ContentType="application/vnd.openxmlformats-officedocument.presentationml.slideLayout+xml"/>
  <Override PartName="/ppt/theme/theme1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12.xml" ContentType="application/vnd.openxmlformats-officedocument.theme+xml"/>
  <Override PartName="/ppt/slideLayouts/slideLayout26.xml" ContentType="application/vnd.openxmlformats-officedocument.presentationml.slideLayout+xml"/>
  <Override PartName="/ppt/theme/theme13.xml" ContentType="application/vnd.openxmlformats-officedocument.theme+xml"/>
  <Override PartName="/ppt/slideLayouts/slideLayout27.xml" ContentType="application/vnd.openxmlformats-officedocument.presentationml.slideLayout+xml"/>
  <Override PartName="/ppt/theme/theme1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  <p:sldMasterId id="2147483681" r:id="rId5"/>
    <p:sldMasterId id="2147483683" r:id="rId6"/>
    <p:sldMasterId id="2147483685" r:id="rId7"/>
    <p:sldMasterId id="2147483687" r:id="rId8"/>
    <p:sldMasterId id="2147483689" r:id="rId9"/>
    <p:sldMasterId id="2147483692" r:id="rId10"/>
    <p:sldMasterId id="2147483650" r:id="rId11"/>
    <p:sldMasterId id="2147483652" r:id="rId12"/>
    <p:sldMasterId id="2147483654" r:id="rId13"/>
    <p:sldMasterId id="2147483666" r:id="rId14"/>
    <p:sldMasterId id="2147483668" r:id="rId15"/>
    <p:sldMasterId id="2147483671" r:id="rId16"/>
    <p:sldMasterId id="2147483673" r:id="rId17"/>
    <p:sldMasterId id="2147483675" r:id="rId18"/>
  </p:sldMasterIdLst>
  <p:notesMasterIdLst>
    <p:notesMasterId r:id="rId32"/>
  </p:notesMasterIdLst>
  <p:sldIdLst>
    <p:sldId id="347" r:id="rId19"/>
    <p:sldId id="260" r:id="rId20"/>
    <p:sldId id="344" r:id="rId21"/>
    <p:sldId id="339" r:id="rId22"/>
    <p:sldId id="341" r:id="rId23"/>
    <p:sldId id="277" r:id="rId24"/>
    <p:sldId id="353" r:id="rId25"/>
    <p:sldId id="278" r:id="rId26"/>
    <p:sldId id="342" r:id="rId27"/>
    <p:sldId id="345" r:id="rId28"/>
    <p:sldId id="346" r:id="rId29"/>
    <p:sldId id="281" r:id="rId30"/>
    <p:sldId id="35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slide" Target="slides/slide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7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6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E4B4D-D867-492E-97B2-A4C94167F287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3A521-224D-4C95-824A-3CEFF92EB9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559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5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5403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945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6289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33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1523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7731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464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73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60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335E50-1930-44E5-9B14-893AFBD95C69}" type="datetimeFigureOut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04/11/2021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8BBDC2-4ED5-4A8D-A28C-1B3F6D2413F0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0234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92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2965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45335E50-1930-44E5-9B14-893AFBD95C69}" type="datetimeFigureOut">
              <a:rPr lang="en-GB" smtClean="0"/>
              <a:t>04/11/2021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108BBDC2-4ED5-4A8D-A28C-1B3F6D2413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334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2465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3619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04/11/2021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0395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2857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180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88323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865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3520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9690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62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03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004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31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1636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3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theme" Target="../theme/theme12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jpg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2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0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822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79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25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155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0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8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4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8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64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45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71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9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83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Y5_SP_B3_PP13.jpg">
            <a:extLst>
              <a:ext uri="{FF2B5EF4-FFF2-40B4-BE49-F238E27FC236}">
                <a16:creationId xmlns:a16="http://schemas.microsoft.com/office/drawing/2014/main" id="{E95FB4EA-75B8-F24A-A499-2ACE9F970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599"/>
            <a:ext cx="9144000" cy="6464401"/>
          </a:xfrm>
          <a:prstGeom prst="rect">
            <a:avLst/>
          </a:prstGeom>
        </p:spPr>
      </p:pic>
      <p:pic>
        <p:nvPicPr>
          <p:cNvPr id="7" name="Picture 6" descr="Y5_SP_B3_PP13.jpg">
            <a:extLst>
              <a:ext uri="{FF2B5EF4-FFF2-40B4-BE49-F238E27FC236}">
                <a16:creationId xmlns:a16="http://schemas.microsoft.com/office/drawing/2014/main" id="{251B3F75-D21C-0C4E-A1CC-4B8DDEF085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2770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18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7.png"/><Relationship Id="rId5" Type="http://schemas.openxmlformats.org/officeDocument/2006/relationships/image" Target="../media/image26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8.png"/><Relationship Id="rId5" Type="http://schemas.openxmlformats.org/officeDocument/2006/relationships/image" Target="../media/image26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9.png"/><Relationship Id="rId7" Type="http://schemas.openxmlformats.org/officeDocument/2006/relationships/image" Target="../media/image9.png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6" Type="http://schemas.openxmlformats.org/officeDocument/2006/relationships/image" Target="../media/image161.png"/><Relationship Id="rId5" Type="http://schemas.openxmlformats.org/officeDocument/2006/relationships/image" Target="../media/image110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A473E3-2753-42EE-80E5-CE329603B910}"/>
              </a:ext>
            </a:extLst>
          </p:cNvPr>
          <p:cNvSpPr txBox="1"/>
          <p:nvPr/>
        </p:nvSpPr>
        <p:spPr>
          <a:xfrm>
            <a:off x="556591" y="450574"/>
            <a:ext cx="54598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Comic Sans MS" panose="030F0702030302020204" pitchFamily="66" charset="0"/>
              </a:rPr>
              <a:t>9.11.21</a:t>
            </a:r>
          </a:p>
          <a:p>
            <a:endParaRPr lang="en-GB" sz="3600" u="sng" dirty="0">
              <a:latin typeface="Comic Sans MS" panose="030F0702030302020204" pitchFamily="66" charset="0"/>
            </a:endParaRPr>
          </a:p>
          <a:p>
            <a:r>
              <a:rPr lang="en-GB" sz="3600" u="sng" dirty="0">
                <a:latin typeface="Comic Sans MS" panose="030F0702030302020204" pitchFamily="66" charset="0"/>
              </a:rPr>
              <a:t>L.O. – I can subtract two 4 digit numbers with one exchange.</a:t>
            </a:r>
          </a:p>
        </p:txBody>
      </p:sp>
    </p:spTree>
    <p:extLst>
      <p:ext uri="{BB962C8B-B14F-4D97-AF65-F5344CB8AC3E}">
        <p14:creationId xmlns:p14="http://schemas.microsoft.com/office/powerpoint/2010/main" val="997018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23283" y="1454167"/>
                <a:ext cx="6024015" cy="1532334"/>
              </a:xfrm>
              <a:prstGeom prst="wedgeRoundRectCallout">
                <a:avLst>
                  <a:gd name="adj1" fmla="val -35030"/>
                  <a:gd name="adj2" fmla="val -69316"/>
                  <a:gd name="adj3" fmla="val 16667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The answer to 1,364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630 will have 1 thousand because in 630 there are no thousands to subtract.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283" y="1454167"/>
                <a:ext cx="6024015" cy="1532334"/>
              </a:xfrm>
              <a:prstGeom prst="wedgeRoundRectCallout">
                <a:avLst>
                  <a:gd name="adj1" fmla="val -35030"/>
                  <a:gd name="adj2" fmla="val -69316"/>
                  <a:gd name="adj3" fmla="val 16667"/>
                </a:avLst>
              </a:prstGeom>
              <a:blipFill>
                <a:blip r:embed="rId5"/>
                <a:stretch>
                  <a:fillRect r="-504" b="-3934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30" y="463984"/>
            <a:ext cx="1300373" cy="8980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85488" y="4480959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488" y="4480959"/>
                <a:ext cx="678391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104710"/>
              </p:ext>
            </p:extLst>
          </p:nvPr>
        </p:nvGraphicFramePr>
        <p:xfrm>
          <a:off x="5081954" y="3307012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5075344" y="3141203"/>
            <a:ext cx="781050" cy="301143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5232061" y="412725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1789" y="380414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7337" y="3839732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9128" y="5262149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7546" y="838677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7298" y="695987"/>
            <a:ext cx="747045" cy="7470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18230" y="3256676"/>
            <a:ext cx="31577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Explain why Dexter is not correct.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63638" y="3256676"/>
            <a:ext cx="35218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Dexter is incorrect because we exchange one thousand for ten hundreds. There are no thousands in the answer.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373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/>
      <p:bldP spid="12" grpId="0"/>
      <p:bldP spid="13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8711" y="666407"/>
            <a:ext cx="70352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During a day, Ron scores a total of 3,527 points.  He scores 1,447 points in the morning.  </a:t>
            </a:r>
          </a:p>
          <a:p>
            <a:r>
              <a:rPr lang="en-GB" sz="2800" dirty="0"/>
              <a:t>How many points does he score in the afternoon?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35308" y="2551901"/>
            <a:ext cx="3610860" cy="3200575"/>
            <a:chOff x="268171" y="249049"/>
            <a:chExt cx="2498576" cy="2448272"/>
          </a:xfrm>
        </p:grpSpPr>
        <p:sp>
          <p:nvSpPr>
            <p:cNvPr id="6" name="Oval 5"/>
            <p:cNvSpPr/>
            <p:nvPr/>
          </p:nvSpPr>
          <p:spPr>
            <a:xfrm>
              <a:off x="1081963" y="249049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val 6"/>
            <p:cNvSpPr/>
            <p:nvPr/>
          </p:nvSpPr>
          <p:spPr>
            <a:xfrm>
              <a:off x="268171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val 7"/>
            <p:cNvSpPr/>
            <p:nvPr/>
          </p:nvSpPr>
          <p:spPr>
            <a:xfrm>
              <a:off x="1852347" y="1782921"/>
              <a:ext cx="914400" cy="9144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Straight Connector 8"/>
            <p:cNvCxnSpPr>
              <a:stCxn id="6" idx="3"/>
            </p:cNvCxnSpPr>
            <p:nvPr/>
          </p:nvCxnSpPr>
          <p:spPr>
            <a:xfrm flipH="1">
              <a:off x="844235" y="1029538"/>
              <a:ext cx="371639" cy="75338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5"/>
            </p:cNvCxnSpPr>
            <p:nvPr/>
          </p:nvCxnSpPr>
          <p:spPr>
            <a:xfrm>
              <a:off x="1862452" y="1029537"/>
              <a:ext cx="349935" cy="756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2203855" y="2861328"/>
            <a:ext cx="316227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3,527</a:t>
            </a:r>
            <a:r>
              <a:rPr lang="en-GB" sz="3000" dirty="0"/>
              <a:t>    Total points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2916" y="4863064"/>
            <a:ext cx="13389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1,447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5026" y="4863064"/>
            <a:ext cx="76741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?</a:t>
            </a:r>
            <a:r>
              <a:rPr lang="en-GB" sz="3000" dirty="0">
                <a:latin typeface="KG Primary Penmanship" panose="02000506000000020003" pitchFamily="2" charset="0"/>
              </a:rPr>
              <a:t>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51306" y="5672413"/>
            <a:ext cx="1435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Morning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18716" y="5672413"/>
            <a:ext cx="1678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/>
              <a:t>Afternoon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655275" y="4420621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5275" y="4420621"/>
                <a:ext cx="678391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75928"/>
              </p:ext>
            </p:extLst>
          </p:nvPr>
        </p:nvGraphicFramePr>
        <p:xfrm>
          <a:off x="5292201" y="3248419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18" name="Rectangle 17"/>
          <p:cNvSpPr/>
          <p:nvPr/>
        </p:nvSpPr>
        <p:spPr>
          <a:xfrm>
            <a:off x="4430268" y="1978560"/>
            <a:ext cx="1994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2,080 points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6117990" y="4000220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607475" y="3769143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26656" y="3767059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38775" y="5229256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92368" y="5229256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35888" y="5229256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471583" y="5229256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01491" y="4876380"/>
            <a:ext cx="13869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/>
              <a:t>2,080</a:t>
            </a:r>
            <a:r>
              <a:rPr lang="en-GB" sz="3000" dirty="0">
                <a:latin typeface="KG Primary Penmanship" panose="02000506000000020003" pitchFamily="2" charset="0"/>
              </a:rPr>
              <a:t>   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824" y="1071513"/>
            <a:ext cx="1427798" cy="176073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446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3" grpId="1"/>
      <p:bldP spid="14" grpId="0"/>
      <p:bldP spid="15" grpId="0"/>
      <p:bldP spid="16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3B3DDA-F414-4080-8319-742B40FB09CD}"/>
              </a:ext>
            </a:extLst>
          </p:cNvPr>
          <p:cNvSpPr txBox="1"/>
          <p:nvPr/>
        </p:nvSpPr>
        <p:spPr>
          <a:xfrm>
            <a:off x="638629" y="1874728"/>
            <a:ext cx="640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Now, answer the rest of the questions on your worksheet.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r>
              <a:rPr lang="en-GB" sz="2800" dirty="0">
                <a:latin typeface="Comic Sans MS" panose="030F0702030302020204" pitchFamily="66" charset="0"/>
              </a:rPr>
              <a:t>There is a challenge question if you need it.</a:t>
            </a:r>
          </a:p>
        </p:txBody>
      </p:sp>
    </p:spTree>
    <p:extLst>
      <p:ext uri="{BB962C8B-B14F-4D97-AF65-F5344CB8AC3E}">
        <p14:creationId xmlns:p14="http://schemas.microsoft.com/office/powerpoint/2010/main" val="2686311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3B3DDA-F414-4080-8319-742B40FB09CD}"/>
              </a:ext>
            </a:extLst>
          </p:cNvPr>
          <p:cNvSpPr txBox="1"/>
          <p:nvPr/>
        </p:nvSpPr>
        <p:spPr>
          <a:xfrm>
            <a:off x="431958" y="1443841"/>
            <a:ext cx="8280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Let’s look at this plenary question together.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7ABC91-4D6E-496D-AB87-B07961A3F7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092" y="2593723"/>
            <a:ext cx="6769043" cy="413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112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3" y="553073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1)	7,058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3,042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553073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13" y="1998696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	1,635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601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1998696"/>
                <a:ext cx="7065698" cy="523220"/>
              </a:xfrm>
              <a:prstGeom prst="rect">
                <a:avLst/>
              </a:prstGeom>
              <a:blipFill>
                <a:blip r:embed="rId6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67511" y="3548821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1 thousand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______ hundreds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7267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67513" y="553077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1)	7,058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3,042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553077"/>
                <a:ext cx="7065698" cy="523220"/>
              </a:xfrm>
              <a:prstGeom prst="rect">
                <a:avLst/>
              </a:prstGeom>
              <a:blipFill>
                <a:blip r:embed="rId5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67513" y="1998700"/>
                <a:ext cx="706569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</a:rPr>
                  <a:t>2)	1,635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601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3" y="1998700"/>
                <a:ext cx="7065698" cy="523220"/>
              </a:xfrm>
              <a:prstGeom prst="rect">
                <a:avLst/>
              </a:prstGeom>
              <a:blipFill>
                <a:blip r:embed="rId6"/>
                <a:stretch>
                  <a:fillRect l="-181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67511" y="3548825"/>
            <a:ext cx="7065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3)	1 thousand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latin typeface="Calibri" panose="020F0502020204030204" pitchFamily="34" charset="0"/>
              </a:rPr>
              <a:t> ______ hundreds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85318" y="3539859"/>
            <a:ext cx="248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51366" y="566725"/>
            <a:ext cx="248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4,016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85170" y="2012348"/>
            <a:ext cx="2484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1,034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026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984919"/>
              </p:ext>
            </p:extLst>
          </p:nvPr>
        </p:nvGraphicFramePr>
        <p:xfrm>
          <a:off x="681528" y="2419722"/>
          <a:ext cx="4032000" cy="2808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645818"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1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162329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638774" y="5260171"/>
                <a:ext cx="420512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1 hundred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5 hundreds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774" y="5260171"/>
                <a:ext cx="4205126" cy="523220"/>
              </a:xfrm>
              <a:prstGeom prst="rect">
                <a:avLst/>
              </a:prstGeom>
              <a:blipFill>
                <a:blip r:embed="rId5"/>
                <a:stretch>
                  <a:fillRect l="-3043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4781804" y="3522605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804" y="3522605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971058"/>
              </p:ext>
            </p:extLst>
          </p:nvPr>
        </p:nvGraphicFramePr>
        <p:xfrm>
          <a:off x="5383982" y="2399674"/>
          <a:ext cx="2685140" cy="2451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596075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pic>
        <p:nvPicPr>
          <p:cNvPr id="83" name="Picture 8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3065436"/>
            <a:ext cx="410901" cy="402764"/>
          </a:xfrm>
          <a:prstGeom prst="rect">
            <a:avLst/>
          </a:prstGeom>
        </p:spPr>
      </p:pic>
      <p:pic>
        <p:nvPicPr>
          <p:cNvPr id="85" name="Picture 84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7685" y="3423119"/>
            <a:ext cx="410901" cy="402764"/>
          </a:xfrm>
          <a:prstGeom prst="rect">
            <a:avLst/>
          </a:prstGeom>
        </p:spPr>
      </p:pic>
      <p:pic>
        <p:nvPicPr>
          <p:cNvPr id="87" name="Picture 86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804" y="3065436"/>
            <a:ext cx="410901" cy="402764"/>
          </a:xfrm>
          <a:prstGeom prst="rect">
            <a:avLst/>
          </a:prstGeom>
        </p:spPr>
      </p:pic>
      <p:pic>
        <p:nvPicPr>
          <p:cNvPr id="88" name="Picture 8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804" y="3423119"/>
            <a:ext cx="410901" cy="402764"/>
          </a:xfrm>
          <a:prstGeom prst="rect">
            <a:avLst/>
          </a:prstGeom>
        </p:spPr>
      </p:pic>
      <p:pic>
        <p:nvPicPr>
          <p:cNvPr id="89" name="Picture 88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7685" y="3070026"/>
            <a:ext cx="410901" cy="402764"/>
          </a:xfrm>
          <a:prstGeom prst="rect">
            <a:avLst/>
          </a:prstGeom>
        </p:spPr>
      </p:pic>
      <p:pic>
        <p:nvPicPr>
          <p:cNvPr id="90" name="Picture 8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061" y="3065436"/>
            <a:ext cx="410901" cy="402764"/>
          </a:xfrm>
          <a:prstGeom prst="rect">
            <a:avLst/>
          </a:prstGeom>
        </p:spPr>
      </p:pic>
      <p:pic>
        <p:nvPicPr>
          <p:cNvPr id="91" name="Picture 9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057" y="3065436"/>
            <a:ext cx="410901" cy="402764"/>
          </a:xfrm>
          <a:prstGeom prst="rect">
            <a:avLst/>
          </a:prstGeom>
        </p:spPr>
      </p:pic>
      <p:pic>
        <p:nvPicPr>
          <p:cNvPr id="92" name="Picture 9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061" y="3423119"/>
            <a:ext cx="410901" cy="402764"/>
          </a:xfrm>
          <a:prstGeom prst="rect">
            <a:avLst/>
          </a:prstGeom>
        </p:spPr>
      </p:pic>
      <p:pic>
        <p:nvPicPr>
          <p:cNvPr id="93" name="Picture 9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32057" y="3423119"/>
            <a:ext cx="410901" cy="402764"/>
          </a:xfrm>
          <a:prstGeom prst="rect">
            <a:avLst/>
          </a:prstGeom>
        </p:spPr>
      </p:pic>
      <p:pic>
        <p:nvPicPr>
          <p:cNvPr id="94" name="Picture 9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7061" y="3776666"/>
            <a:ext cx="410901" cy="402764"/>
          </a:xfrm>
          <a:prstGeom prst="rect">
            <a:avLst/>
          </a:prstGeom>
        </p:spPr>
      </p:pic>
      <p:pic>
        <p:nvPicPr>
          <p:cNvPr id="95" name="Picture 9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3871" y="3073120"/>
            <a:ext cx="410901" cy="402764"/>
          </a:xfrm>
          <a:prstGeom prst="rect">
            <a:avLst/>
          </a:prstGeom>
        </p:spPr>
      </p:pic>
      <p:pic>
        <p:nvPicPr>
          <p:cNvPr id="96" name="Picture 9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63871" y="3423119"/>
            <a:ext cx="410901" cy="402764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7557368" y="4298731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901245" y="4298731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6209098" y="4298731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543779" y="4298731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649678" y="1855474"/>
            <a:ext cx="153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2,632 km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67512" y="579663"/>
            <a:ext cx="7525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cyclist rides 4,154 km in May.  </a:t>
            </a:r>
          </a:p>
          <a:p>
            <a:r>
              <a:rPr lang="en-GB" sz="2800" dirty="0"/>
              <a:t>In June she cycles 1,522 km.</a:t>
            </a:r>
          </a:p>
          <a:p>
            <a:r>
              <a:rPr lang="en-GB" sz="2800" dirty="0"/>
              <a:t>How many more km does she cycle during May?</a:t>
            </a:r>
          </a:p>
        </p:txBody>
      </p:sp>
      <p:pic>
        <p:nvPicPr>
          <p:cNvPr id="104" name="Picture 10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8252" y="3065436"/>
            <a:ext cx="410901" cy="402764"/>
          </a:xfrm>
          <a:prstGeom prst="rect">
            <a:avLst/>
          </a:prstGeom>
        </p:spPr>
      </p:pic>
      <p:pic>
        <p:nvPicPr>
          <p:cNvPr id="105" name="Picture 10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38252" y="3423119"/>
            <a:ext cx="410901" cy="402764"/>
          </a:xfrm>
          <a:prstGeom prst="rect">
            <a:avLst/>
          </a:prstGeom>
        </p:spPr>
      </p:pic>
      <p:cxnSp>
        <p:nvCxnSpPr>
          <p:cNvPr id="106" name="Straight Connector 105"/>
          <p:cNvCxnSpPr/>
          <p:nvPr/>
        </p:nvCxnSpPr>
        <p:spPr>
          <a:xfrm flipV="1">
            <a:off x="3802023" y="347492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4248057" y="348248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2788529" y="383644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V="1">
            <a:off x="3257076" y="347447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632827" y="5824979"/>
            <a:ext cx="417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 thousand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r>
              <a:rPr lang="en-GB" sz="2800" dirty="0">
                <a:ea typeface="Cambria Math" panose="02040503050406030204" pitchFamily="18" charset="0"/>
              </a:rPr>
              <a:t> </a:t>
            </a:r>
            <a:r>
              <a:rPr lang="en-GB" sz="2800" dirty="0"/>
              <a:t>10 hundreds </a:t>
            </a:r>
          </a:p>
        </p:txBody>
      </p:sp>
      <p:pic>
        <p:nvPicPr>
          <p:cNvPr id="111" name="Picture 1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4821988"/>
            <a:ext cx="410901" cy="402764"/>
          </a:xfrm>
          <a:prstGeom prst="rect">
            <a:avLst/>
          </a:prstGeom>
        </p:spPr>
      </p:pic>
      <p:pic>
        <p:nvPicPr>
          <p:cNvPr id="112" name="Picture 1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3423119"/>
            <a:ext cx="410901" cy="402764"/>
          </a:xfrm>
          <a:prstGeom prst="rect">
            <a:avLst/>
          </a:prstGeom>
        </p:spPr>
      </p:pic>
      <p:pic>
        <p:nvPicPr>
          <p:cNvPr id="113" name="Picture 1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3423119"/>
            <a:ext cx="410901" cy="402764"/>
          </a:xfrm>
          <a:prstGeom prst="rect">
            <a:avLst/>
          </a:prstGeom>
        </p:spPr>
      </p:pic>
      <p:pic>
        <p:nvPicPr>
          <p:cNvPr id="114" name="Picture 1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3776666"/>
            <a:ext cx="410901" cy="402764"/>
          </a:xfrm>
          <a:prstGeom prst="rect">
            <a:avLst/>
          </a:prstGeom>
        </p:spPr>
      </p:pic>
      <p:pic>
        <p:nvPicPr>
          <p:cNvPr id="115" name="Picture 1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3776666"/>
            <a:ext cx="410901" cy="402764"/>
          </a:xfrm>
          <a:prstGeom prst="rect">
            <a:avLst/>
          </a:prstGeom>
        </p:spPr>
      </p:pic>
      <p:pic>
        <p:nvPicPr>
          <p:cNvPr id="116" name="Picture 1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4122651"/>
            <a:ext cx="410901" cy="402764"/>
          </a:xfrm>
          <a:prstGeom prst="rect">
            <a:avLst/>
          </a:prstGeom>
        </p:spPr>
      </p:pic>
      <p:pic>
        <p:nvPicPr>
          <p:cNvPr id="117" name="Picture 1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4122651"/>
            <a:ext cx="410901" cy="402764"/>
          </a:xfrm>
          <a:prstGeom prst="rect">
            <a:avLst/>
          </a:prstGeom>
        </p:spPr>
      </p:pic>
      <p:pic>
        <p:nvPicPr>
          <p:cNvPr id="118" name="Picture 1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1461" y="4474080"/>
            <a:ext cx="410901" cy="402764"/>
          </a:xfrm>
          <a:prstGeom prst="rect">
            <a:avLst/>
          </a:prstGeom>
        </p:spPr>
      </p:pic>
      <p:pic>
        <p:nvPicPr>
          <p:cNvPr id="119" name="Picture 1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4474080"/>
            <a:ext cx="410901" cy="402764"/>
          </a:xfrm>
          <a:prstGeom prst="rect">
            <a:avLst/>
          </a:prstGeom>
        </p:spPr>
      </p:pic>
      <p:pic>
        <p:nvPicPr>
          <p:cNvPr id="120" name="Picture 1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7586" y="4821988"/>
            <a:ext cx="410901" cy="402764"/>
          </a:xfrm>
          <a:prstGeom prst="rect">
            <a:avLst/>
          </a:prstGeom>
        </p:spPr>
      </p:pic>
      <p:cxnSp>
        <p:nvCxnSpPr>
          <p:cNvPr id="121" name="Straight Connector 120"/>
          <p:cNvCxnSpPr/>
          <p:nvPr/>
        </p:nvCxnSpPr>
        <p:spPr>
          <a:xfrm flipV="1">
            <a:off x="5583004" y="322923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5367337" y="2900282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3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6033648" y="2941226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Box 123"/>
              <p:cNvSpPr txBox="1"/>
              <p:nvPr/>
            </p:nvSpPr>
            <p:spPr>
              <a:xfrm>
                <a:off x="632827" y="5543408"/>
                <a:ext cx="444717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11 hundreds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5 hundreds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24" name="TextBox 1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827" y="5543408"/>
                <a:ext cx="4447179" cy="523220"/>
              </a:xfrm>
              <a:prstGeom prst="rect">
                <a:avLst/>
              </a:prstGeom>
              <a:blipFill>
                <a:blip r:embed="rId12"/>
                <a:stretch>
                  <a:fillRect l="-2881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5" name="Straight Connector 124"/>
          <p:cNvCxnSpPr/>
          <p:nvPr/>
        </p:nvCxnSpPr>
        <p:spPr>
          <a:xfrm flipV="1">
            <a:off x="1798975" y="452541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/>
          <p:cNvCxnSpPr/>
          <p:nvPr/>
        </p:nvCxnSpPr>
        <p:spPr>
          <a:xfrm flipV="1">
            <a:off x="2224818" y="418590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flipV="1">
            <a:off x="2223930" y="4534322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flipV="1">
            <a:off x="2251054" y="4885974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/>
          <p:cNvCxnSpPr/>
          <p:nvPr/>
        </p:nvCxnSpPr>
        <p:spPr>
          <a:xfrm flipV="1">
            <a:off x="1774889" y="487198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/>
          <p:cNvCxnSpPr/>
          <p:nvPr/>
        </p:nvCxnSpPr>
        <p:spPr>
          <a:xfrm flipV="1">
            <a:off x="792699" y="348248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Rectangle 130"/>
          <p:cNvSpPr/>
          <p:nvPr/>
        </p:nvSpPr>
        <p:spPr>
          <a:xfrm>
            <a:off x="2240520" y="3091014"/>
            <a:ext cx="1825495" cy="6457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2" name="Rectangle 131"/>
          <p:cNvSpPr/>
          <p:nvPr/>
        </p:nvSpPr>
        <p:spPr>
          <a:xfrm>
            <a:off x="2234145" y="3971258"/>
            <a:ext cx="821875" cy="64571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1371799" y="3142511"/>
            <a:ext cx="8191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May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1364376" y="4015572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June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2726174" y="3186878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4,154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2195375" y="4062470"/>
            <a:ext cx="8835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1,522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071068" y="4277180"/>
            <a:ext cx="950891" cy="2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/>
          <p:cNvSpPr txBox="1"/>
          <p:nvPr/>
        </p:nvSpPr>
        <p:spPr>
          <a:xfrm>
            <a:off x="3377255" y="3812133"/>
            <a:ext cx="3513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909" y="384355"/>
            <a:ext cx="1146886" cy="10863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004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9" grpId="1"/>
      <p:bldP spid="60" grpId="0"/>
      <p:bldP spid="97" grpId="0"/>
      <p:bldP spid="98" grpId="0"/>
      <p:bldP spid="99" grpId="0"/>
      <p:bldP spid="100" grpId="0"/>
      <p:bldP spid="101" grpId="0"/>
      <p:bldP spid="110" grpId="0"/>
      <p:bldP spid="110" grpId="1"/>
      <p:bldP spid="122" grpId="0"/>
      <p:bldP spid="123" grpId="0"/>
      <p:bldP spid="124" grpId="0"/>
      <p:bldP spid="124" grpId="1"/>
      <p:bldP spid="131" grpId="0" animBg="1"/>
      <p:bldP spid="131" grpId="1" animBg="1"/>
      <p:bldP spid="132" grpId="0" animBg="1"/>
      <p:bldP spid="132" grpId="1" animBg="1"/>
      <p:bldP spid="133" grpId="1"/>
      <p:bldP spid="133" grpId="2"/>
      <p:bldP spid="134" grpId="0"/>
      <p:bldP spid="134" grpId="1"/>
      <p:bldP spid="135" grpId="0"/>
      <p:bldP spid="135" grpId="1"/>
      <p:bldP spid="136" grpId="0"/>
      <p:bldP spid="136" grpId="1"/>
      <p:bldP spid="137" grpId="0"/>
      <p:bldP spid="1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40" y="2589250"/>
            <a:ext cx="410901" cy="402764"/>
          </a:xfrm>
          <a:prstGeom prst="rect">
            <a:avLst/>
          </a:prstGeom>
        </p:spPr>
      </p:pic>
      <p:pic>
        <p:nvPicPr>
          <p:cNvPr id="74" name="Picture 73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4844" y="2583668"/>
            <a:ext cx="410901" cy="402764"/>
          </a:xfrm>
          <a:prstGeom prst="rect">
            <a:avLst/>
          </a:prstGeom>
        </p:spPr>
      </p:pic>
      <p:pic>
        <p:nvPicPr>
          <p:cNvPr id="75" name="Picture 74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2" y="3012325"/>
            <a:ext cx="410901" cy="402764"/>
          </a:xfrm>
          <a:prstGeom prst="rect">
            <a:avLst/>
          </a:prstGeom>
        </p:spPr>
      </p:pic>
      <p:pic>
        <p:nvPicPr>
          <p:cNvPr id="76" name="Picture 75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56" y="3006743"/>
            <a:ext cx="410901" cy="402764"/>
          </a:xfrm>
          <a:prstGeom prst="rect">
            <a:avLst/>
          </a:prstGeom>
        </p:spPr>
      </p:pic>
      <p:pic>
        <p:nvPicPr>
          <p:cNvPr id="77" name="Picture 76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552" y="3469126"/>
            <a:ext cx="410901" cy="402764"/>
          </a:xfrm>
          <a:prstGeom prst="rect">
            <a:avLst/>
          </a:prstGeom>
        </p:spPr>
      </p:pic>
      <p:pic>
        <p:nvPicPr>
          <p:cNvPr id="78" name="Picture 77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156" y="3463544"/>
            <a:ext cx="410901" cy="402764"/>
          </a:xfrm>
          <a:prstGeom prst="rect">
            <a:avLst/>
          </a:prstGeom>
        </p:spPr>
      </p:pic>
      <p:pic>
        <p:nvPicPr>
          <p:cNvPr id="79" name="Picture 78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240" y="3906366"/>
            <a:ext cx="410901" cy="402764"/>
          </a:xfrm>
          <a:prstGeom prst="rect">
            <a:avLst/>
          </a:prstGeom>
        </p:spPr>
      </p:pic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FF6D047-F838-6E40-BEDE-220AF205A2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182434"/>
              </p:ext>
            </p:extLst>
          </p:nvPr>
        </p:nvGraphicFramePr>
        <p:xfrm>
          <a:off x="810917" y="1908320"/>
          <a:ext cx="4320000" cy="340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000">
                  <a:extLst>
                    <a:ext uri="{9D8B030D-6E8A-4147-A177-3AD203B41FA5}">
                      <a16:colId xmlns:a16="http://schemas.microsoft.com/office/drawing/2014/main" val="1945284546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14329376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9850668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661368022"/>
                    </a:ext>
                  </a:extLst>
                </a:gridCol>
              </a:tblGrid>
              <a:tr h="42968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7112008"/>
                  </a:ext>
                </a:extLst>
              </a:tr>
              <a:tr h="2863585"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100" dirty="0">
                        <a:solidFill>
                          <a:schemeClr val="tx1"/>
                        </a:solidFill>
                        <a:latin typeface="KG Primary Penmanship" panose="02000506000000020003" pitchFamily="2" charset="77"/>
                      </a:endParaRPr>
                    </a:p>
                  </a:txBody>
                  <a:tcPr marL="117621" marR="117621" marT="58810" marB="5881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4221402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15717" y="1091759"/>
                <a:ext cx="302783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000" dirty="0"/>
                  <a:t>8,229 </a:t>
                </a:r>
                <a14:m>
                  <m:oMath xmlns:m="http://schemas.openxmlformats.org/officeDocument/2006/math">
                    <m:r>
                      <a:rPr lang="en-GB" sz="3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3000" dirty="0"/>
                  <a:t> 6,145 </a:t>
                </a:r>
                <a:r>
                  <a:rPr lang="en-GB" sz="3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3000" dirty="0"/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717" y="1091759"/>
                <a:ext cx="3027835" cy="553998"/>
              </a:xfrm>
              <a:prstGeom prst="rect">
                <a:avLst/>
              </a:prstGeom>
              <a:blipFill>
                <a:blip r:embed="rId6"/>
                <a:stretch>
                  <a:fillRect l="-4628" t="-16484" b="-340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796701"/>
              </p:ext>
            </p:extLst>
          </p:nvPr>
        </p:nvGraphicFramePr>
        <p:xfrm>
          <a:off x="5240779" y="1900335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pic>
        <p:nvPicPr>
          <p:cNvPr id="26" name="Picture 25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9499" y="2567110"/>
            <a:ext cx="410901" cy="402764"/>
          </a:xfrm>
          <a:prstGeom prst="rect">
            <a:avLst/>
          </a:prstGeom>
        </p:spPr>
      </p:pic>
      <p:pic>
        <p:nvPicPr>
          <p:cNvPr id="28" name="Picture 27" descr="A picture containing drawing&#10;&#10;Description automatically generated">
            <a:extLst>
              <a:ext uri="{FF2B5EF4-FFF2-40B4-BE49-F238E27FC236}">
                <a16:creationId xmlns:a16="http://schemas.microsoft.com/office/drawing/2014/main" id="{D22FCB2B-ED9C-FF43-A4A6-94495B255E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60914" y="2567110"/>
            <a:ext cx="410901" cy="402764"/>
          </a:xfrm>
          <a:prstGeom prst="rect">
            <a:avLst/>
          </a:prstGeom>
        </p:spPr>
      </p:pic>
      <p:pic>
        <p:nvPicPr>
          <p:cNvPr id="32" name="Picture 3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3648" y="2567110"/>
            <a:ext cx="410901" cy="402764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749" y="2567110"/>
            <a:ext cx="410901" cy="402764"/>
          </a:xfrm>
          <a:prstGeom prst="rect">
            <a:avLst/>
          </a:prstGeom>
        </p:spPr>
      </p:pic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83648" y="3022219"/>
            <a:ext cx="410901" cy="402764"/>
          </a:xfrm>
          <a:prstGeom prst="rect">
            <a:avLst/>
          </a:prstGeom>
        </p:spPr>
      </p:pic>
      <p:pic>
        <p:nvPicPr>
          <p:cNvPr id="35" name="Picture 3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3552" y="2567110"/>
            <a:ext cx="410901" cy="40276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7407546" y="386502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60572" y="386502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063888" y="386502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60888" y="3865023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25787" y="1095605"/>
            <a:ext cx="1063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000" dirty="0">
                <a:solidFill>
                  <a:schemeClr val="accent1"/>
                </a:solidFill>
              </a:rPr>
              <a:t>2,084</a:t>
            </a:r>
          </a:p>
        </p:txBody>
      </p:sp>
      <p:cxnSp>
        <p:nvCxnSpPr>
          <p:cNvPr id="57" name="Straight Connector 56"/>
          <p:cNvCxnSpPr/>
          <p:nvPr/>
        </p:nvCxnSpPr>
        <p:spPr>
          <a:xfrm flipV="1">
            <a:off x="6063888" y="269800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887336" y="2446654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573662" y="2436395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V="1">
            <a:off x="1404208" y="350976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936460" y="352055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flipV="1">
            <a:off x="941293" y="306678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1407009" y="306678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flipV="1">
            <a:off x="941293" y="394650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Picture 79" descr="A close up of a logo&#10;&#10;Description automatically generated">
            <a:extLst>
              <a:ext uri="{FF2B5EF4-FFF2-40B4-BE49-F238E27FC236}">
                <a16:creationId xmlns:a16="http://schemas.microsoft.com/office/drawing/2014/main" id="{7ECFEEB7-290A-604B-B9A7-3D8BD282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894" y="3906366"/>
            <a:ext cx="427221" cy="418761"/>
          </a:xfrm>
          <a:prstGeom prst="rect">
            <a:avLst/>
          </a:prstGeom>
        </p:spPr>
      </p:pic>
      <p:cxnSp>
        <p:nvCxnSpPr>
          <p:cNvPr id="71" name="Straight Connector 70"/>
          <p:cNvCxnSpPr/>
          <p:nvPr/>
        </p:nvCxnSpPr>
        <p:spPr>
          <a:xfrm flipV="1">
            <a:off x="1414513" y="3942488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Picture 80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6809" y="2562899"/>
            <a:ext cx="410901" cy="402764"/>
          </a:xfrm>
          <a:prstGeom prst="rect">
            <a:avLst/>
          </a:prstGeom>
        </p:spPr>
      </p:pic>
      <p:pic>
        <p:nvPicPr>
          <p:cNvPr id="82" name="Picture 81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1196" y="3005966"/>
            <a:ext cx="410901" cy="402764"/>
          </a:xfrm>
          <a:prstGeom prst="rect">
            <a:avLst/>
          </a:prstGeom>
        </p:spPr>
      </p:pic>
      <p:pic>
        <p:nvPicPr>
          <p:cNvPr id="83" name="Picture 82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4453" y="3001755"/>
            <a:ext cx="410901" cy="402764"/>
          </a:xfrm>
          <a:prstGeom prst="rect">
            <a:avLst/>
          </a:prstGeom>
        </p:spPr>
      </p:pic>
      <p:pic>
        <p:nvPicPr>
          <p:cNvPr id="84" name="Picture 83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8760" y="3466065"/>
            <a:ext cx="410901" cy="402764"/>
          </a:xfrm>
          <a:prstGeom prst="rect">
            <a:avLst/>
          </a:prstGeom>
        </p:spPr>
      </p:pic>
      <p:pic>
        <p:nvPicPr>
          <p:cNvPr id="85" name="Picture 84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62017" y="3461854"/>
            <a:ext cx="410901" cy="402764"/>
          </a:xfrm>
          <a:prstGeom prst="rect">
            <a:avLst/>
          </a:prstGeom>
        </p:spPr>
      </p:pic>
      <p:pic>
        <p:nvPicPr>
          <p:cNvPr id="86" name="Picture 85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46404" y="3904921"/>
            <a:ext cx="410901" cy="402764"/>
          </a:xfrm>
          <a:prstGeom prst="rect">
            <a:avLst/>
          </a:prstGeom>
        </p:spPr>
      </p:pic>
      <p:pic>
        <p:nvPicPr>
          <p:cNvPr id="87" name="Picture 86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59661" y="3900710"/>
            <a:ext cx="410901" cy="402764"/>
          </a:xfrm>
          <a:prstGeom prst="rect">
            <a:avLst/>
          </a:prstGeom>
        </p:spPr>
      </p:pic>
      <p:pic>
        <p:nvPicPr>
          <p:cNvPr id="88" name="Picture 87" descr="A picture containing clock&#10;&#10;Description automatically generated">
            <a:extLst>
              <a:ext uri="{FF2B5EF4-FFF2-40B4-BE49-F238E27FC236}">
                <a16:creationId xmlns:a16="http://schemas.microsoft.com/office/drawing/2014/main" id="{673B32C9-9C7A-6E45-885B-22019AA2CC0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6005" y="4344110"/>
            <a:ext cx="410901" cy="402764"/>
          </a:xfrm>
          <a:prstGeom prst="rect">
            <a:avLst/>
          </a:prstGeom>
        </p:spPr>
      </p:pic>
      <p:cxnSp>
        <p:nvCxnSpPr>
          <p:cNvPr id="89" name="Straight Connector 88"/>
          <p:cNvCxnSpPr/>
          <p:nvPr/>
        </p:nvCxnSpPr>
        <p:spPr>
          <a:xfrm flipV="1">
            <a:off x="4158651" y="4390226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633115" y="394639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165367" y="395719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617379" y="350976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V="1">
            <a:off x="4149631" y="3520559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93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6266" y="3005966"/>
            <a:ext cx="410901" cy="402764"/>
          </a:xfrm>
          <a:prstGeom prst="rect">
            <a:avLst/>
          </a:prstGeom>
        </p:spPr>
      </p:pic>
      <p:pic>
        <p:nvPicPr>
          <p:cNvPr id="95" name="Picture 9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220" y="3477328"/>
            <a:ext cx="410901" cy="402764"/>
          </a:xfrm>
          <a:prstGeom prst="rect">
            <a:avLst/>
          </a:prstGeom>
        </p:spPr>
      </p:pic>
      <p:pic>
        <p:nvPicPr>
          <p:cNvPr id="96" name="Picture 95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7321" y="3477328"/>
            <a:ext cx="410901" cy="402764"/>
          </a:xfrm>
          <a:prstGeom prst="rect">
            <a:avLst/>
          </a:prstGeom>
        </p:spPr>
      </p:pic>
      <p:pic>
        <p:nvPicPr>
          <p:cNvPr id="97" name="Picture 96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220" y="3932437"/>
            <a:ext cx="410901" cy="402764"/>
          </a:xfrm>
          <a:prstGeom prst="rect">
            <a:avLst/>
          </a:prstGeom>
        </p:spPr>
      </p:pic>
      <p:pic>
        <p:nvPicPr>
          <p:cNvPr id="98" name="Picture 97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838" y="3916184"/>
            <a:ext cx="410901" cy="402764"/>
          </a:xfrm>
          <a:prstGeom prst="rect">
            <a:avLst/>
          </a:prstGeom>
        </p:spPr>
      </p:pic>
      <p:pic>
        <p:nvPicPr>
          <p:cNvPr id="99" name="Picture 9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220" y="4370480"/>
            <a:ext cx="410901" cy="402764"/>
          </a:xfrm>
          <a:prstGeom prst="rect">
            <a:avLst/>
          </a:prstGeom>
        </p:spPr>
      </p:pic>
      <p:pic>
        <p:nvPicPr>
          <p:cNvPr id="100" name="Picture 9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7321" y="4370480"/>
            <a:ext cx="410901" cy="402764"/>
          </a:xfrm>
          <a:prstGeom prst="rect">
            <a:avLst/>
          </a:prstGeom>
        </p:spPr>
      </p:pic>
      <p:pic>
        <p:nvPicPr>
          <p:cNvPr id="101" name="Picture 100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9220" y="4825589"/>
            <a:ext cx="410901" cy="402764"/>
          </a:xfrm>
          <a:prstGeom prst="rect">
            <a:avLst/>
          </a:prstGeom>
        </p:spPr>
      </p:pic>
      <p:pic>
        <p:nvPicPr>
          <p:cNvPr id="102" name="Picture 101" descr="A picture containing drawing&#10;&#10;Description automatically generated">
            <a:extLst>
              <a:ext uri="{FF2B5EF4-FFF2-40B4-BE49-F238E27FC236}">
                <a16:creationId xmlns:a16="http://schemas.microsoft.com/office/drawing/2014/main" id="{8261FD83-05E8-CF4B-95C5-B47757313E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838" y="4809336"/>
            <a:ext cx="410901" cy="402764"/>
          </a:xfrm>
          <a:prstGeom prst="rect">
            <a:avLst/>
          </a:prstGeom>
        </p:spPr>
      </p:pic>
      <p:cxnSp>
        <p:nvCxnSpPr>
          <p:cNvPr id="103" name="Straight Connector 102"/>
          <p:cNvCxnSpPr/>
          <p:nvPr/>
        </p:nvCxnSpPr>
        <p:spPr>
          <a:xfrm flipV="1">
            <a:off x="3587780" y="4879507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flipV="1">
            <a:off x="3120032" y="489030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flipV="1">
            <a:off x="3124865" y="443652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V="1">
            <a:off x="3590581" y="4436525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1996647" y="2623141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93487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39B8F4-D58F-418B-83D6-9F4E576A6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3461657"/>
            <a:ext cx="7499454" cy="30334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1D8B9F5-98FE-4102-A827-B44CDDCE074E}"/>
              </a:ext>
            </a:extLst>
          </p:cNvPr>
          <p:cNvSpPr txBox="1"/>
          <p:nvPr/>
        </p:nvSpPr>
        <p:spPr>
          <a:xfrm>
            <a:off x="391886" y="725714"/>
            <a:ext cx="6807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Write these sentences out in your books.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Can you think of any other number sentences we could write about exchanges?</a:t>
            </a:r>
          </a:p>
        </p:txBody>
      </p:sp>
    </p:spTree>
    <p:extLst>
      <p:ext uri="{BB962C8B-B14F-4D97-AF65-F5344CB8AC3E}">
        <p14:creationId xmlns:p14="http://schemas.microsoft.com/office/powerpoint/2010/main" val="1789793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4E611F-F57D-4FB5-9C89-2EFE9A0E8D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45"/>
          <a:stretch/>
        </p:blipFill>
        <p:spPr>
          <a:xfrm>
            <a:off x="1857829" y="1833219"/>
            <a:ext cx="4760685" cy="386129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9B8838-11CE-40D4-91E5-FBB50310808F}"/>
              </a:ext>
            </a:extLst>
          </p:cNvPr>
          <p:cNvSpPr txBox="1"/>
          <p:nvPr/>
        </p:nvSpPr>
        <p:spPr>
          <a:xfrm>
            <a:off x="235345" y="551543"/>
            <a:ext cx="7878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omic Sans MS" panose="030F0702030302020204" pitchFamily="66" charset="0"/>
              </a:rPr>
              <a:t>Stick this problem in your book and have a go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561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3E45BE9-23ED-40D6-90C7-EFF6826F5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287" y="2258567"/>
            <a:ext cx="5065484" cy="43155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809990-8BD3-47B1-8C35-9CB17B12CC38}"/>
              </a:ext>
            </a:extLst>
          </p:cNvPr>
          <p:cNvSpPr txBox="1"/>
          <p:nvPr/>
        </p:nvSpPr>
        <p:spPr>
          <a:xfrm>
            <a:off x="420914" y="508000"/>
            <a:ext cx="6371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Now, stick this problem in your book and work through each question.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 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We will do the first one together.</a:t>
            </a:r>
          </a:p>
        </p:txBody>
      </p:sp>
    </p:spTree>
    <p:extLst>
      <p:ext uri="{BB962C8B-B14F-4D97-AF65-F5344CB8AC3E}">
        <p14:creationId xmlns:p14="http://schemas.microsoft.com/office/powerpoint/2010/main" val="2161417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895889" y="591871"/>
                <a:ext cx="26885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2,534 </a:t>
                </a:r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2800" dirty="0"/>
                  <a:t> 1,702 </a:t>
                </a:r>
                <a:r>
                  <a:rPr lang="en-GB" sz="28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889" y="591871"/>
                <a:ext cx="2688557" cy="523220"/>
              </a:xfrm>
              <a:prstGeom prst="rect">
                <a:avLst/>
              </a:prstGeom>
              <a:blipFill>
                <a:blip r:embed="rId5"/>
                <a:stretch>
                  <a:fillRect l="-4762" t="-13953" r="-454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416892" y="2376432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92" y="2376432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93059"/>
              </p:ext>
            </p:extLst>
          </p:nvPr>
        </p:nvGraphicFramePr>
        <p:xfrm>
          <a:off x="5278368" y="1276630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67" name="TextBox 66"/>
          <p:cNvSpPr txBox="1"/>
          <p:nvPr/>
        </p:nvSpPr>
        <p:spPr>
          <a:xfrm>
            <a:off x="3443943" y="625328"/>
            <a:ext cx="1056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</a:rPr>
              <a:t>832</a:t>
            </a:r>
          </a:p>
        </p:txBody>
      </p:sp>
      <p:sp>
        <p:nvSpPr>
          <p:cNvPr id="68" name="Oval 67"/>
          <p:cNvSpPr/>
          <p:nvPr/>
        </p:nvSpPr>
        <p:spPr>
          <a:xfrm>
            <a:off x="5892074" y="1002661"/>
            <a:ext cx="781050" cy="3011439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TextBox 68"/>
          <p:cNvSpPr txBox="1"/>
          <p:nvPr/>
        </p:nvSpPr>
        <p:spPr>
          <a:xfrm>
            <a:off x="1108165" y="3973156"/>
            <a:ext cx="398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5 hundreds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sz="2800" dirty="0"/>
              <a:t>7 hundreds  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1108166" y="4889784"/>
            <a:ext cx="39871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7 hundreds </a:t>
            </a:r>
            <a:r>
              <a:rPr lang="en-GB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en-GB" sz="2800" dirty="0"/>
              <a:t>5 hundreds  </a:t>
            </a:r>
          </a:p>
        </p:txBody>
      </p:sp>
      <p:sp>
        <p:nvSpPr>
          <p:cNvPr id="71" name="Multiply 70"/>
          <p:cNvSpPr/>
          <p:nvPr/>
        </p:nvSpPr>
        <p:spPr>
          <a:xfrm>
            <a:off x="5095282" y="4107453"/>
            <a:ext cx="1286331" cy="1380732"/>
          </a:xfrm>
          <a:prstGeom prst="mathMultiply">
            <a:avLst>
              <a:gd name="adj1" fmla="val 18221"/>
            </a:avLst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4416892" y="2376432"/>
                <a:ext cx="67839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GB" sz="40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6892" y="2376432"/>
                <a:ext cx="678391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555308"/>
              </p:ext>
            </p:extLst>
          </p:nvPr>
        </p:nvGraphicFramePr>
        <p:xfrm>
          <a:off x="5279476" y="1277769"/>
          <a:ext cx="2685140" cy="26148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1285">
                  <a:extLst>
                    <a:ext uri="{9D8B030D-6E8A-4147-A177-3AD203B41FA5}">
                      <a16:colId xmlns:a16="http://schemas.microsoft.com/office/drawing/2014/main" val="2336028965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099043578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992405871"/>
                    </a:ext>
                  </a:extLst>
                </a:gridCol>
                <a:gridCol w="671285">
                  <a:extLst>
                    <a:ext uri="{9D8B030D-6E8A-4147-A177-3AD203B41FA5}">
                      <a16:colId xmlns:a16="http://schemas.microsoft.com/office/drawing/2014/main" val="3329015639"/>
                    </a:ext>
                  </a:extLst>
                </a:gridCol>
              </a:tblGrid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Th</a:t>
                      </a:r>
                      <a:endParaRPr lang="en-GB" sz="28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079671"/>
                  </a:ext>
                </a:extLst>
              </a:tr>
              <a:tr h="6180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521301"/>
                  </a:ext>
                </a:extLst>
              </a:tr>
              <a:tr h="619200"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385860"/>
                  </a:ext>
                </a:extLst>
              </a:tr>
              <a:tr h="759581"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latin typeface="+mn-lt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458088"/>
                  </a:ext>
                </a:extLst>
              </a:tr>
            </a:tbl>
          </a:graphicData>
        </a:graphic>
      </p:graphicFrame>
      <p:sp>
        <p:nvSpPr>
          <p:cNvPr id="77" name="TextBox 76"/>
          <p:cNvSpPr txBox="1"/>
          <p:nvPr/>
        </p:nvSpPr>
        <p:spPr>
          <a:xfrm>
            <a:off x="5940417" y="1788548"/>
            <a:ext cx="646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5424876" y="2046213"/>
            <a:ext cx="334595" cy="2822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5265043" y="1742128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6117654" y="3251988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/>
              <p:cNvSpPr txBox="1"/>
              <p:nvPr/>
            </p:nvSpPr>
            <p:spPr>
              <a:xfrm>
                <a:off x="922218" y="3973156"/>
                <a:ext cx="41730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800" dirty="0"/>
                  <a:t>15 hundreds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–</m:t>
                    </m:r>
                  </m:oMath>
                </a14:m>
                <a:r>
                  <a:rPr lang="en-GB" sz="2800" dirty="0">
                    <a:ea typeface="Cambria Math" panose="02040503050406030204" pitchFamily="18" charset="0"/>
                  </a:rPr>
                  <a:t> </a:t>
                </a:r>
                <a:r>
                  <a:rPr lang="en-GB" sz="2800" dirty="0"/>
                  <a:t>7 hundreds  </a:t>
                </a:r>
              </a:p>
            </p:txBody>
          </p:sp>
        </mc:Choice>
        <mc:Fallback xmlns="">
          <p:sp>
            <p:nvSpPr>
              <p:cNvPr id="81" name="TextBox 8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218" y="3973156"/>
                <a:ext cx="4173065" cy="523220"/>
              </a:xfrm>
              <a:prstGeom prst="rect">
                <a:avLst/>
              </a:prstGeom>
              <a:blipFill>
                <a:blip r:embed="rId7"/>
                <a:stretch>
                  <a:fillRect l="-2920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83688" y="1629387"/>
            <a:ext cx="747045" cy="7470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73199" y="1727493"/>
            <a:ext cx="1826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</a:rPr>
              <a:t>Have a think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441338" y="3259788"/>
            <a:ext cx="373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0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009" y="2386935"/>
            <a:ext cx="1559928" cy="1094126"/>
          </a:xfrm>
          <a:prstGeom prst="rect">
            <a:avLst/>
          </a:prstGeom>
        </p:spPr>
      </p:pic>
      <p:sp>
        <p:nvSpPr>
          <p:cNvPr id="2" name="Rounded Rectangular Callout 1"/>
          <p:cNvSpPr/>
          <p:nvPr/>
        </p:nvSpPr>
        <p:spPr>
          <a:xfrm>
            <a:off x="2405540" y="2572750"/>
            <a:ext cx="2011352" cy="1202458"/>
          </a:xfrm>
          <a:prstGeom prst="wedgeRoundRectCallout">
            <a:avLst>
              <a:gd name="adj1" fmla="val -60152"/>
              <a:gd name="adj2" fmla="val -20814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I think there is a mistake!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983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67" grpId="0"/>
      <p:bldP spid="68" grpId="0" animBg="1"/>
      <p:bldP spid="68" grpId="1" animBg="1"/>
      <p:bldP spid="69" grpId="0"/>
      <p:bldP spid="69" grpId="1"/>
      <p:bldP spid="70" grpId="0"/>
      <p:bldP spid="70" grpId="1"/>
      <p:bldP spid="71" grpId="0" animBg="1"/>
      <p:bldP spid="71" grpId="1" animBg="1"/>
      <p:bldP spid="73" grpId="0"/>
      <p:bldP spid="77" grpId="0"/>
      <p:bldP spid="79" grpId="0"/>
      <p:bldP spid="80" grpId="0"/>
      <p:bldP spid="81" grpId="0"/>
      <p:bldP spid="20" grpId="0"/>
      <p:bldP spid="21" grpId="0"/>
      <p:bldP spid="21" grpId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1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10.6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13.4|11.4|10.8|2.2|4.2|2|9.9|10.2|6.1|7.3|6.9|3.7|4.5|3.6|6.6|2.4|5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2.8|13.9|4.9|6.6|3.6|2.5|3.5|4.2|6|2.2|5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2.8|5.9|9.7|3.1|13|12.9|12|2.2|4.4|1.3|4|5.1|15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17.3|4.4|15.7|17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8.8|8|5.4|13.5|13.8|9.4|5.9|4.4|4.5|2.9"/>
</p:tagLst>
</file>

<file path=ppt/theme/theme1.xml><?xml version="1.0" encoding="utf-8"?>
<a:theme xmlns:a="http://schemas.openxmlformats.org/drawingml/2006/main" name="1_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9" ma:contentTypeDescription="Create a new document." ma:contentTypeScope="" ma:versionID="b2c766a94e95002ac4288712d4fa69c8">
  <xsd:schema xmlns:xsd="http://www.w3.org/2001/XMLSchema" xmlns:xs="http://www.w3.org/2001/XMLSchema" xmlns:p="http://schemas.microsoft.com/office/2006/metadata/properties" xmlns:ns3="522d4c35-b548-4432-90ae-af4376e1c4b4" targetNamespace="http://schemas.microsoft.com/office/2006/metadata/properties" ma:root="true" ma:fieldsID="7178f4fb24cd49e559b70803ab372ab1" ns3:_="">
    <xsd:import namespace="522d4c35-b548-4432-90ae-af4376e1c4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180FBDF-066F-445D-A19C-04DFF4E230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727757-3061-47D3-99FD-9493F136DC4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22d4c35-b548-4432-90ae-af4376e1c4b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5065</TotalTime>
  <Words>441</Words>
  <Application>Microsoft Office PowerPoint</Application>
  <PresentationFormat>On-screen Show (4:3)</PresentationFormat>
  <Paragraphs>178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13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Comic Sans MS</vt:lpstr>
      <vt:lpstr>KG Primary Penmanship</vt:lpstr>
      <vt:lpstr>1_Title slide</vt:lpstr>
      <vt:lpstr>1_Get ready title</vt:lpstr>
      <vt:lpstr>Get ready questions</vt:lpstr>
      <vt:lpstr>1_Let's learn title</vt:lpstr>
      <vt:lpstr>Let's learn slides</vt:lpstr>
      <vt:lpstr>1_Your turn</vt:lpstr>
      <vt:lpstr>Your turn activity lesson</vt:lpstr>
      <vt:lpstr>Custom Design</vt:lpstr>
      <vt:lpstr>1_Custom Design</vt:lpstr>
      <vt:lpstr>2_Custom Design</vt:lpstr>
      <vt:lpstr>3_Custom Design</vt:lpstr>
      <vt:lpstr>Title slide</vt:lpstr>
      <vt:lpstr>Get ready title</vt:lpstr>
      <vt:lpstr>Let's learn title</vt:lpstr>
      <vt:lpstr>Your turn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Kat Lamb</cp:lastModifiedBy>
  <cp:revision>441</cp:revision>
  <dcterms:created xsi:type="dcterms:W3CDTF">2019-07-05T11:02:13Z</dcterms:created>
  <dcterms:modified xsi:type="dcterms:W3CDTF">2021-11-04T12:02:10Z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