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58" r:id="rId5"/>
    <p:sldId id="259" r:id="rId6"/>
    <p:sldId id="260" r:id="rId7"/>
    <p:sldId id="261" r:id="rId8"/>
    <p:sldId id="264" r:id="rId9"/>
    <p:sldId id="262" r:id="rId10"/>
    <p:sldId id="271" r:id="rId11"/>
    <p:sldId id="272" r:id="rId12"/>
    <p:sldId id="263" r:id="rId13"/>
    <p:sldId id="265" r:id="rId14"/>
    <p:sldId id="266" r:id="rId15"/>
    <p:sldId id="26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10/31/2021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bc.co.uk/bitesize/topics/z39j2hv/articles/zsm6qh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bc.co.uk/bitesize/topics/z39j2hv/articles/z2ckrw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23727-D620-4C97-94FD-DE07F34C7031}"/>
              </a:ext>
            </a:extLst>
          </p:cNvPr>
          <p:cNvSpPr>
            <a:spLocks noGrp="1"/>
          </p:cNvSpPr>
          <p:nvPr>
            <p:ph type="ctrTitle"/>
          </p:nvPr>
        </p:nvSpPr>
        <p:spPr>
          <a:xfrm>
            <a:off x="2096362" y="0"/>
            <a:ext cx="8915399" cy="2262781"/>
          </a:xfrm>
        </p:spPr>
        <p:txBody>
          <a:bodyPr/>
          <a:lstStyle/>
          <a:p>
            <a:pPr algn="ctr"/>
            <a:r>
              <a:rPr lang="en-GB" dirty="0">
                <a:solidFill>
                  <a:schemeClr val="accent1"/>
                </a:solidFill>
              </a:rPr>
              <a:t>Shang Dynasty </a:t>
            </a:r>
          </a:p>
        </p:txBody>
      </p:sp>
      <p:sp>
        <p:nvSpPr>
          <p:cNvPr id="3" name="Subtitle 2">
            <a:extLst>
              <a:ext uri="{FF2B5EF4-FFF2-40B4-BE49-F238E27FC236}">
                <a16:creationId xmlns:a16="http://schemas.microsoft.com/office/drawing/2014/main" id="{E35F89A2-B2B5-42AA-9D62-E8865A08A251}"/>
              </a:ext>
            </a:extLst>
          </p:cNvPr>
          <p:cNvSpPr>
            <a:spLocks noGrp="1"/>
          </p:cNvSpPr>
          <p:nvPr>
            <p:ph type="subTitle" idx="1"/>
          </p:nvPr>
        </p:nvSpPr>
        <p:spPr>
          <a:xfrm>
            <a:off x="1603511" y="2484753"/>
            <a:ext cx="9901099" cy="1126283"/>
          </a:xfrm>
        </p:spPr>
        <p:txBody>
          <a:bodyPr>
            <a:normAutofit/>
          </a:bodyPr>
          <a:lstStyle/>
          <a:p>
            <a:r>
              <a:rPr lang="en-GB" sz="2400" dirty="0"/>
              <a:t>LO:  To find out about the Shang Dynasty of China and explore how we know about it</a:t>
            </a:r>
          </a:p>
        </p:txBody>
      </p:sp>
    </p:spTree>
    <p:extLst>
      <p:ext uri="{BB962C8B-B14F-4D97-AF65-F5344CB8AC3E}">
        <p14:creationId xmlns:p14="http://schemas.microsoft.com/office/powerpoint/2010/main" val="68714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6FAC-C2B5-40BC-8A18-7D5B971BC805}"/>
              </a:ext>
            </a:extLst>
          </p:cNvPr>
          <p:cNvSpPr txBox="1">
            <a:spLocks/>
          </p:cNvSpPr>
          <p:nvPr/>
        </p:nvSpPr>
        <p:spPr>
          <a:xfrm>
            <a:off x="1563755" y="2457250"/>
            <a:ext cx="9742073" cy="2141253"/>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a:solidFill>
                  <a:schemeClr val="accent1"/>
                </a:solidFill>
              </a:rPr>
              <a:t>In our history lessons so far, we have already learnt quite a lot about the first World War; what </a:t>
            </a:r>
            <a:r>
              <a:rPr lang="en-GB" sz="2400" b="1" dirty="0">
                <a:solidFill>
                  <a:schemeClr val="accent1"/>
                </a:solidFill>
              </a:rPr>
              <a:t>evidence</a:t>
            </a:r>
            <a:r>
              <a:rPr lang="en-GB" sz="2400" dirty="0">
                <a:solidFill>
                  <a:schemeClr val="accent1"/>
                </a:solidFill>
              </a:rPr>
              <a:t> did we use to find out our information?</a:t>
            </a:r>
          </a:p>
          <a:p>
            <a:endParaRPr lang="en-GB" sz="2400" dirty="0">
              <a:solidFill>
                <a:schemeClr val="accent1"/>
              </a:solidFill>
            </a:endParaRPr>
          </a:p>
          <a:p>
            <a:r>
              <a:rPr lang="en-GB" sz="2400" dirty="0">
                <a:solidFill>
                  <a:schemeClr val="accent1"/>
                </a:solidFill>
              </a:rPr>
              <a:t>Discuss with your partner and list all the different ways in which we can find out about WWI.</a:t>
            </a:r>
          </a:p>
        </p:txBody>
      </p:sp>
    </p:spTree>
    <p:extLst>
      <p:ext uri="{BB962C8B-B14F-4D97-AF65-F5344CB8AC3E}">
        <p14:creationId xmlns:p14="http://schemas.microsoft.com/office/powerpoint/2010/main" val="1210962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6FAC-C2B5-40BC-8A18-7D5B971BC805}"/>
              </a:ext>
            </a:extLst>
          </p:cNvPr>
          <p:cNvSpPr txBox="1">
            <a:spLocks/>
          </p:cNvSpPr>
          <p:nvPr/>
        </p:nvSpPr>
        <p:spPr>
          <a:xfrm>
            <a:off x="1563755" y="1874155"/>
            <a:ext cx="9742073" cy="23930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Arial" panose="020B0604020202020204" pitchFamily="34" charset="0"/>
              <a:buChar char="•"/>
            </a:pPr>
            <a:r>
              <a:rPr lang="en-GB" sz="2400" dirty="0">
                <a:solidFill>
                  <a:schemeClr val="accent1"/>
                </a:solidFill>
              </a:rPr>
              <a:t>Written records – from people who lived through the war (politicians, commanders, soldiers, historians, ordinary people)</a:t>
            </a:r>
          </a:p>
          <a:p>
            <a:pPr marL="285750" indent="-285750">
              <a:buFont typeface="Arial" panose="020B0604020202020204" pitchFamily="34" charset="0"/>
              <a:buChar char="•"/>
            </a:pPr>
            <a:r>
              <a:rPr lang="en-GB" sz="2400" dirty="0">
                <a:solidFill>
                  <a:schemeClr val="accent1"/>
                </a:solidFill>
              </a:rPr>
              <a:t>Poetry written by soldiers</a:t>
            </a:r>
          </a:p>
          <a:p>
            <a:pPr marL="285750" indent="-285750">
              <a:buFont typeface="Arial" panose="020B0604020202020204" pitchFamily="34" charset="0"/>
              <a:buChar char="•"/>
            </a:pPr>
            <a:r>
              <a:rPr lang="en-GB" sz="2400" dirty="0">
                <a:solidFill>
                  <a:schemeClr val="accent1"/>
                </a:solidFill>
              </a:rPr>
              <a:t>Photographs taken of real events</a:t>
            </a:r>
          </a:p>
          <a:p>
            <a:pPr marL="285750" indent="-285750">
              <a:buFont typeface="Arial" panose="020B0604020202020204" pitchFamily="34" charset="0"/>
              <a:buChar char="•"/>
            </a:pPr>
            <a:r>
              <a:rPr lang="en-GB" sz="2400" dirty="0">
                <a:solidFill>
                  <a:schemeClr val="accent1"/>
                </a:solidFill>
              </a:rPr>
              <a:t>Video/audio recordings of people who were there at the time</a:t>
            </a:r>
          </a:p>
          <a:p>
            <a:pPr marL="285750" indent="-285750">
              <a:buFont typeface="Arial" panose="020B0604020202020204" pitchFamily="34" charset="0"/>
              <a:buChar char="•"/>
            </a:pPr>
            <a:r>
              <a:rPr lang="en-GB" sz="2400" dirty="0">
                <a:solidFill>
                  <a:schemeClr val="accent1"/>
                </a:solidFill>
              </a:rPr>
              <a:t>Battle sites and museums</a:t>
            </a:r>
          </a:p>
        </p:txBody>
      </p:sp>
      <p:sp>
        <p:nvSpPr>
          <p:cNvPr id="3" name="Title 1">
            <a:extLst>
              <a:ext uri="{FF2B5EF4-FFF2-40B4-BE49-F238E27FC236}">
                <a16:creationId xmlns:a16="http://schemas.microsoft.com/office/drawing/2014/main" id="{FD689D5A-2EB1-4753-AA4A-BCB4AC39A5DD}"/>
              </a:ext>
            </a:extLst>
          </p:cNvPr>
          <p:cNvSpPr txBox="1">
            <a:spLocks/>
          </p:cNvSpPr>
          <p:nvPr/>
        </p:nvSpPr>
        <p:spPr>
          <a:xfrm>
            <a:off x="1828799" y="800729"/>
            <a:ext cx="9742073"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a:solidFill>
                  <a:schemeClr val="accent1"/>
                </a:solidFill>
              </a:rPr>
              <a:t>Did you think of these?</a:t>
            </a:r>
          </a:p>
        </p:txBody>
      </p:sp>
      <p:sp>
        <p:nvSpPr>
          <p:cNvPr id="4" name="Title 1">
            <a:extLst>
              <a:ext uri="{FF2B5EF4-FFF2-40B4-BE49-F238E27FC236}">
                <a16:creationId xmlns:a16="http://schemas.microsoft.com/office/drawing/2014/main" id="{B13AF6ED-1F25-4DCD-9889-755F5886EEAC}"/>
              </a:ext>
            </a:extLst>
          </p:cNvPr>
          <p:cNvSpPr txBox="1">
            <a:spLocks/>
          </p:cNvSpPr>
          <p:nvPr/>
        </p:nvSpPr>
        <p:spPr>
          <a:xfrm>
            <a:off x="1828798" y="4700181"/>
            <a:ext cx="9742073"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a:solidFill>
                  <a:schemeClr val="accent1"/>
                </a:solidFill>
              </a:rPr>
              <a:t>As we now know, the Shang Dynasty happened during the bronze age – much, much earlier in time than WWI, over 3000 years ago. </a:t>
            </a:r>
          </a:p>
        </p:txBody>
      </p:sp>
    </p:spTree>
    <p:extLst>
      <p:ext uri="{BB962C8B-B14F-4D97-AF65-F5344CB8AC3E}">
        <p14:creationId xmlns:p14="http://schemas.microsoft.com/office/powerpoint/2010/main" val="2589795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018ECB-51E1-459E-957F-53335D703956}"/>
              </a:ext>
            </a:extLst>
          </p:cNvPr>
          <p:cNvPicPr>
            <a:picLocks noChangeAspect="1"/>
          </p:cNvPicPr>
          <p:nvPr/>
        </p:nvPicPr>
        <p:blipFill>
          <a:blip r:embed="rId2"/>
          <a:stretch>
            <a:fillRect/>
          </a:stretch>
        </p:blipFill>
        <p:spPr>
          <a:xfrm>
            <a:off x="-11269" y="1"/>
            <a:ext cx="12227168" cy="6858000"/>
          </a:xfrm>
          <a:prstGeom prst="rect">
            <a:avLst/>
          </a:prstGeom>
        </p:spPr>
      </p:pic>
      <p:cxnSp>
        <p:nvCxnSpPr>
          <p:cNvPr id="3" name="Straight Connector 2">
            <a:extLst>
              <a:ext uri="{FF2B5EF4-FFF2-40B4-BE49-F238E27FC236}">
                <a16:creationId xmlns:a16="http://schemas.microsoft.com/office/drawing/2014/main" id="{2C00136E-7519-4441-864F-455AE6AF7C23}"/>
              </a:ext>
            </a:extLst>
          </p:cNvPr>
          <p:cNvCxnSpPr/>
          <p:nvPr/>
        </p:nvCxnSpPr>
        <p:spPr>
          <a:xfrm>
            <a:off x="6096000" y="1311965"/>
            <a:ext cx="137822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29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295C08-4C50-49E0-B1B8-534835338AD7}"/>
              </a:ext>
            </a:extLst>
          </p:cNvPr>
          <p:cNvPicPr>
            <a:picLocks noChangeAspect="1"/>
          </p:cNvPicPr>
          <p:nvPr/>
        </p:nvPicPr>
        <p:blipFill>
          <a:blip r:embed="rId2"/>
          <a:stretch>
            <a:fillRect/>
          </a:stretch>
        </p:blipFill>
        <p:spPr>
          <a:xfrm>
            <a:off x="-26236" y="0"/>
            <a:ext cx="12231757" cy="6857999"/>
          </a:xfrm>
          <a:prstGeom prst="rect">
            <a:avLst/>
          </a:prstGeom>
        </p:spPr>
      </p:pic>
      <p:cxnSp>
        <p:nvCxnSpPr>
          <p:cNvPr id="3" name="Straight Connector 2">
            <a:extLst>
              <a:ext uri="{FF2B5EF4-FFF2-40B4-BE49-F238E27FC236}">
                <a16:creationId xmlns:a16="http://schemas.microsoft.com/office/drawing/2014/main" id="{B6BB90A1-268B-40B5-A8C9-BB8F287DE464}"/>
              </a:ext>
            </a:extLst>
          </p:cNvPr>
          <p:cNvCxnSpPr>
            <a:cxnSpLocks/>
          </p:cNvCxnSpPr>
          <p:nvPr/>
        </p:nvCxnSpPr>
        <p:spPr>
          <a:xfrm>
            <a:off x="834887" y="5512904"/>
            <a:ext cx="100716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84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FD4A87-8C28-4B27-8FD8-4CBDDE66C978}"/>
              </a:ext>
            </a:extLst>
          </p:cNvPr>
          <p:cNvPicPr>
            <a:picLocks noChangeAspect="1"/>
          </p:cNvPicPr>
          <p:nvPr/>
        </p:nvPicPr>
        <p:blipFill>
          <a:blip r:embed="rId2"/>
          <a:stretch>
            <a:fillRect/>
          </a:stretch>
        </p:blipFill>
        <p:spPr>
          <a:xfrm>
            <a:off x="-57325" y="0"/>
            <a:ext cx="12369502" cy="6858000"/>
          </a:xfrm>
          <a:prstGeom prst="rect">
            <a:avLst/>
          </a:prstGeom>
        </p:spPr>
      </p:pic>
    </p:spTree>
    <p:extLst>
      <p:ext uri="{BB962C8B-B14F-4D97-AF65-F5344CB8AC3E}">
        <p14:creationId xmlns:p14="http://schemas.microsoft.com/office/powerpoint/2010/main" val="3967521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3044-B7DF-408C-A304-E12774460922}"/>
              </a:ext>
            </a:extLst>
          </p:cNvPr>
          <p:cNvSpPr>
            <a:spLocks noGrp="1"/>
          </p:cNvSpPr>
          <p:nvPr>
            <p:ph type="title"/>
          </p:nvPr>
        </p:nvSpPr>
        <p:spPr/>
        <p:txBody>
          <a:bodyPr/>
          <a:lstStyle/>
          <a:p>
            <a:pPr algn="ctr"/>
            <a:r>
              <a:rPr lang="en-GB" dirty="0">
                <a:solidFill>
                  <a:schemeClr val="accent1"/>
                </a:solidFill>
                <a:hlinkClick r:id="rId2">
                  <a:extLst>
                    <a:ext uri="{A12FA001-AC4F-418D-AE19-62706E023703}">
                      <ahyp:hlinkClr xmlns:ahyp="http://schemas.microsoft.com/office/drawing/2018/hyperlinkcolor" val="tx"/>
                    </a:ext>
                  </a:extLst>
                </a:hlinkClick>
              </a:rPr>
              <a:t>What are oracle bones?</a:t>
            </a:r>
            <a:endParaRPr lang="en-GB" dirty="0">
              <a:solidFill>
                <a:schemeClr val="accent1"/>
              </a:solidFill>
            </a:endParaRPr>
          </a:p>
        </p:txBody>
      </p:sp>
      <p:pic>
        <p:nvPicPr>
          <p:cNvPr id="4" name="Content Placeholder 3">
            <a:extLst>
              <a:ext uri="{FF2B5EF4-FFF2-40B4-BE49-F238E27FC236}">
                <a16:creationId xmlns:a16="http://schemas.microsoft.com/office/drawing/2014/main" id="{FDA2E7E5-1569-4F9B-A7BD-CD63271B017B}"/>
              </a:ext>
            </a:extLst>
          </p:cNvPr>
          <p:cNvPicPr>
            <a:picLocks noGrp="1" noChangeAspect="1"/>
          </p:cNvPicPr>
          <p:nvPr>
            <p:ph idx="1"/>
          </p:nvPr>
        </p:nvPicPr>
        <p:blipFill>
          <a:blip r:embed="rId3"/>
          <a:stretch>
            <a:fillRect/>
          </a:stretch>
        </p:blipFill>
        <p:spPr>
          <a:xfrm>
            <a:off x="3615549" y="2133600"/>
            <a:ext cx="6862727" cy="3778250"/>
          </a:xfrm>
          <a:prstGeom prst="rect">
            <a:avLst/>
          </a:prstGeom>
        </p:spPr>
      </p:pic>
    </p:spTree>
    <p:extLst>
      <p:ext uri="{BB962C8B-B14F-4D97-AF65-F5344CB8AC3E}">
        <p14:creationId xmlns:p14="http://schemas.microsoft.com/office/powerpoint/2010/main" val="100095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D85A49-47C3-44C0-BCAA-B93BD25D7859}"/>
              </a:ext>
            </a:extLst>
          </p:cNvPr>
          <p:cNvPicPr>
            <a:picLocks noChangeAspect="1"/>
          </p:cNvPicPr>
          <p:nvPr/>
        </p:nvPicPr>
        <p:blipFill>
          <a:blip r:embed="rId2"/>
          <a:stretch>
            <a:fillRect/>
          </a:stretch>
        </p:blipFill>
        <p:spPr>
          <a:xfrm>
            <a:off x="-163534" y="0"/>
            <a:ext cx="12430994" cy="6858000"/>
          </a:xfrm>
          <a:prstGeom prst="rect">
            <a:avLst/>
          </a:prstGeom>
        </p:spPr>
      </p:pic>
    </p:spTree>
    <p:extLst>
      <p:ext uri="{BB962C8B-B14F-4D97-AF65-F5344CB8AC3E}">
        <p14:creationId xmlns:p14="http://schemas.microsoft.com/office/powerpoint/2010/main" val="4160017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7943-5F93-4957-AD46-F1678EE34588}"/>
              </a:ext>
            </a:extLst>
          </p:cNvPr>
          <p:cNvSpPr>
            <a:spLocks noGrp="1"/>
          </p:cNvSpPr>
          <p:nvPr>
            <p:ph type="title"/>
          </p:nvPr>
        </p:nvSpPr>
        <p:spPr>
          <a:xfrm>
            <a:off x="1603513" y="624110"/>
            <a:ext cx="9901099" cy="1280890"/>
          </a:xfrm>
        </p:spPr>
        <p:txBody>
          <a:bodyPr>
            <a:normAutofit fontScale="90000"/>
          </a:bodyPr>
          <a:lstStyle/>
          <a:p>
            <a:pPr>
              <a:lnSpc>
                <a:spcPct val="107000"/>
              </a:lnSpc>
              <a:spcAft>
                <a:spcPts val="800"/>
              </a:spcAft>
            </a:pPr>
            <a:r>
              <a:rPr lang="en-GB" sz="2000" u="sng" dirty="0">
                <a:latin typeface="Kristen ITC" panose="03050502040202030202" pitchFamily="66" charset="0"/>
                <a:ea typeface="Calibri" panose="020F0502020204030204" pitchFamily="34" charset="0"/>
                <a:cs typeface="Times New Roman" panose="02020603050405020304" pitchFamily="18" charset="0"/>
              </a:rPr>
              <a:t> </a:t>
            </a:r>
            <a:r>
              <a:rPr lang="en-GB" sz="2200" u="sng" dirty="0">
                <a:solidFill>
                  <a:schemeClr val="accent1"/>
                </a:solidFill>
                <a:ea typeface="Calibri" panose="020F0502020204030204" pitchFamily="34" charset="0"/>
                <a:cs typeface="Times New Roman" panose="02020603050405020304" pitchFamily="18" charset="0"/>
              </a:rPr>
              <a:t>LO:  To find out about the Shang Dynasty and explore how we know about it.</a:t>
            </a:r>
            <a:br>
              <a:rPr lang="en-GB" sz="2200" u="sng" dirty="0">
                <a:solidFill>
                  <a:schemeClr val="accent1"/>
                </a:solidFill>
                <a:ea typeface="Calibri" panose="020F0502020204030204" pitchFamily="34" charset="0"/>
                <a:cs typeface="Times New Roman" panose="02020603050405020304" pitchFamily="18" charset="0"/>
              </a:rPr>
            </a:br>
            <a:br>
              <a:rPr lang="en-GB" sz="2200" dirty="0">
                <a:solidFill>
                  <a:schemeClr val="accent1"/>
                </a:solidFill>
                <a:ea typeface="Calibri" panose="020F0502020204030204" pitchFamily="34" charset="0"/>
                <a:cs typeface="Times New Roman" panose="02020603050405020304" pitchFamily="18" charset="0"/>
              </a:rPr>
            </a:br>
            <a:r>
              <a:rPr lang="en-GB" sz="2700" dirty="0">
                <a:solidFill>
                  <a:schemeClr val="accent1"/>
                </a:solidFill>
                <a:ea typeface="Calibri" panose="020F0502020204030204" pitchFamily="34" charset="0"/>
                <a:cs typeface="Times New Roman" panose="02020603050405020304" pitchFamily="18" charset="0"/>
              </a:rPr>
              <a:t>History books about the Shang Dynasty were not written until long after the Shang Dynasty had ended.  It wasn’t until much later still that archaeologists discovered evidence of the Shang Dynasty.  The evidence they found didn’t always support the writings in the history books.</a:t>
            </a:r>
            <a:br>
              <a:rPr lang="en-GB" sz="2700" dirty="0">
                <a:solidFill>
                  <a:schemeClr val="accent1"/>
                </a:solidFill>
                <a:ea typeface="Calibri" panose="020F0502020204030204" pitchFamily="34" charset="0"/>
                <a:cs typeface="Times New Roman" panose="02020603050405020304" pitchFamily="18" charset="0"/>
              </a:rPr>
            </a:br>
            <a:br>
              <a:rPr lang="en-GB" sz="2700" dirty="0">
                <a:solidFill>
                  <a:schemeClr val="accent1"/>
                </a:solidFill>
                <a:ea typeface="Calibri" panose="020F0502020204030204" pitchFamily="34" charset="0"/>
                <a:cs typeface="Times New Roman" panose="02020603050405020304" pitchFamily="18" charset="0"/>
              </a:rPr>
            </a:br>
            <a:r>
              <a:rPr lang="en-GB" sz="2700" dirty="0">
                <a:solidFill>
                  <a:schemeClr val="accent1"/>
                </a:solidFill>
                <a:ea typeface="Calibri" panose="020F0502020204030204" pitchFamily="34" charset="0"/>
                <a:cs typeface="Times New Roman" panose="02020603050405020304" pitchFamily="18" charset="0"/>
              </a:rPr>
              <a:t>Work with your partner.  Read the information sheet then use what you have found out to decide which of these statements is true. </a:t>
            </a:r>
            <a:br>
              <a:rPr lang="en-GB" sz="2200" dirty="0">
                <a:latin typeface="Calibri" panose="020F0502020204030204" pitchFamily="34" charset="0"/>
                <a:ea typeface="Calibri" panose="020F0502020204030204" pitchFamily="34" charset="0"/>
                <a:cs typeface="Times New Roman" panose="02020603050405020304" pitchFamily="18" charset="0"/>
              </a:rPr>
            </a:br>
            <a:endParaRPr lang="en-GB" sz="2200" dirty="0"/>
          </a:p>
        </p:txBody>
      </p:sp>
      <p:pic>
        <p:nvPicPr>
          <p:cNvPr id="4" name="Picture 3">
            <a:extLst>
              <a:ext uri="{FF2B5EF4-FFF2-40B4-BE49-F238E27FC236}">
                <a16:creationId xmlns:a16="http://schemas.microsoft.com/office/drawing/2014/main" id="{91015CAC-9915-4614-87A0-1B30AEB07B3A}"/>
              </a:ext>
            </a:extLst>
          </p:cNvPr>
          <p:cNvPicPr/>
          <p:nvPr/>
        </p:nvPicPr>
        <p:blipFill>
          <a:blip r:embed="rId2"/>
          <a:stretch>
            <a:fillRect/>
          </a:stretch>
        </p:blipFill>
        <p:spPr>
          <a:xfrm rot="814668">
            <a:off x="9479638" y="4589486"/>
            <a:ext cx="1578161" cy="24555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461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9E6A-E936-4925-B8DC-0F3E800C11B9}"/>
              </a:ext>
            </a:extLst>
          </p:cNvPr>
          <p:cNvSpPr>
            <a:spLocks noGrp="1"/>
          </p:cNvSpPr>
          <p:nvPr>
            <p:ph type="title"/>
          </p:nvPr>
        </p:nvSpPr>
        <p:spPr>
          <a:xfrm>
            <a:off x="1496633" y="580934"/>
            <a:ext cx="9808334" cy="1280890"/>
          </a:xfrm>
        </p:spPr>
        <p:txBody>
          <a:bodyPr>
            <a:normAutofit fontScale="90000"/>
          </a:bodyPr>
          <a:lstStyle/>
          <a:p>
            <a:pPr lvl="0">
              <a:spcBef>
                <a:spcPts val="1000"/>
              </a:spcBef>
            </a:pPr>
            <a:r>
              <a:rPr lang="en-GB" sz="2700" dirty="0">
                <a:solidFill>
                  <a:prstClr val="black">
                    <a:lumMod val="65000"/>
                    <a:lumOff val="35000"/>
                  </a:prstClr>
                </a:solidFill>
                <a:ea typeface="+mn-ea"/>
                <a:cs typeface="+mn-cs"/>
              </a:rPr>
              <a:t>LO:  To find out about the Shang Dynasty of China and explore how we know about it</a:t>
            </a:r>
            <a:br>
              <a:rPr lang="en-GB" sz="1800" dirty="0">
                <a:solidFill>
                  <a:prstClr val="black">
                    <a:lumMod val="65000"/>
                    <a:lumOff val="35000"/>
                  </a:prstClr>
                </a:solidFill>
                <a:ea typeface="+mn-ea"/>
                <a:cs typeface="+mn-cs"/>
              </a:rPr>
            </a:br>
            <a:endParaRPr lang="en-GB" dirty="0"/>
          </a:p>
        </p:txBody>
      </p:sp>
      <p:sp>
        <p:nvSpPr>
          <p:cNvPr id="3" name="Content Placeholder 2">
            <a:extLst>
              <a:ext uri="{FF2B5EF4-FFF2-40B4-BE49-F238E27FC236}">
                <a16:creationId xmlns:a16="http://schemas.microsoft.com/office/drawing/2014/main" id="{8E6B7DF4-E2E7-40E0-8591-5294570CBC9A}"/>
              </a:ext>
            </a:extLst>
          </p:cNvPr>
          <p:cNvSpPr>
            <a:spLocks noGrp="1"/>
          </p:cNvSpPr>
          <p:nvPr>
            <p:ph idx="1"/>
          </p:nvPr>
        </p:nvSpPr>
        <p:spPr>
          <a:xfrm>
            <a:off x="2389567" y="2703444"/>
            <a:ext cx="8915400" cy="3777622"/>
          </a:xfrm>
        </p:spPr>
        <p:txBody>
          <a:bodyPr>
            <a:normAutofit fontScale="92500" lnSpcReduction="20000"/>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sz="2600" dirty="0">
                <a:solidFill>
                  <a:schemeClr val="accent1"/>
                </a:solidFill>
              </a:rPr>
              <a:t>Look at your atlas and locate China.</a:t>
            </a:r>
          </a:p>
          <a:p>
            <a:r>
              <a:rPr lang="en-GB" sz="2600" dirty="0"/>
              <a:t>Which continent is China in?</a:t>
            </a:r>
          </a:p>
          <a:p>
            <a:r>
              <a:rPr lang="en-GB" sz="2600" dirty="0"/>
              <a:t>What do you already know about it?</a:t>
            </a:r>
          </a:p>
        </p:txBody>
      </p:sp>
      <p:pic>
        <p:nvPicPr>
          <p:cNvPr id="4" name="Picture 3">
            <a:extLst>
              <a:ext uri="{FF2B5EF4-FFF2-40B4-BE49-F238E27FC236}">
                <a16:creationId xmlns:a16="http://schemas.microsoft.com/office/drawing/2014/main" id="{CD707CFF-C0F8-4214-8921-1483914B05DE}"/>
              </a:ext>
            </a:extLst>
          </p:cNvPr>
          <p:cNvPicPr/>
          <p:nvPr/>
        </p:nvPicPr>
        <p:blipFill>
          <a:blip r:embed="rId2"/>
          <a:stretch>
            <a:fillRect/>
          </a:stretch>
        </p:blipFill>
        <p:spPr>
          <a:xfrm>
            <a:off x="4017066" y="1539432"/>
            <a:ext cx="2514600" cy="3162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1094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8A36-DC72-47F7-8816-EEF05F78034A}"/>
              </a:ext>
            </a:extLst>
          </p:cNvPr>
          <p:cNvSpPr>
            <a:spLocks noGrp="1"/>
          </p:cNvSpPr>
          <p:nvPr>
            <p:ph type="title"/>
          </p:nvPr>
        </p:nvSpPr>
        <p:spPr/>
        <p:txBody>
          <a:bodyPr/>
          <a:lstStyle/>
          <a:p>
            <a:endParaRPr lang="en-GB"/>
          </a:p>
        </p:txBody>
      </p:sp>
      <p:sp>
        <p:nvSpPr>
          <p:cNvPr id="4" name="Title 1">
            <a:extLst>
              <a:ext uri="{FF2B5EF4-FFF2-40B4-BE49-F238E27FC236}">
                <a16:creationId xmlns:a16="http://schemas.microsoft.com/office/drawing/2014/main" id="{F43724AA-3380-4B39-82DE-97689D4B3D5B}"/>
              </a:ext>
            </a:extLst>
          </p:cNvPr>
          <p:cNvSpPr txBox="1">
            <a:spLocks/>
          </p:cNvSpPr>
          <p:nvPr/>
        </p:nvSpPr>
        <p:spPr>
          <a:xfrm>
            <a:off x="2067338" y="2788555"/>
            <a:ext cx="9742073"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a:solidFill>
                  <a:schemeClr val="accent1"/>
                </a:solidFill>
              </a:rPr>
              <a:t>This year in some of our history lessons, we will be exploring the Shang Dynasty of ancient China. What is a </a:t>
            </a:r>
            <a:r>
              <a:rPr lang="en-GB" sz="2400" b="1" dirty="0">
                <a:solidFill>
                  <a:schemeClr val="accent1"/>
                </a:solidFill>
              </a:rPr>
              <a:t>Dynasty</a:t>
            </a:r>
            <a:r>
              <a:rPr lang="en-GB" sz="2400" dirty="0">
                <a:solidFill>
                  <a:schemeClr val="accent1"/>
                </a:solidFill>
              </a:rPr>
              <a:t>?</a:t>
            </a:r>
          </a:p>
        </p:txBody>
      </p:sp>
    </p:spTree>
    <p:extLst>
      <p:ext uri="{BB962C8B-B14F-4D97-AF65-F5344CB8AC3E}">
        <p14:creationId xmlns:p14="http://schemas.microsoft.com/office/powerpoint/2010/main" val="1754351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BD58F0-3AB5-488F-ADD2-C0CEBE48504E}"/>
              </a:ext>
            </a:extLst>
          </p:cNvPr>
          <p:cNvPicPr>
            <a:picLocks noChangeAspect="1"/>
          </p:cNvPicPr>
          <p:nvPr/>
        </p:nvPicPr>
        <p:blipFill>
          <a:blip r:embed="rId2"/>
          <a:stretch>
            <a:fillRect/>
          </a:stretch>
        </p:blipFill>
        <p:spPr>
          <a:xfrm>
            <a:off x="0" y="0"/>
            <a:ext cx="12196652" cy="6858000"/>
          </a:xfrm>
          <a:prstGeom prst="rect">
            <a:avLst/>
          </a:prstGeom>
        </p:spPr>
      </p:pic>
    </p:spTree>
    <p:extLst>
      <p:ext uri="{BB962C8B-B14F-4D97-AF65-F5344CB8AC3E}">
        <p14:creationId xmlns:p14="http://schemas.microsoft.com/office/powerpoint/2010/main" val="4707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26DE3E-642A-467A-82D0-0E51E44E06C4}"/>
              </a:ext>
            </a:extLst>
          </p:cNvPr>
          <p:cNvPicPr>
            <a:picLocks noChangeAspect="1"/>
          </p:cNvPicPr>
          <p:nvPr/>
        </p:nvPicPr>
        <p:blipFill>
          <a:blip r:embed="rId2"/>
          <a:stretch>
            <a:fillRect/>
          </a:stretch>
        </p:blipFill>
        <p:spPr>
          <a:xfrm>
            <a:off x="-179149" y="0"/>
            <a:ext cx="12388279" cy="6857999"/>
          </a:xfrm>
          <a:prstGeom prst="rect">
            <a:avLst/>
          </a:prstGeom>
        </p:spPr>
      </p:pic>
    </p:spTree>
    <p:extLst>
      <p:ext uri="{BB962C8B-B14F-4D97-AF65-F5344CB8AC3E}">
        <p14:creationId xmlns:p14="http://schemas.microsoft.com/office/powerpoint/2010/main" val="688179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22DB-3055-46EE-9039-A9B0298EB758}"/>
              </a:ext>
            </a:extLst>
          </p:cNvPr>
          <p:cNvSpPr>
            <a:spLocks noGrp="1"/>
          </p:cNvSpPr>
          <p:nvPr>
            <p:ph type="title"/>
          </p:nvPr>
        </p:nvSpPr>
        <p:spPr/>
        <p:txBody>
          <a:bodyPr/>
          <a:lstStyle/>
          <a:p>
            <a:r>
              <a:rPr lang="en-GB" dirty="0">
                <a:hlinkClick r:id="rId2"/>
              </a:rPr>
              <a:t>The Shang Dynasty 1600 – 1046 BC</a:t>
            </a:r>
            <a:endParaRPr lang="en-GB" dirty="0"/>
          </a:p>
        </p:txBody>
      </p:sp>
      <p:pic>
        <p:nvPicPr>
          <p:cNvPr id="4" name="Content Placeholder 3">
            <a:extLst>
              <a:ext uri="{FF2B5EF4-FFF2-40B4-BE49-F238E27FC236}">
                <a16:creationId xmlns:a16="http://schemas.microsoft.com/office/drawing/2014/main" id="{D88D019A-E3D4-4BF5-8469-2FF8C9ADB61D}"/>
              </a:ext>
            </a:extLst>
          </p:cNvPr>
          <p:cNvPicPr>
            <a:picLocks noGrp="1" noChangeAspect="1"/>
          </p:cNvPicPr>
          <p:nvPr>
            <p:ph idx="1"/>
          </p:nvPr>
        </p:nvPicPr>
        <p:blipFill>
          <a:blip r:embed="rId3"/>
          <a:stretch>
            <a:fillRect/>
          </a:stretch>
        </p:blipFill>
        <p:spPr>
          <a:xfrm>
            <a:off x="3742071" y="2133600"/>
            <a:ext cx="6609683" cy="3778250"/>
          </a:xfrm>
          <a:prstGeom prst="rect">
            <a:avLst/>
          </a:prstGeom>
        </p:spPr>
      </p:pic>
    </p:spTree>
    <p:extLst>
      <p:ext uri="{BB962C8B-B14F-4D97-AF65-F5344CB8AC3E}">
        <p14:creationId xmlns:p14="http://schemas.microsoft.com/office/powerpoint/2010/main" val="374872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827E00-04DF-4204-860D-7BE29585084A}"/>
              </a:ext>
            </a:extLst>
          </p:cNvPr>
          <p:cNvPicPr>
            <a:picLocks noChangeAspect="1"/>
          </p:cNvPicPr>
          <p:nvPr/>
        </p:nvPicPr>
        <p:blipFill>
          <a:blip r:embed="rId2"/>
          <a:stretch>
            <a:fillRect/>
          </a:stretch>
        </p:blipFill>
        <p:spPr>
          <a:xfrm>
            <a:off x="-62142" y="0"/>
            <a:ext cx="12253892" cy="6858000"/>
          </a:xfrm>
          <a:prstGeom prst="rect">
            <a:avLst/>
          </a:prstGeom>
        </p:spPr>
      </p:pic>
    </p:spTree>
    <p:extLst>
      <p:ext uri="{BB962C8B-B14F-4D97-AF65-F5344CB8AC3E}">
        <p14:creationId xmlns:p14="http://schemas.microsoft.com/office/powerpoint/2010/main" val="2617899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15A30-A014-4BF7-A846-7F8CA3F6E15B}"/>
              </a:ext>
            </a:extLst>
          </p:cNvPr>
          <p:cNvPicPr>
            <a:picLocks noChangeAspect="1"/>
          </p:cNvPicPr>
          <p:nvPr/>
        </p:nvPicPr>
        <p:blipFill>
          <a:blip r:embed="rId2"/>
          <a:stretch>
            <a:fillRect/>
          </a:stretch>
        </p:blipFill>
        <p:spPr>
          <a:xfrm>
            <a:off x="-214939" y="92765"/>
            <a:ext cx="12609343" cy="6665844"/>
          </a:xfrm>
          <a:prstGeom prst="rect">
            <a:avLst/>
          </a:prstGeom>
        </p:spPr>
      </p:pic>
    </p:spTree>
    <p:extLst>
      <p:ext uri="{BB962C8B-B14F-4D97-AF65-F5344CB8AC3E}">
        <p14:creationId xmlns:p14="http://schemas.microsoft.com/office/powerpoint/2010/main" val="2169030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70357F-92A6-427B-AD4D-778B970B7122}"/>
              </a:ext>
            </a:extLst>
          </p:cNvPr>
          <p:cNvPicPr>
            <a:picLocks noChangeAspect="1"/>
          </p:cNvPicPr>
          <p:nvPr/>
        </p:nvPicPr>
        <p:blipFill>
          <a:blip r:embed="rId2"/>
          <a:stretch>
            <a:fillRect/>
          </a:stretch>
        </p:blipFill>
        <p:spPr>
          <a:xfrm>
            <a:off x="-37714" y="198782"/>
            <a:ext cx="12229682" cy="6659217"/>
          </a:xfrm>
          <a:prstGeom prst="rect">
            <a:avLst/>
          </a:prstGeom>
        </p:spPr>
      </p:pic>
    </p:spTree>
    <p:extLst>
      <p:ext uri="{BB962C8B-B14F-4D97-AF65-F5344CB8AC3E}">
        <p14:creationId xmlns:p14="http://schemas.microsoft.com/office/powerpoint/2010/main" val="97607758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191</TotalTime>
  <Words>324</Words>
  <Application>Microsoft Office PowerPoint</Application>
  <PresentationFormat>Widescreen</PresentationFormat>
  <Paragraphs>27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Kristen ITC</vt:lpstr>
      <vt:lpstr>Times New Roman</vt:lpstr>
      <vt:lpstr>Wingdings 3</vt:lpstr>
      <vt:lpstr>Wisp</vt:lpstr>
      <vt:lpstr>Shang Dynasty </vt:lpstr>
      <vt:lpstr>LO:  To find out about the Shang Dynasty of China and explore how we know about it </vt:lpstr>
      <vt:lpstr>PowerPoint Presentation</vt:lpstr>
      <vt:lpstr>PowerPoint Presentation</vt:lpstr>
      <vt:lpstr>PowerPoint Presentation</vt:lpstr>
      <vt:lpstr>The Shang Dynasty 1600 – 1046 BC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oracle bones?</vt:lpstr>
      <vt:lpstr>PowerPoint Presentation</vt:lpstr>
      <vt:lpstr> LO:  To find out about the Shang Dynasty and explore how we know about it.  History books about the Shang Dynasty were not written until long after the Shang Dynasty had ended.  It wasn’t until much later still that archaeologists discovered evidence of the Shang Dynasty.  The evidence they found didn’t always support the writings in the history books.  Work with your partner.  Read the information sheet then use what you have found out to decide which of these statements is true.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Shang Dynasty</dc:title>
  <dc:creator>Margaret Mckenna</dc:creator>
  <cp:lastModifiedBy>Kit Saddington</cp:lastModifiedBy>
  <cp:revision>10</cp:revision>
  <dcterms:created xsi:type="dcterms:W3CDTF">2020-11-01T20:21:01Z</dcterms:created>
  <dcterms:modified xsi:type="dcterms:W3CDTF">2021-10-31T09:00:49Z</dcterms:modified>
</cp:coreProperties>
</file>