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2" r:id="rId5"/>
    <p:sldMasterId id="2147483674" r:id="rId6"/>
    <p:sldMasterId id="2147483676" r:id="rId7"/>
    <p:sldMasterId id="2147483678" r:id="rId8"/>
    <p:sldMasterId id="2147483680" r:id="rId9"/>
    <p:sldMasterId id="2147483683" r:id="rId10"/>
    <p:sldMasterId id="2147483652" r:id="rId11"/>
  </p:sldMasterIdLst>
  <p:notesMasterIdLst>
    <p:notesMasterId r:id="rId27"/>
  </p:notesMasterIdLst>
  <p:sldIdLst>
    <p:sldId id="287" r:id="rId12"/>
    <p:sldId id="294" r:id="rId13"/>
    <p:sldId id="295" r:id="rId14"/>
    <p:sldId id="289" r:id="rId15"/>
    <p:sldId id="293" r:id="rId16"/>
    <p:sldId id="258" r:id="rId17"/>
    <p:sldId id="279" r:id="rId18"/>
    <p:sldId id="280" r:id="rId19"/>
    <p:sldId id="296" r:id="rId20"/>
    <p:sldId id="297" r:id="rId21"/>
    <p:sldId id="299" r:id="rId22"/>
    <p:sldId id="300" r:id="rId23"/>
    <p:sldId id="285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5" autoAdjust="0"/>
    <p:restoredTop sz="94343" autoAdjust="0"/>
  </p:normalViewPr>
  <p:slideViewPr>
    <p:cSldViewPr snapToGrid="0" snapToObjects="1">
      <p:cViewPr varScale="1">
        <p:scale>
          <a:sx n="68" d="100"/>
          <a:sy n="68" d="100"/>
        </p:scale>
        <p:origin x="17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6AA71-502A-4458-93BE-06EF0981A4BA}" type="datetimeFigureOut">
              <a:rPr lang="en-GB" smtClean="0"/>
              <a:t>19/10/2021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3DBDD-48FF-4B3A-870C-CA63D520D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69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we simplify?</a:t>
            </a:r>
          </a:p>
          <a:p>
            <a:endParaRPr lang="en-GB" dirty="0"/>
          </a:p>
          <a:p>
            <a:r>
              <a:rPr lang="en-GB" dirty="0"/>
              <a:t>Discuss</a:t>
            </a:r>
            <a:r>
              <a:rPr lang="en-GB" baseline="0" dirty="0"/>
              <a:t> r</a:t>
            </a:r>
            <a:r>
              <a:rPr lang="en-GB" dirty="0"/>
              <a:t>eduction structure – take away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3DBDD-48FF-4B3A-870C-CA63D520D93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784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93DBDD-48FF-4B3A-870C-CA63D520D93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26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9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68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46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35E50-1930-44E5-9B14-893AFBD95C69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19/10/2021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BBDC2-4ED5-4A8D-A28C-1B3F6D2413F0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965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251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6563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421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8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00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24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5059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64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81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09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45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72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5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8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4067703" y="-3185203"/>
            <a:ext cx="45719" cy="8181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1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2.png"/><Relationship Id="rId5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8.png"/><Relationship Id="rId12" Type="http://schemas.openxmlformats.org/officeDocument/2006/relationships/image" Target="../media/image3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15" Type="http://schemas.openxmlformats.org/officeDocument/2006/relationships/image" Target="../media/image240.png"/><Relationship Id="rId10" Type="http://schemas.openxmlformats.org/officeDocument/2006/relationships/image" Target="../media/image36.png"/><Relationship Id="rId9" Type="http://schemas.openxmlformats.org/officeDocument/2006/relationships/image" Target="../media/image35.png"/><Relationship Id="rId1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3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20.png"/><Relationship Id="rId3" Type="http://schemas.openxmlformats.org/officeDocument/2006/relationships/image" Target="../media/image10.emf"/><Relationship Id="rId7" Type="http://schemas.openxmlformats.org/officeDocument/2006/relationships/image" Target="../media/image11.emf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10" Type="http://schemas.openxmlformats.org/officeDocument/2006/relationships/image" Target="../media/image17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6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FE9AFF-2B29-46AE-A92E-177FC9D84A25}"/>
              </a:ext>
            </a:extLst>
          </p:cNvPr>
          <p:cNvSpPr txBox="1"/>
          <p:nvPr/>
        </p:nvSpPr>
        <p:spPr>
          <a:xfrm>
            <a:off x="187624" y="206888"/>
            <a:ext cx="89563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u="sng" dirty="0">
                <a:latin typeface="Comic Sans MS" panose="030F0702030302020204" pitchFamily="66" charset="0"/>
              </a:rPr>
              <a:t>5.11.21</a:t>
            </a: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u="sng" dirty="0">
                <a:latin typeface="Comic Sans MS" panose="030F0702030302020204" pitchFamily="66" charset="0"/>
              </a:rPr>
              <a:t>LO. I can subtract a 3-digit number from a 3-digit number with 1 exchange.</a:t>
            </a:r>
          </a:p>
        </p:txBody>
      </p:sp>
    </p:spTree>
    <p:extLst>
      <p:ext uri="{BB962C8B-B14F-4D97-AF65-F5344CB8AC3E}">
        <p14:creationId xmlns:p14="http://schemas.microsoft.com/office/powerpoint/2010/main" val="184517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B035AA-CBFD-4772-A60A-8E4F8400A0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2617"/>
          <a:stretch/>
        </p:blipFill>
        <p:spPr>
          <a:xfrm>
            <a:off x="527322" y="75875"/>
            <a:ext cx="7688825" cy="1995414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A27073-6723-4FC0-83D3-B77982326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85782"/>
              </p:ext>
            </p:extLst>
          </p:nvPr>
        </p:nvGraphicFramePr>
        <p:xfrm>
          <a:off x="179095" y="3392514"/>
          <a:ext cx="8474955" cy="3361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85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2824985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824985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653155"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2708203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</a:tbl>
          </a:graphicData>
        </a:graphic>
      </p:graphicFrame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FD696E6B-07A8-419D-A09E-81621B5FF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688" y="4026206"/>
            <a:ext cx="620691" cy="608400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C89BC7A-BDE7-4E69-8CB3-106DC8A8E5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955" y="4120445"/>
            <a:ext cx="620691" cy="60840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73701B-CA1E-41C0-BBAD-27775C1B94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6733" y="4120445"/>
            <a:ext cx="620691" cy="6084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5F2E8C57-01FC-4133-9B88-8A44339F71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9511" y="4120445"/>
            <a:ext cx="620691" cy="608400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719EC584-5DD3-4355-B86F-73EA33A257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5379" y="4120445"/>
            <a:ext cx="620691" cy="608400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9D0008-08E9-486D-9B49-ADA61D55E2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9965" y="4120445"/>
            <a:ext cx="620691" cy="608400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74CA34A-60BF-4DEE-A497-CC76D2F450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4551" y="4120445"/>
            <a:ext cx="620691" cy="608400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443D25C0-F196-45F3-8574-D62C583D4E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4551" y="4719550"/>
            <a:ext cx="620691" cy="608400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07B1801-AEEF-4C7B-91DF-B568FB780D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5379" y="4764782"/>
            <a:ext cx="620691" cy="608400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47553AA-211F-4B48-9EA2-4F2EF32266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9137" y="4114635"/>
            <a:ext cx="620691" cy="608400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EF55A3A7-9856-4C31-AA07-9177B668A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9039" y="4625311"/>
            <a:ext cx="620691" cy="608400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0CFEBBD0-D261-40CA-AD59-EE2803847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4696" y="5205118"/>
            <a:ext cx="620691" cy="608400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06A072CD-1D52-4F04-9841-FC758640F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773" y="4007328"/>
            <a:ext cx="620691" cy="608400"/>
          </a:xfrm>
          <a:prstGeom prst="rect">
            <a:avLst/>
          </a:prstGeom>
        </p:spPr>
      </p:pic>
      <p:pic>
        <p:nvPicPr>
          <p:cNvPr id="24" name="Picture 23" descr="A picture containing clock&#10;&#10;Description automatically generated">
            <a:extLst>
              <a:ext uri="{FF2B5EF4-FFF2-40B4-BE49-F238E27FC236}">
                <a16:creationId xmlns:a16="http://schemas.microsoft.com/office/drawing/2014/main" id="{37DE923E-DD37-4E4C-AAAA-9A246E1FB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138" y="4625311"/>
            <a:ext cx="620691" cy="608400"/>
          </a:xfrm>
          <a:prstGeom prst="rect">
            <a:avLst/>
          </a:prstGeom>
        </p:spPr>
      </p:pic>
      <p:pic>
        <p:nvPicPr>
          <p:cNvPr id="25" name="Picture 24" descr="A picture containing clock&#10;&#10;Description automatically generated">
            <a:extLst>
              <a:ext uri="{FF2B5EF4-FFF2-40B4-BE49-F238E27FC236}">
                <a16:creationId xmlns:a16="http://schemas.microsoft.com/office/drawing/2014/main" id="{535438E4-8574-4594-9BB4-3DC7521B9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588" y="4625311"/>
            <a:ext cx="620691" cy="608400"/>
          </a:xfrm>
          <a:prstGeom prst="rect">
            <a:avLst/>
          </a:prstGeom>
        </p:spPr>
      </p:pic>
      <p:pic>
        <p:nvPicPr>
          <p:cNvPr id="26" name="Picture 25" descr="A picture containing clock&#10;&#10;Description automatically generated">
            <a:extLst>
              <a:ext uri="{FF2B5EF4-FFF2-40B4-BE49-F238E27FC236}">
                <a16:creationId xmlns:a16="http://schemas.microsoft.com/office/drawing/2014/main" id="{6E9836C9-7347-4450-B91D-42A5B093E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688" y="5205118"/>
            <a:ext cx="620691" cy="608400"/>
          </a:xfrm>
          <a:prstGeom prst="rect">
            <a:avLst/>
          </a:prstGeom>
        </p:spPr>
      </p:pic>
      <p:pic>
        <p:nvPicPr>
          <p:cNvPr id="27" name="Picture 26" descr="A picture containing clock&#10;&#10;Description automatically generated">
            <a:extLst>
              <a:ext uri="{FF2B5EF4-FFF2-40B4-BE49-F238E27FC236}">
                <a16:creationId xmlns:a16="http://schemas.microsoft.com/office/drawing/2014/main" id="{3BCAB368-65B0-49AB-A720-9359BD19D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3360" y="5194737"/>
            <a:ext cx="620691" cy="608400"/>
          </a:xfrm>
          <a:prstGeom prst="rect">
            <a:avLst/>
          </a:prstGeom>
        </p:spPr>
      </p:pic>
      <p:pic>
        <p:nvPicPr>
          <p:cNvPr id="28" name="Picture 27" descr="A picture containing clock&#10;&#10;Description automatically generated">
            <a:extLst>
              <a:ext uri="{FF2B5EF4-FFF2-40B4-BE49-F238E27FC236}">
                <a16:creationId xmlns:a16="http://schemas.microsoft.com/office/drawing/2014/main" id="{47FD4850-E268-41E5-8B90-D8358D0A9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1357" y="5205118"/>
            <a:ext cx="620691" cy="608400"/>
          </a:xfrm>
          <a:prstGeom prst="rect">
            <a:avLst/>
          </a:prstGeom>
        </p:spPr>
      </p:pic>
      <p:pic>
        <p:nvPicPr>
          <p:cNvPr id="29" name="Picture 28" descr="A picture containing clock&#10;&#10;Description automatically generated">
            <a:extLst>
              <a:ext uri="{FF2B5EF4-FFF2-40B4-BE49-F238E27FC236}">
                <a16:creationId xmlns:a16="http://schemas.microsoft.com/office/drawing/2014/main" id="{308BFCCA-27B9-4880-839F-420D897622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8026" y="5205118"/>
            <a:ext cx="620691" cy="608400"/>
          </a:xfrm>
          <a:prstGeom prst="rect">
            <a:avLst/>
          </a:prstGeom>
        </p:spPr>
      </p:pic>
      <p:pic>
        <p:nvPicPr>
          <p:cNvPr id="30" name="Picture 29" descr="A picture containing clock&#10;&#10;Description automatically generated">
            <a:extLst>
              <a:ext uri="{FF2B5EF4-FFF2-40B4-BE49-F238E27FC236}">
                <a16:creationId xmlns:a16="http://schemas.microsoft.com/office/drawing/2014/main" id="{020A0939-703D-48CD-B453-8446B5643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778" y="4628796"/>
            <a:ext cx="620691" cy="60840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793C9D-01ED-4E3F-AC66-D85AFE6C8EE4}"/>
              </a:ext>
            </a:extLst>
          </p:cNvPr>
          <p:cNvCxnSpPr/>
          <p:nvPr/>
        </p:nvCxnSpPr>
        <p:spPr>
          <a:xfrm flipV="1">
            <a:off x="8091096" y="5316254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57E3721-D964-4A4B-BDDF-FF79D263EFE5}"/>
              </a:ext>
            </a:extLst>
          </p:cNvPr>
          <p:cNvCxnSpPr/>
          <p:nvPr/>
        </p:nvCxnSpPr>
        <p:spPr>
          <a:xfrm flipV="1">
            <a:off x="7020464" y="5308418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759ED3A-930B-4603-9B21-784FF5523850}"/>
              </a:ext>
            </a:extLst>
          </p:cNvPr>
          <p:cNvCxnSpPr/>
          <p:nvPr/>
        </p:nvCxnSpPr>
        <p:spPr>
          <a:xfrm flipV="1">
            <a:off x="7644661" y="5295457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46E8F31-F217-4193-8BDD-FF0E16CE515A}"/>
              </a:ext>
            </a:extLst>
          </p:cNvPr>
          <p:cNvCxnSpPr/>
          <p:nvPr/>
        </p:nvCxnSpPr>
        <p:spPr>
          <a:xfrm flipV="1">
            <a:off x="6402246" y="5318803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AE3F55B-B9B5-4F8D-AEB4-B6617A94A43A}"/>
              </a:ext>
            </a:extLst>
          </p:cNvPr>
          <p:cNvCxnSpPr/>
          <p:nvPr/>
        </p:nvCxnSpPr>
        <p:spPr>
          <a:xfrm flipV="1">
            <a:off x="5781555" y="5308418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7C71580-3B77-47AE-8880-816F7447EC14}"/>
              </a:ext>
            </a:extLst>
          </p:cNvPr>
          <p:cNvCxnSpPr/>
          <p:nvPr/>
        </p:nvCxnSpPr>
        <p:spPr>
          <a:xfrm flipV="1">
            <a:off x="4884799" y="4240677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EC7FBED-5D55-4AE9-90B0-8E6A353E430D}"/>
              </a:ext>
            </a:extLst>
          </p:cNvPr>
          <p:cNvCxnSpPr/>
          <p:nvPr/>
        </p:nvCxnSpPr>
        <p:spPr>
          <a:xfrm flipV="1">
            <a:off x="4288051" y="4833114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8FF28D6-F616-4624-8EB8-351A1299E52D}"/>
              </a:ext>
            </a:extLst>
          </p:cNvPr>
          <p:cNvCxnSpPr/>
          <p:nvPr/>
        </p:nvCxnSpPr>
        <p:spPr>
          <a:xfrm flipV="1">
            <a:off x="3068918" y="4894653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9A9A5BD-053E-41CC-8AAA-54BA88672981}"/>
              </a:ext>
            </a:extLst>
          </p:cNvPr>
          <p:cNvCxnSpPr/>
          <p:nvPr/>
        </p:nvCxnSpPr>
        <p:spPr>
          <a:xfrm flipV="1">
            <a:off x="1821347" y="4260562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70845E0-9DDF-4329-BE02-0183D592D7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0871" y="4747212"/>
            <a:ext cx="620691" cy="608400"/>
          </a:xfrm>
          <a:prstGeom prst="rect">
            <a:avLst/>
          </a:prstGeom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09A864B-6441-4F06-9431-A45D9FBC8E40}"/>
              </a:ext>
            </a:extLst>
          </p:cNvPr>
          <p:cNvCxnSpPr/>
          <p:nvPr/>
        </p:nvCxnSpPr>
        <p:spPr>
          <a:xfrm flipV="1">
            <a:off x="3684410" y="4877083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49" descr="A picture containing clock&#10;&#10;Description automatically generated">
            <a:extLst>
              <a:ext uri="{FF2B5EF4-FFF2-40B4-BE49-F238E27FC236}">
                <a16:creationId xmlns:a16="http://schemas.microsoft.com/office/drawing/2014/main" id="{0C568453-5B62-47C3-8DE5-030520F91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8709" y="4628796"/>
            <a:ext cx="620691" cy="608400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7A1EEF0-8700-4E6A-A113-83FBAD55A351}"/>
              </a:ext>
            </a:extLst>
          </p:cNvPr>
          <p:cNvCxnSpPr/>
          <p:nvPr/>
        </p:nvCxnSpPr>
        <p:spPr>
          <a:xfrm flipV="1">
            <a:off x="4275993" y="4250316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48712E3-C859-4755-93CA-71A338147345}"/>
              </a:ext>
            </a:extLst>
          </p:cNvPr>
          <p:cNvCxnSpPr>
            <a:cxnSpLocks/>
          </p:cNvCxnSpPr>
          <p:nvPr/>
        </p:nvCxnSpPr>
        <p:spPr>
          <a:xfrm flipH="1" flipV="1">
            <a:off x="4359819" y="4820087"/>
            <a:ext cx="305909" cy="4166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3219D3D-45E2-4E59-B2FB-F0CB970660BD}"/>
              </a:ext>
            </a:extLst>
          </p:cNvPr>
          <p:cNvSpPr txBox="1"/>
          <p:nvPr/>
        </p:nvSpPr>
        <p:spPr>
          <a:xfrm>
            <a:off x="5781555" y="5870105"/>
            <a:ext cx="29169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 ones – 5 ones = 7 ones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72ED34A-B0AC-4A85-8A3E-75909B9647F4}"/>
              </a:ext>
            </a:extLst>
          </p:cNvPr>
          <p:cNvSpPr txBox="1"/>
          <p:nvPr/>
        </p:nvSpPr>
        <p:spPr>
          <a:xfrm>
            <a:off x="3010167" y="5727955"/>
            <a:ext cx="29169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 tens – 4 tens =2 tens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36CC20F-5E4E-453E-B003-95844837B91A}"/>
              </a:ext>
            </a:extLst>
          </p:cNvPr>
          <p:cNvSpPr txBox="1"/>
          <p:nvPr/>
        </p:nvSpPr>
        <p:spPr>
          <a:xfrm>
            <a:off x="285010" y="5306934"/>
            <a:ext cx="29169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 hundreds – 1 hundred =2 hundreds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867E961-B789-41DD-846B-800178AA1EE1}"/>
              </a:ext>
            </a:extLst>
          </p:cNvPr>
          <p:cNvSpPr txBox="1"/>
          <p:nvPr/>
        </p:nvSpPr>
        <p:spPr>
          <a:xfrm>
            <a:off x="272830" y="2203318"/>
            <a:ext cx="7596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We start with the ones column. Can we subtract 5 from 2?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820B7CB-0E53-4E6C-ADD9-2F8203DB524A}"/>
              </a:ext>
            </a:extLst>
          </p:cNvPr>
          <p:cNvSpPr txBox="1"/>
          <p:nvPr/>
        </p:nvSpPr>
        <p:spPr>
          <a:xfrm>
            <a:off x="1641551" y="2594126"/>
            <a:ext cx="7596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No, so we have to exchange 1 ten for 10 ones.</a:t>
            </a:r>
          </a:p>
        </p:txBody>
      </p:sp>
    </p:spTree>
    <p:extLst>
      <p:ext uri="{BB962C8B-B14F-4D97-AF65-F5344CB8AC3E}">
        <p14:creationId xmlns:p14="http://schemas.microsoft.com/office/powerpoint/2010/main" val="236577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3C4F7AC-9FA8-4F87-8306-201F53C62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743" y="4697283"/>
            <a:ext cx="620691" cy="608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9B035AA-CBFD-4772-A60A-8E4F8400A0A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" b="84954"/>
          <a:stretch/>
        </p:blipFill>
        <p:spPr>
          <a:xfrm>
            <a:off x="527322" y="75876"/>
            <a:ext cx="7688825" cy="52322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A27073-6723-4FC0-83D3-B77982326F6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9095" y="3392514"/>
          <a:ext cx="8474955" cy="3361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85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2824985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824985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653155"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2708203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</a:tbl>
          </a:graphicData>
        </a:graphic>
      </p:graphicFrame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FD696E6B-07A8-419D-A09E-81621B5FFD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5028" y="4026206"/>
            <a:ext cx="620691" cy="608400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C89BC7A-BDE7-4E69-8CB3-106DC8A8E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955" y="4120445"/>
            <a:ext cx="620691" cy="60840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73701B-CA1E-41C0-BBAD-27775C1B9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733" y="4120445"/>
            <a:ext cx="620691" cy="608400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5F2E8C57-01FC-4133-9B88-8A44339F7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9511" y="4120445"/>
            <a:ext cx="620691" cy="608400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719EC584-5DD3-4355-B86F-73EA33A257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5379" y="4120445"/>
            <a:ext cx="620691" cy="608400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9D0008-08E9-486D-9B49-ADA61D55E2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9965" y="4120445"/>
            <a:ext cx="620691" cy="608400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74CA34A-60BF-4DEE-A497-CC76D2F450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0067" y="4725983"/>
            <a:ext cx="620691" cy="608400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443D25C0-F196-45F3-8574-D62C583D4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9803" y="4719550"/>
            <a:ext cx="620691" cy="608400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07B1801-AEEF-4C7B-91DF-B568FB780D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5379" y="4764782"/>
            <a:ext cx="620691" cy="608400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47553AA-211F-4B48-9EA2-4F2EF32266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72915" y="4733369"/>
            <a:ext cx="620691" cy="608400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EF55A3A7-9856-4C31-AA07-9177B668A5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9039" y="4034472"/>
            <a:ext cx="620691" cy="608400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0CFEBBD0-D261-40CA-AD59-EE2803847C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44696" y="4614279"/>
            <a:ext cx="620691" cy="608400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06A072CD-1D52-4F04-9841-FC758640F9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9773" y="4007328"/>
            <a:ext cx="620691" cy="608400"/>
          </a:xfrm>
          <a:prstGeom prst="rect">
            <a:avLst/>
          </a:prstGeom>
        </p:spPr>
      </p:pic>
      <p:pic>
        <p:nvPicPr>
          <p:cNvPr id="24" name="Picture 23" descr="A picture containing clock&#10;&#10;Description automatically generated">
            <a:extLst>
              <a:ext uri="{FF2B5EF4-FFF2-40B4-BE49-F238E27FC236}">
                <a16:creationId xmlns:a16="http://schemas.microsoft.com/office/drawing/2014/main" id="{37DE923E-DD37-4E4C-AAAA-9A246E1FB9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6138" y="4625311"/>
            <a:ext cx="620691" cy="608400"/>
          </a:xfrm>
          <a:prstGeom prst="rect">
            <a:avLst/>
          </a:prstGeom>
        </p:spPr>
      </p:pic>
      <p:pic>
        <p:nvPicPr>
          <p:cNvPr id="25" name="Picture 24" descr="A picture containing clock&#10;&#10;Description automatically generated">
            <a:extLst>
              <a:ext uri="{FF2B5EF4-FFF2-40B4-BE49-F238E27FC236}">
                <a16:creationId xmlns:a16="http://schemas.microsoft.com/office/drawing/2014/main" id="{535438E4-8574-4594-9BB4-3DC7521B9D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7588" y="4034472"/>
            <a:ext cx="620691" cy="608400"/>
          </a:xfrm>
          <a:prstGeom prst="rect">
            <a:avLst/>
          </a:prstGeom>
        </p:spPr>
      </p:pic>
      <p:pic>
        <p:nvPicPr>
          <p:cNvPr id="29" name="Picture 28" descr="A picture containing clock&#10;&#10;Description automatically generated">
            <a:extLst>
              <a:ext uri="{FF2B5EF4-FFF2-40B4-BE49-F238E27FC236}">
                <a16:creationId xmlns:a16="http://schemas.microsoft.com/office/drawing/2014/main" id="{308BFCCA-27B9-4880-839F-420D897622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8026" y="4614279"/>
            <a:ext cx="620691" cy="608400"/>
          </a:xfrm>
          <a:prstGeom prst="rect">
            <a:avLst/>
          </a:prstGeom>
        </p:spPr>
      </p:pic>
      <p:pic>
        <p:nvPicPr>
          <p:cNvPr id="30" name="Picture 29" descr="A picture containing clock&#10;&#10;Description automatically generated">
            <a:extLst>
              <a:ext uri="{FF2B5EF4-FFF2-40B4-BE49-F238E27FC236}">
                <a16:creationId xmlns:a16="http://schemas.microsoft.com/office/drawing/2014/main" id="{020A0939-703D-48CD-B453-8446B5643D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7778" y="4037957"/>
            <a:ext cx="620691" cy="60840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793C9D-01ED-4E3F-AC66-D85AFE6C8EE4}"/>
              </a:ext>
            </a:extLst>
          </p:cNvPr>
          <p:cNvCxnSpPr/>
          <p:nvPr/>
        </p:nvCxnSpPr>
        <p:spPr>
          <a:xfrm flipV="1">
            <a:off x="7627626" y="4725195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57E3721-D964-4A4B-BDDF-FF79D263EFE5}"/>
              </a:ext>
            </a:extLst>
          </p:cNvPr>
          <p:cNvCxnSpPr/>
          <p:nvPr/>
        </p:nvCxnSpPr>
        <p:spPr>
          <a:xfrm flipV="1">
            <a:off x="6402246" y="4759563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759ED3A-930B-4603-9B21-784FF5523850}"/>
              </a:ext>
            </a:extLst>
          </p:cNvPr>
          <p:cNvCxnSpPr/>
          <p:nvPr/>
        </p:nvCxnSpPr>
        <p:spPr>
          <a:xfrm flipV="1">
            <a:off x="7026443" y="4746602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7C71580-3B77-47AE-8880-816F7447EC14}"/>
              </a:ext>
            </a:extLst>
          </p:cNvPr>
          <p:cNvCxnSpPr/>
          <p:nvPr/>
        </p:nvCxnSpPr>
        <p:spPr>
          <a:xfrm flipV="1">
            <a:off x="5238577" y="4859411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EC7FBED-5D55-4AE9-90B0-8E6A353E430D}"/>
              </a:ext>
            </a:extLst>
          </p:cNvPr>
          <p:cNvCxnSpPr/>
          <p:nvPr/>
        </p:nvCxnSpPr>
        <p:spPr>
          <a:xfrm flipV="1">
            <a:off x="1754972" y="4791143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9A9A5BD-053E-41CC-8AAA-54BA88672981}"/>
              </a:ext>
            </a:extLst>
          </p:cNvPr>
          <p:cNvCxnSpPr/>
          <p:nvPr/>
        </p:nvCxnSpPr>
        <p:spPr>
          <a:xfrm flipV="1">
            <a:off x="1821347" y="4260562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70845E0-9DDF-4329-BE02-0183D592D7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6463" y="4747212"/>
            <a:ext cx="620691" cy="608400"/>
          </a:xfrm>
          <a:prstGeom prst="rect">
            <a:avLst/>
          </a:prstGeom>
        </p:spPr>
      </p:pic>
      <p:pic>
        <p:nvPicPr>
          <p:cNvPr id="50" name="Picture 49" descr="A picture containing clock&#10;&#10;Description automatically generated">
            <a:extLst>
              <a:ext uri="{FF2B5EF4-FFF2-40B4-BE49-F238E27FC236}">
                <a16:creationId xmlns:a16="http://schemas.microsoft.com/office/drawing/2014/main" id="{0C568453-5B62-47C3-8DE5-030520F918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8709" y="4628796"/>
            <a:ext cx="620691" cy="608400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7A1EEF0-8700-4E6A-A113-83FBAD55A351}"/>
              </a:ext>
            </a:extLst>
          </p:cNvPr>
          <p:cNvCxnSpPr/>
          <p:nvPr/>
        </p:nvCxnSpPr>
        <p:spPr>
          <a:xfrm flipV="1">
            <a:off x="4143436" y="4840203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48712E3-C859-4755-93CA-71A338147345}"/>
              </a:ext>
            </a:extLst>
          </p:cNvPr>
          <p:cNvCxnSpPr>
            <a:cxnSpLocks/>
          </p:cNvCxnSpPr>
          <p:nvPr/>
        </p:nvCxnSpPr>
        <p:spPr>
          <a:xfrm flipH="1" flipV="1">
            <a:off x="1826740" y="4778116"/>
            <a:ext cx="305909" cy="4166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3219D3D-45E2-4E59-B2FB-F0CB970660BD}"/>
              </a:ext>
            </a:extLst>
          </p:cNvPr>
          <p:cNvSpPr txBox="1"/>
          <p:nvPr/>
        </p:nvSpPr>
        <p:spPr>
          <a:xfrm>
            <a:off x="5781555" y="5870105"/>
            <a:ext cx="29169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9 ones – 3 ones = 6 ones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72ED34A-B0AC-4A85-8A3E-75909B9647F4}"/>
              </a:ext>
            </a:extLst>
          </p:cNvPr>
          <p:cNvSpPr txBox="1"/>
          <p:nvPr/>
        </p:nvSpPr>
        <p:spPr>
          <a:xfrm>
            <a:off x="3010167" y="5811493"/>
            <a:ext cx="27530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 tens – 8 tens = 4 tens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36CC20F-5E4E-453E-B003-95844837B91A}"/>
              </a:ext>
            </a:extLst>
          </p:cNvPr>
          <p:cNvSpPr txBox="1"/>
          <p:nvPr/>
        </p:nvSpPr>
        <p:spPr>
          <a:xfrm>
            <a:off x="285010" y="5306934"/>
            <a:ext cx="29169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5 hundreds – 4 hundred = 1 hundreds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867E961-B789-41DD-846B-800178AA1EE1}"/>
              </a:ext>
            </a:extLst>
          </p:cNvPr>
          <p:cNvSpPr txBox="1"/>
          <p:nvPr/>
        </p:nvSpPr>
        <p:spPr>
          <a:xfrm>
            <a:off x="38515" y="1866756"/>
            <a:ext cx="84749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Where is our exchange going to take place in this question?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820B7CB-0E53-4E6C-ADD9-2F8203DB524A}"/>
              </a:ext>
            </a:extLst>
          </p:cNvPr>
          <p:cNvSpPr txBox="1"/>
          <p:nvPr/>
        </p:nvSpPr>
        <p:spPr>
          <a:xfrm>
            <a:off x="1560487" y="2244840"/>
            <a:ext cx="69800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We cannot take 8 tens from 2 tens so we need to exchange 1 hundred for 10 tens.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7BBE4628-9C60-4A23-92FD-B93E0207075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6979"/>
          <a:stretch/>
        </p:blipFill>
        <p:spPr>
          <a:xfrm>
            <a:off x="543622" y="527033"/>
            <a:ext cx="7180467" cy="1397100"/>
          </a:xfrm>
          <a:prstGeom prst="rect">
            <a:avLst/>
          </a:prstGeom>
        </p:spPr>
      </p:pic>
      <p:pic>
        <p:nvPicPr>
          <p:cNvPr id="47" name="Picture 4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2774369-6F94-4407-B21C-D8CE91363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87" y="4697283"/>
            <a:ext cx="620691" cy="608400"/>
          </a:xfrm>
          <a:prstGeom prst="rect">
            <a:avLst/>
          </a:prstGeom>
        </p:spPr>
      </p:pic>
      <p:pic>
        <p:nvPicPr>
          <p:cNvPr id="48" name="Picture 4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E1DDB13-31BF-4A20-94AA-6FBA893E4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965" y="4697283"/>
            <a:ext cx="620691" cy="608400"/>
          </a:xfrm>
          <a:prstGeom prst="rect">
            <a:avLst/>
          </a:prstGeom>
        </p:spPr>
      </p:pic>
      <p:pic>
        <p:nvPicPr>
          <p:cNvPr id="51" name="Picture 5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5ADAF2C-1FFB-45F7-99B6-0F72F7802B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9659" y="5272654"/>
            <a:ext cx="620691" cy="608400"/>
          </a:xfrm>
          <a:prstGeom prst="rect">
            <a:avLst/>
          </a:prstGeom>
        </p:spPr>
      </p:pic>
      <p:pic>
        <p:nvPicPr>
          <p:cNvPr id="54" name="Picture 5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195E41D-71AC-40F7-A3A9-450C5ABD65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3463" y="5266221"/>
            <a:ext cx="620691" cy="608400"/>
          </a:xfrm>
          <a:prstGeom prst="rect">
            <a:avLst/>
          </a:prstGeom>
        </p:spPr>
      </p:pic>
      <p:pic>
        <p:nvPicPr>
          <p:cNvPr id="60" name="Picture 5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197F83A-9DCB-4185-B472-011B97B124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3107" y="5283317"/>
            <a:ext cx="620691" cy="608400"/>
          </a:xfrm>
          <a:prstGeom prst="rect">
            <a:avLst/>
          </a:prstGeom>
        </p:spPr>
      </p:pic>
      <p:pic>
        <p:nvPicPr>
          <p:cNvPr id="61" name="Picture 6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18AB85C-618B-468D-BDCE-D661644F26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2507" y="5280040"/>
            <a:ext cx="620691" cy="608400"/>
          </a:xfrm>
          <a:prstGeom prst="rect">
            <a:avLst/>
          </a:prstGeom>
        </p:spPr>
      </p:pic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32AB982-E0FB-44EC-9E5D-BEDEC64F18B6}"/>
              </a:ext>
            </a:extLst>
          </p:cNvPr>
          <p:cNvCxnSpPr/>
          <p:nvPr/>
        </p:nvCxnSpPr>
        <p:spPr>
          <a:xfrm flipV="1">
            <a:off x="4687686" y="4856461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2D626A-1E19-4066-AFB0-92336A2276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8259" y="5293883"/>
            <a:ext cx="620691" cy="608400"/>
          </a:xfrm>
          <a:prstGeom prst="rect">
            <a:avLst/>
          </a:prstGeom>
        </p:spPr>
      </p:pic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2E3FF31-66B9-4B66-851C-A919E4E024BB}"/>
              </a:ext>
            </a:extLst>
          </p:cNvPr>
          <p:cNvCxnSpPr/>
          <p:nvPr/>
        </p:nvCxnSpPr>
        <p:spPr>
          <a:xfrm flipV="1">
            <a:off x="5195554" y="5404334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E584A5C-B9A3-489E-9A75-F635ED8B5CAA}"/>
              </a:ext>
            </a:extLst>
          </p:cNvPr>
          <p:cNvCxnSpPr/>
          <p:nvPr/>
        </p:nvCxnSpPr>
        <p:spPr>
          <a:xfrm flipV="1">
            <a:off x="3025895" y="5439576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777F0CC-EC11-47DC-B45F-53198A9D0319}"/>
              </a:ext>
            </a:extLst>
          </p:cNvPr>
          <p:cNvCxnSpPr/>
          <p:nvPr/>
        </p:nvCxnSpPr>
        <p:spPr>
          <a:xfrm flipV="1">
            <a:off x="3528843" y="5422006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CF0A9AC-2474-4DAB-9D4B-D0BC317DE083}"/>
              </a:ext>
            </a:extLst>
          </p:cNvPr>
          <p:cNvCxnSpPr/>
          <p:nvPr/>
        </p:nvCxnSpPr>
        <p:spPr>
          <a:xfrm flipV="1">
            <a:off x="4100413" y="5385126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A04A408-A03B-42ED-81F3-3B60AE47BF2E}"/>
              </a:ext>
            </a:extLst>
          </p:cNvPr>
          <p:cNvCxnSpPr/>
          <p:nvPr/>
        </p:nvCxnSpPr>
        <p:spPr>
          <a:xfrm flipV="1">
            <a:off x="4644663" y="5401384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2FE7AA0-9501-418F-A9A8-087CB10EADC6}"/>
              </a:ext>
            </a:extLst>
          </p:cNvPr>
          <p:cNvCxnSpPr/>
          <p:nvPr/>
        </p:nvCxnSpPr>
        <p:spPr>
          <a:xfrm flipV="1">
            <a:off x="1114780" y="4803884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078F194-AEB4-4701-A15C-6A248465DB6F}"/>
              </a:ext>
            </a:extLst>
          </p:cNvPr>
          <p:cNvCxnSpPr/>
          <p:nvPr/>
        </p:nvCxnSpPr>
        <p:spPr>
          <a:xfrm flipV="1">
            <a:off x="509704" y="4827154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23D2A2D-E79D-4C08-8D4E-3E4EBD684DE0}"/>
              </a:ext>
            </a:extLst>
          </p:cNvPr>
          <p:cNvCxnSpPr/>
          <p:nvPr/>
        </p:nvCxnSpPr>
        <p:spPr>
          <a:xfrm flipV="1">
            <a:off x="1155631" y="4257772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44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CFF786-B8E6-4766-9EB8-33BAEDFD9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315" y="3106542"/>
            <a:ext cx="6361310" cy="27596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CDAE67-DF5D-49D4-BDE5-97AD89221662}"/>
              </a:ext>
            </a:extLst>
          </p:cNvPr>
          <p:cNvSpPr txBox="1"/>
          <p:nvPr/>
        </p:nvSpPr>
        <p:spPr>
          <a:xfrm>
            <a:off x="461693" y="143752"/>
            <a:ext cx="75965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Stick these problems in your book. </a:t>
            </a:r>
          </a:p>
          <a:p>
            <a:r>
              <a:rPr lang="en-GB" sz="2800" dirty="0"/>
              <a:t>Write out each question.</a:t>
            </a:r>
          </a:p>
          <a:p>
            <a:r>
              <a:rPr lang="en-GB" sz="2800" dirty="0"/>
              <a:t>Show your working.</a:t>
            </a:r>
          </a:p>
          <a:p>
            <a:endParaRPr lang="en-GB" sz="2800" dirty="0"/>
          </a:p>
          <a:p>
            <a:r>
              <a:rPr lang="en-GB" sz="2800" dirty="0"/>
              <a:t>Use your place value chart to help you if you need to.</a:t>
            </a:r>
          </a:p>
        </p:txBody>
      </p:sp>
    </p:spTree>
    <p:extLst>
      <p:ext uri="{BB962C8B-B14F-4D97-AF65-F5344CB8AC3E}">
        <p14:creationId xmlns:p14="http://schemas.microsoft.com/office/powerpoint/2010/main" val="3014058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221850"/>
              </p:ext>
            </p:extLst>
          </p:nvPr>
        </p:nvGraphicFramePr>
        <p:xfrm>
          <a:off x="1010389" y="984752"/>
          <a:ext cx="2685141" cy="2657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 flipV="1">
            <a:off x="1268679" y="1745887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45814" y="225684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0514" y="1530227"/>
            <a:ext cx="60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4285" y="294721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65855" y="1623407"/>
            <a:ext cx="374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06953" y="1669409"/>
            <a:ext cx="698500" cy="52434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895953" y="3012228"/>
            <a:ext cx="698500" cy="52434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123033" y="2306330"/>
            <a:ext cx="698500" cy="52434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4856" y="2208748"/>
                <a:ext cx="67839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4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56" y="2208748"/>
                <a:ext cx="67839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580469"/>
              </p:ext>
            </p:extLst>
          </p:nvPr>
        </p:nvGraphicFramePr>
        <p:xfrm>
          <a:off x="618993" y="3880104"/>
          <a:ext cx="7441200" cy="282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4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24804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4804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9040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2232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</a:tbl>
          </a:graphicData>
        </a:graphic>
      </p:graphicFrame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143" y="4487892"/>
            <a:ext cx="620691" cy="608400"/>
          </a:xfrm>
          <a:prstGeom prst="rect">
            <a:avLst/>
          </a:prstGeom>
        </p:spPr>
      </p:pic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3121" y="4487892"/>
            <a:ext cx="620691" cy="608400"/>
          </a:xfrm>
          <a:prstGeom prst="rect">
            <a:avLst/>
          </a:prstGeom>
        </p:spPr>
      </p:pic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3632" y="4487892"/>
            <a:ext cx="620691" cy="608400"/>
          </a:xfrm>
          <a:prstGeom prst="rect">
            <a:avLst/>
          </a:prstGeom>
        </p:spPr>
      </p:pic>
      <p:pic>
        <p:nvPicPr>
          <p:cNvPr id="28" name="Picture 2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9408" y="4487892"/>
            <a:ext cx="620691" cy="608400"/>
          </a:xfrm>
          <a:prstGeom prst="rect">
            <a:avLst/>
          </a:prstGeom>
        </p:spPr>
      </p:pic>
      <p:pic>
        <p:nvPicPr>
          <p:cNvPr id="29" name="Picture 2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1931" y="4487892"/>
            <a:ext cx="620691" cy="608400"/>
          </a:xfrm>
          <a:prstGeom prst="rect">
            <a:avLst/>
          </a:prstGeom>
        </p:spPr>
      </p:pic>
      <p:pic>
        <p:nvPicPr>
          <p:cNvPr id="30" name="Picture 2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6885" y="4487892"/>
            <a:ext cx="620691" cy="608400"/>
          </a:xfrm>
          <a:prstGeom prst="rect">
            <a:avLst/>
          </a:prstGeom>
        </p:spPr>
      </p:pic>
      <p:pic>
        <p:nvPicPr>
          <p:cNvPr id="31" name="Picture 3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6885" y="5020471"/>
            <a:ext cx="620691" cy="608400"/>
          </a:xfrm>
          <a:prstGeom prst="rect">
            <a:avLst/>
          </a:prstGeom>
        </p:spPr>
      </p:pic>
      <p:pic>
        <p:nvPicPr>
          <p:cNvPr id="32" name="Picture 3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1931" y="5020471"/>
            <a:ext cx="620691" cy="608400"/>
          </a:xfrm>
          <a:prstGeom prst="rect">
            <a:avLst/>
          </a:prstGeom>
        </p:spPr>
      </p:pic>
      <p:pic>
        <p:nvPicPr>
          <p:cNvPr id="33" name="Picture 3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9408" y="5020471"/>
            <a:ext cx="620691" cy="608400"/>
          </a:xfrm>
          <a:prstGeom prst="rect">
            <a:avLst/>
          </a:prstGeom>
        </p:spPr>
      </p:pic>
      <p:pic>
        <p:nvPicPr>
          <p:cNvPr id="36" name="Picture 3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4455" y="4487892"/>
            <a:ext cx="620691" cy="608400"/>
          </a:xfrm>
          <a:prstGeom prst="rect">
            <a:avLst/>
          </a:prstGeom>
        </p:spPr>
      </p:pic>
      <p:pic>
        <p:nvPicPr>
          <p:cNvPr id="51" name="Picture 5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25233" y="4487892"/>
            <a:ext cx="620691" cy="6084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5672507" y="5131916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7491686" y="4621812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6877521" y="5150342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271419" y="5150341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51703" y="1074799"/>
                <a:ext cx="338342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dirty="0">
                    <a:latin typeface="Calibri" panose="020F0502020204030204" pitchFamily="34" charset="0"/>
                  </a:rPr>
                  <a:t>?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3200" dirty="0">
                    <a:latin typeface="Calibri" panose="020F0502020204030204" pitchFamily="34" charset="0"/>
                  </a:rPr>
                  <a:t> 3 tens</a:t>
                </a:r>
                <a:r>
                  <a:rPr lang="en-GB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:r>
                  <a:rPr lang="en-GB" sz="3200" dirty="0">
                    <a:latin typeface="Calibri" panose="020F0502020204030204" pitchFamily="34" charset="0"/>
                  </a:rPr>
                  <a:t>9 tens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703" y="1074799"/>
                <a:ext cx="3383427" cy="584775"/>
              </a:xfrm>
              <a:prstGeom prst="rect">
                <a:avLst/>
              </a:prstGeom>
              <a:blipFill>
                <a:blip r:embed="rId7"/>
                <a:stretch>
                  <a:fillRect l="-4505" t="-15625" r="-3604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5435242" y="1677346"/>
            <a:ext cx="1256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12 tens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146772" y="2655632"/>
            <a:ext cx="3830873" cy="711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Left Brace 67"/>
          <p:cNvSpPr/>
          <p:nvPr/>
        </p:nvSpPr>
        <p:spPr>
          <a:xfrm rot="5400000">
            <a:off x="5955093" y="488307"/>
            <a:ext cx="248052" cy="3864695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899716" y="1579505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606516" y="2655636"/>
            <a:ext cx="1387266" cy="711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6769784" y="2770860"/>
            <a:ext cx="1073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 tens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887940" y="2737574"/>
            <a:ext cx="1073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9 tens</a:t>
            </a:r>
          </a:p>
        </p:txBody>
      </p:sp>
      <p:pic>
        <p:nvPicPr>
          <p:cNvPr id="80" name="Picture 7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5149" y="4487892"/>
            <a:ext cx="620691" cy="608400"/>
          </a:xfrm>
          <a:prstGeom prst="rect">
            <a:avLst/>
          </a:prstGeom>
        </p:spPr>
      </p:pic>
      <p:pic>
        <p:nvPicPr>
          <p:cNvPr id="81" name="Picture 8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5149" y="5020471"/>
            <a:ext cx="620691" cy="608400"/>
          </a:xfrm>
          <a:prstGeom prst="rect">
            <a:avLst/>
          </a:prstGeom>
        </p:spPr>
      </p:pic>
      <p:pic>
        <p:nvPicPr>
          <p:cNvPr id="82" name="Picture 8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0250" y="5020471"/>
            <a:ext cx="620691" cy="608400"/>
          </a:xfrm>
          <a:prstGeom prst="rect">
            <a:avLst/>
          </a:prstGeom>
        </p:spPr>
      </p:pic>
      <p:pic>
        <p:nvPicPr>
          <p:cNvPr id="83" name="Picture 8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5150" y="6085629"/>
            <a:ext cx="620691" cy="608400"/>
          </a:xfrm>
          <a:prstGeom prst="rect">
            <a:avLst/>
          </a:prstGeom>
        </p:spPr>
      </p:pic>
      <p:pic>
        <p:nvPicPr>
          <p:cNvPr id="84" name="Picture 8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0250" y="6085629"/>
            <a:ext cx="620691" cy="608400"/>
          </a:xfrm>
          <a:prstGeom prst="rect">
            <a:avLst/>
          </a:prstGeom>
        </p:spPr>
      </p:pic>
      <p:pic>
        <p:nvPicPr>
          <p:cNvPr id="85" name="Picture 8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5149" y="5553050"/>
            <a:ext cx="620691" cy="608400"/>
          </a:xfrm>
          <a:prstGeom prst="rect">
            <a:avLst/>
          </a:prstGeom>
        </p:spPr>
      </p:pic>
      <p:pic>
        <p:nvPicPr>
          <p:cNvPr id="86" name="Picture 8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0250" y="5553050"/>
            <a:ext cx="620691" cy="608400"/>
          </a:xfrm>
          <a:prstGeom prst="rect">
            <a:avLst/>
          </a:prstGeom>
        </p:spPr>
      </p:pic>
      <p:pic>
        <p:nvPicPr>
          <p:cNvPr id="87" name="Picture 8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5317" y="4487892"/>
            <a:ext cx="620691" cy="608400"/>
          </a:xfrm>
          <a:prstGeom prst="rect">
            <a:avLst/>
          </a:prstGeom>
        </p:spPr>
      </p:pic>
      <p:pic>
        <p:nvPicPr>
          <p:cNvPr id="88" name="Picture 8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5401" y="5020471"/>
            <a:ext cx="620691" cy="608400"/>
          </a:xfrm>
          <a:prstGeom prst="rect">
            <a:avLst/>
          </a:prstGeom>
        </p:spPr>
      </p:pic>
      <p:pic>
        <p:nvPicPr>
          <p:cNvPr id="89" name="Picture 8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5401" y="4487892"/>
            <a:ext cx="620691" cy="608400"/>
          </a:xfrm>
          <a:prstGeom prst="rect">
            <a:avLst/>
          </a:prstGeom>
        </p:spPr>
      </p:pic>
      <p:pic>
        <p:nvPicPr>
          <p:cNvPr id="90" name="Picture 8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2825" y="5020471"/>
            <a:ext cx="620691" cy="608400"/>
          </a:xfrm>
          <a:prstGeom prst="rect">
            <a:avLst/>
          </a:prstGeom>
        </p:spPr>
      </p:pic>
      <p:pic>
        <p:nvPicPr>
          <p:cNvPr id="91" name="Picture 9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2611" y="4487892"/>
            <a:ext cx="620691" cy="608400"/>
          </a:xfrm>
          <a:prstGeom prst="rect">
            <a:avLst/>
          </a:prstGeom>
        </p:spPr>
      </p:pic>
      <p:cxnSp>
        <p:nvCxnSpPr>
          <p:cNvPr id="50" name="Straight Connector 49"/>
          <p:cNvCxnSpPr/>
          <p:nvPr/>
        </p:nvCxnSpPr>
        <p:spPr>
          <a:xfrm flipV="1">
            <a:off x="1918093" y="4588085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6606515" y="2693730"/>
            <a:ext cx="1387266" cy="6204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61471" y="155051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1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3217237" y="6215500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770429" y="5670073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3770429" y="6196323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DDBCFE1-7566-41C7-91D4-1AAE22756E55}"/>
              </a:ext>
            </a:extLst>
          </p:cNvPr>
          <p:cNvSpPr txBox="1"/>
          <p:nvPr/>
        </p:nvSpPr>
        <p:spPr>
          <a:xfrm>
            <a:off x="126405" y="129287"/>
            <a:ext cx="7596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Plenary. Using different methods.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714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64" grpId="0"/>
      <p:bldP spid="66" grpId="0"/>
      <p:bldP spid="67" grpId="0" animBg="1"/>
      <p:bldP spid="68" grpId="0" animBg="1"/>
      <p:bldP spid="69" grpId="0"/>
      <p:bldP spid="69" grpId="1"/>
      <p:bldP spid="70" grpId="0" animBg="1"/>
      <p:bldP spid="72" grpId="0"/>
      <p:bldP spid="73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702640" y="1065370"/>
            <a:ext cx="7323046" cy="102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714201" y="736643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312104" y="1278598"/>
            <a:ext cx="1105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900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2522504" y="1277234"/>
            <a:ext cx="1105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548</a:t>
            </a:r>
            <a:endParaRPr lang="en-GB" sz="28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789110" y="717164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690760" y="717164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4794" y="2263840"/>
            <a:ext cx="7528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What is the difference between the two numbers?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856332" y="651044"/>
            <a:ext cx="3816140" cy="0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521248" y="5344108"/>
            <a:ext cx="8139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</a:t>
            </a:r>
            <a:endParaRPr lang="en-GB" sz="2800" dirty="0"/>
          </a:p>
        </p:txBody>
      </p:sp>
      <p:sp>
        <p:nvSpPr>
          <p:cNvPr id="62" name="Right Bracket 61"/>
          <p:cNvSpPr/>
          <p:nvPr/>
        </p:nvSpPr>
        <p:spPr>
          <a:xfrm rot="16200000" flipH="1">
            <a:off x="6231323" y="1540763"/>
            <a:ext cx="241973" cy="595629"/>
          </a:xfrm>
          <a:prstGeom prst="rightBracket">
            <a:avLst>
              <a:gd name="adj" fmla="val 123078"/>
            </a:avLst>
          </a:prstGeom>
          <a:noFill/>
          <a:ln w="381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Right Bracket 62"/>
          <p:cNvSpPr/>
          <p:nvPr/>
        </p:nvSpPr>
        <p:spPr>
          <a:xfrm rot="16200000" flipH="1">
            <a:off x="2398219" y="1540764"/>
            <a:ext cx="241974" cy="595630"/>
          </a:xfrm>
          <a:prstGeom prst="rightBracket">
            <a:avLst>
              <a:gd name="adj" fmla="val 123077"/>
            </a:avLst>
          </a:prstGeom>
          <a:noFill/>
          <a:ln w="3810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 flipH="1">
                <a:off x="6048986" y="1913179"/>
                <a:ext cx="857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400" dirty="0">
                    <a:latin typeface="Calibri" panose="020F0502020204030204" pitchFamily="34" charset="0"/>
                  </a:rPr>
                  <a:t>1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048986" y="1913179"/>
                <a:ext cx="857744" cy="461665"/>
              </a:xfrm>
              <a:prstGeom prst="rect">
                <a:avLst/>
              </a:prstGeom>
              <a:blipFill>
                <a:blip r:embed="rId9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 flipH="1">
                <a:off x="2177323" y="1913179"/>
                <a:ext cx="10190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latin typeface="Calibri" panose="020F0502020204030204" pitchFamily="34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177323" y="1913179"/>
                <a:ext cx="1019013" cy="461665"/>
              </a:xfrm>
              <a:prstGeom prst="rect">
                <a:avLst/>
              </a:prstGeom>
              <a:blipFill>
                <a:blip r:embed="rId10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Rectangle 65"/>
          <p:cNvSpPr/>
          <p:nvPr/>
        </p:nvSpPr>
        <p:spPr>
          <a:xfrm>
            <a:off x="5588155" y="1266463"/>
            <a:ext cx="1105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899</a:t>
            </a:r>
            <a:endParaRPr lang="en-GB" sz="2800" dirty="0"/>
          </a:p>
        </p:txBody>
      </p:sp>
      <p:sp>
        <p:nvSpPr>
          <p:cNvPr id="67" name="Rectangle 66"/>
          <p:cNvSpPr/>
          <p:nvPr/>
        </p:nvSpPr>
        <p:spPr>
          <a:xfrm>
            <a:off x="1798555" y="1265099"/>
            <a:ext cx="1105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547</a:t>
            </a:r>
            <a:endParaRPr lang="en-GB" sz="2800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2065161" y="705029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966811" y="705029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8484" y="4444106"/>
                <a:ext cx="67839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4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484" y="4444106"/>
                <a:ext cx="678391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726564"/>
              </p:ext>
            </p:extLst>
          </p:nvPr>
        </p:nvGraphicFramePr>
        <p:xfrm>
          <a:off x="1282878" y="3289296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3338185" y="5213863"/>
            <a:ext cx="563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2</a:t>
            </a:r>
            <a:endParaRPr lang="en-GB" sz="3600" dirty="0">
              <a:solidFill>
                <a:schemeClr val="accent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1476375" y="4091732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220539" y="3752225"/>
            <a:ext cx="563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8</a:t>
            </a:r>
            <a:endParaRPr lang="en-GB" sz="3600" dirty="0"/>
          </a:p>
        </p:txBody>
      </p:sp>
      <p:sp>
        <p:nvSpPr>
          <p:cNvPr id="39" name="Rectangle 38"/>
          <p:cNvSpPr/>
          <p:nvPr/>
        </p:nvSpPr>
        <p:spPr>
          <a:xfrm>
            <a:off x="2202975" y="3799774"/>
            <a:ext cx="563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</a:t>
            </a:r>
            <a:endParaRPr lang="en-GB" sz="3600" dirty="0"/>
          </a:p>
        </p:txBody>
      </p:sp>
      <p:sp>
        <p:nvSpPr>
          <p:cNvPr id="40" name="Rectangle 39"/>
          <p:cNvSpPr/>
          <p:nvPr/>
        </p:nvSpPr>
        <p:spPr>
          <a:xfrm>
            <a:off x="2443149" y="5213863"/>
            <a:ext cx="563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5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555370" y="5213863"/>
            <a:ext cx="563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3</a:t>
            </a:r>
            <a:endParaRPr lang="en-GB" sz="3600" dirty="0">
              <a:solidFill>
                <a:schemeClr val="accent1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2324237" y="3977349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181657" y="3480447"/>
            <a:ext cx="563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9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281360" y="4458929"/>
                <a:ext cx="67839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4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360" y="4458929"/>
                <a:ext cx="678391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239955"/>
              </p:ext>
            </p:extLst>
          </p:nvPr>
        </p:nvGraphicFramePr>
        <p:xfrm>
          <a:off x="4989402" y="3269957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p:sp>
        <p:nvSpPr>
          <p:cNvPr id="75" name="Rectangle 74"/>
          <p:cNvSpPr/>
          <p:nvPr/>
        </p:nvSpPr>
        <p:spPr>
          <a:xfrm>
            <a:off x="7111021" y="5223974"/>
            <a:ext cx="563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2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156025" y="5223974"/>
            <a:ext cx="563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5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253256" y="5223974"/>
            <a:ext cx="563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3</a:t>
            </a:r>
            <a:endParaRPr lang="en-GB" sz="36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1408642" y="2684867"/>
                <a:ext cx="355034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600" dirty="0">
                    <a:latin typeface="Calibri" panose="020F0502020204030204" pitchFamily="34" charset="0"/>
                  </a:rPr>
                  <a:t>900 </a:t>
                </a:r>
                <a14:m>
                  <m:oMath xmlns:m="http://schemas.openxmlformats.org/officeDocument/2006/math">
                    <m:r>
                      <a:rPr lang="en-GB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3600" dirty="0">
                    <a:latin typeface="Calibri" panose="020F0502020204030204" pitchFamily="34" charset="0"/>
                  </a:rPr>
                  <a:t> 548 </a:t>
                </a:r>
                <a:r>
                  <a:rPr lang="en-GB" sz="3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3600" dirty="0">
                    <a:latin typeface="Calibri" panose="020F0502020204030204" pitchFamily="34" charset="0"/>
                  </a:rPr>
                  <a:t> </a:t>
                </a:r>
                <a:endParaRPr lang="en-GB" sz="36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8642" y="2684867"/>
                <a:ext cx="3550345" cy="646331"/>
              </a:xfrm>
              <a:prstGeom prst="rect">
                <a:avLst/>
              </a:prstGeom>
              <a:blipFill>
                <a:blip r:embed="rId14"/>
                <a:stretch>
                  <a:fillRect l="-5155" t="-160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6383410" y="2684867"/>
            <a:ext cx="982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352</a:t>
            </a:r>
            <a:endParaRPr lang="en-GB" sz="36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3907399" y="2673343"/>
                <a:ext cx="355034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600" dirty="0">
                    <a:latin typeface="Calibri" panose="020F0502020204030204" pitchFamily="34" charset="0"/>
                  </a:rPr>
                  <a:t>899 </a:t>
                </a:r>
                <a14:m>
                  <m:oMath xmlns:m="http://schemas.openxmlformats.org/officeDocument/2006/math">
                    <m:r>
                      <a:rPr lang="en-GB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3600" dirty="0">
                    <a:latin typeface="Calibri" panose="020F0502020204030204" pitchFamily="34" charset="0"/>
                  </a:rPr>
                  <a:t> 547 </a:t>
                </a:r>
                <a:r>
                  <a:rPr lang="en-GB" sz="3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3600" dirty="0">
                    <a:latin typeface="Calibri" panose="020F0502020204030204" pitchFamily="34" charset="0"/>
                  </a:rPr>
                  <a:t> </a:t>
                </a:r>
                <a:endParaRPr lang="en-GB" sz="3600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399" y="2673343"/>
                <a:ext cx="3550345" cy="646331"/>
              </a:xfrm>
              <a:prstGeom prst="rect">
                <a:avLst/>
              </a:prstGeom>
              <a:blipFill>
                <a:blip r:embed="rId15"/>
                <a:stretch>
                  <a:fillRect l="-5326" t="-16981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Rectangle 69"/>
          <p:cNvSpPr/>
          <p:nvPr/>
        </p:nvSpPr>
        <p:spPr>
          <a:xfrm>
            <a:off x="3060586" y="3752319"/>
            <a:ext cx="563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</a:t>
            </a:r>
            <a:endParaRPr lang="en-GB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631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59259E-6 L -0.08229 2.59259E-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62" grpId="0" animBg="1"/>
      <p:bldP spid="63" grpId="0" animBg="1"/>
      <p:bldP spid="64" grpId="0"/>
      <p:bldP spid="65" grpId="0"/>
      <p:bldP spid="66" grpId="0"/>
      <p:bldP spid="67" grpId="0"/>
      <p:bldP spid="33" grpId="0"/>
      <p:bldP spid="36" grpId="0"/>
      <p:bldP spid="38" grpId="0"/>
      <p:bldP spid="39" grpId="0"/>
      <p:bldP spid="40" grpId="0"/>
      <p:bldP spid="41" grpId="0"/>
      <p:bldP spid="72" grpId="0"/>
      <p:bldP spid="73" grpId="0"/>
      <p:bldP spid="75" grpId="0"/>
      <p:bldP spid="79" grpId="0"/>
      <p:bldP spid="80" grpId="0"/>
      <p:bldP spid="35" grpId="0"/>
      <p:bldP spid="42" grpId="0"/>
      <p:bldP spid="85" grpId="0"/>
      <p:bldP spid="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26984" y="1809670"/>
            <a:ext cx="3833355" cy="3355270"/>
            <a:chOff x="268171" y="249049"/>
            <a:chExt cx="2498576" cy="2448272"/>
          </a:xfrm>
        </p:grpSpPr>
        <p:sp>
          <p:nvSpPr>
            <p:cNvPr id="3" name="Oval 2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Oval 3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Connector 5"/>
            <p:cNvCxnSpPr>
              <a:stCxn id="3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3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1405266" y="504148"/>
            <a:ext cx="3716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194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600" dirty="0">
                <a:latin typeface="Calibri" panose="020F0502020204030204" pitchFamily="34" charset="0"/>
              </a:rPr>
              <a:t> ____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481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55401" y="2113080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481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85036" y="4215198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194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82441" y="4214180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?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755715"/>
              </p:ext>
            </p:extLst>
          </p:nvPr>
        </p:nvGraphicFramePr>
        <p:xfrm>
          <a:off x="5302636" y="2182136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1488" y="3403418"/>
                <a:ext cx="67839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4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488" y="3403418"/>
                <a:ext cx="678391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V="1">
            <a:off x="6433150" y="2980619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69985" y="268294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51879" y="268294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81371" y="414862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7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5560564" y="2969795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25730" y="267308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83231" y="268294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67552" y="414862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71002" y="414862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8528" y="4210027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287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09048" y="501517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287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865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1" grpId="1"/>
      <p:bldP spid="14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52FE9AFF-2B29-46AE-A92E-177FC9D84A25}"/>
              </a:ext>
            </a:extLst>
          </p:cNvPr>
          <p:cNvSpPr txBox="1"/>
          <p:nvPr/>
        </p:nvSpPr>
        <p:spPr>
          <a:xfrm>
            <a:off x="75078" y="194621"/>
            <a:ext cx="86046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u="sng" dirty="0"/>
              <a:t>Recap Place Value.</a:t>
            </a:r>
            <a:endParaRPr lang="en-GB" sz="3600" dirty="0"/>
          </a:p>
          <a:p>
            <a:endParaRPr lang="en-GB" sz="3600" u="sng" dirty="0"/>
          </a:p>
          <a:p>
            <a:r>
              <a:rPr lang="en-GB" sz="3600" dirty="0"/>
              <a:t>Place these numbers along the number line </a:t>
            </a:r>
          </a:p>
          <a:p>
            <a:endParaRPr lang="en-GB" sz="3600" u="sng" dirty="0"/>
          </a:p>
          <a:p>
            <a:r>
              <a:rPr lang="en-GB" sz="3600" dirty="0"/>
              <a:t>475,		 490, 		425, 			401,			450</a:t>
            </a:r>
          </a:p>
          <a:p>
            <a:endParaRPr lang="en-GB" sz="3600" dirty="0"/>
          </a:p>
          <a:p>
            <a:pPr marL="742950" indent="-742950">
              <a:buAutoNum type="arabicPlain" startAt="400"/>
            </a:pPr>
            <a:r>
              <a:rPr lang="en-GB" sz="3600" dirty="0"/>
              <a:t> 															500 </a:t>
            </a:r>
          </a:p>
          <a:p>
            <a:pPr marL="742950" indent="-742950">
              <a:buAutoNum type="arabicPlain" startAt="400"/>
            </a:pPr>
            <a:endParaRPr lang="en-GB" sz="3600" dirty="0"/>
          </a:p>
          <a:p>
            <a:r>
              <a:rPr lang="en-GB" sz="3600" dirty="0"/>
              <a:t>Draw the number line on your whiteboard.</a:t>
            </a:r>
          </a:p>
          <a:p>
            <a:endParaRPr lang="en-GB" sz="36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CCF7C2A-4E10-40BC-9065-910354341253}"/>
              </a:ext>
            </a:extLst>
          </p:cNvPr>
          <p:cNvCxnSpPr/>
          <p:nvPr/>
        </p:nvCxnSpPr>
        <p:spPr>
          <a:xfrm>
            <a:off x="548642" y="4206241"/>
            <a:ext cx="725892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DB3976-ED4B-4287-B768-FDE682A5E144}"/>
              </a:ext>
            </a:extLst>
          </p:cNvPr>
          <p:cNvCxnSpPr/>
          <p:nvPr/>
        </p:nvCxnSpPr>
        <p:spPr>
          <a:xfrm flipV="1">
            <a:off x="548642" y="4051495"/>
            <a:ext cx="0" cy="19604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0BBAB49-FA99-4959-BA6D-7B4F7C32A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8316" y="3968476"/>
            <a:ext cx="79255" cy="2377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35C1A0-A6E9-49F2-AEE7-01534B59B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2174" y="3992194"/>
            <a:ext cx="79255" cy="23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456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52FE9AFF-2B29-46AE-A92E-177FC9D84A25}"/>
              </a:ext>
            </a:extLst>
          </p:cNvPr>
          <p:cNvSpPr txBox="1"/>
          <p:nvPr/>
        </p:nvSpPr>
        <p:spPr>
          <a:xfrm>
            <a:off x="75078" y="194621"/>
            <a:ext cx="860468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u="sng" dirty="0"/>
              <a:t>Recap Place Value.</a:t>
            </a:r>
            <a:endParaRPr lang="en-GB" sz="3600" dirty="0"/>
          </a:p>
          <a:p>
            <a:endParaRPr lang="en-GB" sz="3600" u="sng" dirty="0"/>
          </a:p>
          <a:p>
            <a:r>
              <a:rPr lang="en-GB" sz="3600" dirty="0"/>
              <a:t>Place these numbers along the number line </a:t>
            </a:r>
          </a:p>
          <a:p>
            <a:endParaRPr lang="en-GB" sz="3600" u="sng" dirty="0"/>
          </a:p>
          <a:p>
            <a:r>
              <a:rPr lang="en-GB" sz="3600" dirty="0"/>
              <a:t>475,		 490, 		425, 			401,			450</a:t>
            </a:r>
          </a:p>
          <a:p>
            <a:endParaRPr lang="en-GB" sz="3600" dirty="0"/>
          </a:p>
          <a:p>
            <a:r>
              <a:rPr lang="en-GB" sz="3600" dirty="0">
                <a:solidFill>
                  <a:schemeClr val="accent1"/>
                </a:solidFill>
              </a:rPr>
              <a:t>400 			425			450			475			500</a:t>
            </a:r>
          </a:p>
          <a:p>
            <a:r>
              <a:rPr lang="en-GB" sz="1600" dirty="0">
                <a:solidFill>
                  <a:schemeClr val="accent1"/>
                </a:solidFill>
              </a:rPr>
              <a:t> </a:t>
            </a:r>
          </a:p>
          <a:p>
            <a:r>
              <a:rPr lang="en-GB" sz="3600" dirty="0">
                <a:solidFill>
                  <a:schemeClr val="accent1"/>
                </a:solidFill>
              </a:rPr>
              <a:t>  401													    490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CCF7C2A-4E10-40BC-9065-910354341253}"/>
              </a:ext>
            </a:extLst>
          </p:cNvPr>
          <p:cNvCxnSpPr/>
          <p:nvPr/>
        </p:nvCxnSpPr>
        <p:spPr>
          <a:xfrm>
            <a:off x="548642" y="4206241"/>
            <a:ext cx="725892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DB3976-ED4B-4287-B768-FDE682A5E144}"/>
              </a:ext>
            </a:extLst>
          </p:cNvPr>
          <p:cNvCxnSpPr/>
          <p:nvPr/>
        </p:nvCxnSpPr>
        <p:spPr>
          <a:xfrm flipV="1">
            <a:off x="548642" y="4051495"/>
            <a:ext cx="0" cy="19604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0BBAB49-FA99-4959-BA6D-7B4F7C32A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8316" y="3968476"/>
            <a:ext cx="79255" cy="2377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35C1A0-A6E9-49F2-AEE7-01534B59B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2174" y="3992194"/>
            <a:ext cx="79255" cy="2377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BDB82C-25ED-40EC-82F6-89198ECE4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115" y="3964060"/>
            <a:ext cx="79255" cy="237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FD95DC0-4C82-4C99-88A9-FF833C513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4332" y="3987778"/>
            <a:ext cx="79255" cy="2377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7F68EEE-902A-4208-A060-87DCC258A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377" y="4186858"/>
            <a:ext cx="79255" cy="2377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1490D57-4D59-4F86-AF36-6D576E8FF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2793" y="4200926"/>
            <a:ext cx="79255" cy="23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0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Complete the part-whole models.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  375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200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_____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 Find the difference between 184 and 72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blipFill>
                <a:blip r:embed="rId4"/>
                <a:stretch>
                  <a:fillRect l="-1626" t="-1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539118" y="1085248"/>
            <a:ext cx="2617947" cy="2009461"/>
            <a:chOff x="-2839063" y="3851461"/>
            <a:chExt cx="3292887" cy="2527524"/>
          </a:xfrm>
        </p:grpSpPr>
        <p:grpSp>
          <p:nvGrpSpPr>
            <p:cNvPr id="7" name="Group 6"/>
            <p:cNvGrpSpPr/>
            <p:nvPr/>
          </p:nvGrpSpPr>
          <p:grpSpPr>
            <a:xfrm>
              <a:off x="-2839063" y="3851461"/>
              <a:ext cx="3119145" cy="2527524"/>
              <a:chOff x="4671511" y="249049"/>
              <a:chExt cx="3119145" cy="2527524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5745832" y="249049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4671511" y="1686594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876256" y="1700808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cxnSp>
            <p:nvCxnSpPr>
              <p:cNvPr id="17" name="Straight Connector 16"/>
              <p:cNvCxnSpPr>
                <a:stCxn id="14" idx="3"/>
              </p:cNvCxnSpPr>
              <p:nvPr/>
            </p:nvCxnSpPr>
            <p:spPr>
              <a:xfrm flipH="1">
                <a:off x="5292080" y="1029538"/>
                <a:ext cx="587663" cy="68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14" idx="5"/>
              </p:cNvCxnSpPr>
              <p:nvPr/>
            </p:nvCxnSpPr>
            <p:spPr>
              <a:xfrm>
                <a:off x="6526321" y="1029538"/>
                <a:ext cx="637967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/>
              <p:cNvSpPr/>
              <p:nvPr/>
            </p:nvSpPr>
            <p:spPr>
              <a:xfrm>
                <a:off x="5745832" y="1862173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6203032" y="1163449"/>
                <a:ext cx="0" cy="6897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-1689711" y="4004730"/>
              <a:ext cx="827850" cy="59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alibri" panose="020F0502020204030204" pitchFamily="34" charset="0"/>
                </a:rPr>
                <a:t>562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-2778858" y="5462970"/>
              <a:ext cx="827850" cy="59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alibri" panose="020F0502020204030204" pitchFamily="34" charset="0"/>
                </a:rPr>
                <a:t>500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-1597814" y="5640029"/>
              <a:ext cx="827850" cy="59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2400" dirty="0">
                <a:latin typeface="Calibri" panose="020F050202020403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374026" y="5447754"/>
              <a:ext cx="827850" cy="59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alibri" panose="020F0502020204030204" pitchFamily="34" charset="0"/>
                </a:rPr>
                <a:t>2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503851" y="1075987"/>
            <a:ext cx="2549137" cy="2009461"/>
            <a:chOff x="-2839063" y="3851461"/>
            <a:chExt cx="3206337" cy="2527524"/>
          </a:xfrm>
        </p:grpSpPr>
        <p:grpSp>
          <p:nvGrpSpPr>
            <p:cNvPr id="22" name="Group 21"/>
            <p:cNvGrpSpPr/>
            <p:nvPr/>
          </p:nvGrpSpPr>
          <p:grpSpPr>
            <a:xfrm>
              <a:off x="-2839063" y="3851461"/>
              <a:ext cx="3119145" cy="2527524"/>
              <a:chOff x="4671511" y="249049"/>
              <a:chExt cx="3119145" cy="2527524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5745832" y="249049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671511" y="1686594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6876256" y="1700808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cxnSp>
            <p:nvCxnSpPr>
              <p:cNvPr id="30" name="Straight Connector 29"/>
              <p:cNvCxnSpPr>
                <a:stCxn id="27" idx="3"/>
              </p:cNvCxnSpPr>
              <p:nvPr/>
            </p:nvCxnSpPr>
            <p:spPr>
              <a:xfrm flipH="1">
                <a:off x="5292080" y="1029538"/>
                <a:ext cx="587663" cy="68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27" idx="5"/>
              </p:cNvCxnSpPr>
              <p:nvPr/>
            </p:nvCxnSpPr>
            <p:spPr>
              <a:xfrm>
                <a:off x="6526321" y="1029538"/>
                <a:ext cx="637967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/>
              <p:cNvSpPr/>
              <p:nvPr/>
            </p:nvSpPr>
            <p:spPr>
              <a:xfrm>
                <a:off x="5745832" y="1862173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6203032" y="1163449"/>
                <a:ext cx="0" cy="6897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-1689711" y="4004730"/>
              <a:ext cx="827850" cy="59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alibri" panose="020F0502020204030204" pitchFamily="34" charset="0"/>
                </a:rPr>
                <a:t>562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2778858" y="5462970"/>
              <a:ext cx="827850" cy="59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alibri" panose="020F0502020204030204" pitchFamily="34" charset="0"/>
                </a:rPr>
                <a:t>500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-1597814" y="5640029"/>
              <a:ext cx="827850" cy="59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2400" dirty="0">
                <a:latin typeface="Calibri" panose="020F050202020403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-460576" y="5447754"/>
              <a:ext cx="827850" cy="592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alibri" panose="020F0502020204030204" pitchFamily="34" charset="0"/>
                </a:rPr>
                <a:t>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830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Complete the part-whole models.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  375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200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_____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 Find the difference between 184 and 72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262979"/>
              </a:xfrm>
              <a:prstGeom prst="rect">
                <a:avLst/>
              </a:prstGeom>
              <a:blipFill>
                <a:blip r:embed="rId5"/>
                <a:stretch>
                  <a:fillRect l="-1626" t="-11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1539118" y="1085248"/>
            <a:ext cx="2479817" cy="2009461"/>
            <a:chOff x="4671511" y="249049"/>
            <a:chExt cx="3119145" cy="2527524"/>
          </a:xfrm>
        </p:grpSpPr>
        <p:sp>
          <p:nvSpPr>
            <p:cNvPr id="14" name="Oval 13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Oval 14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Oval 15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cxnSp>
          <p:nvCxnSpPr>
            <p:cNvPr id="17" name="Straight Connector 16"/>
            <p:cNvCxnSpPr>
              <a:stCxn id="14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4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2452888" y="1207102"/>
            <a:ext cx="658166" cy="470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</a:rPr>
              <a:t>562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86983" y="2366448"/>
            <a:ext cx="658166" cy="470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</a:rPr>
              <a:t>500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25949" y="2507216"/>
            <a:ext cx="658166" cy="470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</a:rPr>
              <a:t>60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98899" y="2354351"/>
            <a:ext cx="658166" cy="470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</a:rPr>
              <a:t>2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03851" y="1075987"/>
            <a:ext cx="2549137" cy="2009461"/>
            <a:chOff x="-2839063" y="3851461"/>
            <a:chExt cx="3206337" cy="2527524"/>
          </a:xfrm>
        </p:grpSpPr>
        <p:grpSp>
          <p:nvGrpSpPr>
            <p:cNvPr id="22" name="Group 21"/>
            <p:cNvGrpSpPr/>
            <p:nvPr/>
          </p:nvGrpSpPr>
          <p:grpSpPr>
            <a:xfrm>
              <a:off x="-2839063" y="3851461"/>
              <a:ext cx="3119145" cy="2527524"/>
              <a:chOff x="4671511" y="249049"/>
              <a:chExt cx="3119145" cy="2527524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5745832" y="249049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671511" y="1686594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6876256" y="1700808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cxnSp>
            <p:nvCxnSpPr>
              <p:cNvPr id="30" name="Straight Connector 29"/>
              <p:cNvCxnSpPr>
                <a:stCxn id="27" idx="3"/>
              </p:cNvCxnSpPr>
              <p:nvPr/>
            </p:nvCxnSpPr>
            <p:spPr>
              <a:xfrm flipH="1">
                <a:off x="5292080" y="1029538"/>
                <a:ext cx="587663" cy="68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27" idx="5"/>
              </p:cNvCxnSpPr>
              <p:nvPr/>
            </p:nvCxnSpPr>
            <p:spPr>
              <a:xfrm>
                <a:off x="6526321" y="1029538"/>
                <a:ext cx="637967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/>
              <p:cNvSpPr/>
              <p:nvPr/>
            </p:nvSpPr>
            <p:spPr>
              <a:xfrm>
                <a:off x="5745832" y="1862173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6203032" y="1163449"/>
                <a:ext cx="0" cy="6897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-1689711" y="4004730"/>
              <a:ext cx="827850" cy="59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alibri" panose="020F0502020204030204" pitchFamily="34" charset="0"/>
                </a:rPr>
                <a:t>562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2778858" y="5462970"/>
              <a:ext cx="827850" cy="59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alibri" panose="020F0502020204030204" pitchFamily="34" charset="0"/>
                </a:rPr>
                <a:t>500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-1597814" y="5640029"/>
              <a:ext cx="827850" cy="59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2400" dirty="0">
                <a:latin typeface="Calibri" panose="020F050202020403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-460576" y="5447754"/>
              <a:ext cx="827850" cy="592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latin typeface="Calibri" panose="020F0502020204030204" pitchFamily="34" charset="0"/>
                </a:rPr>
                <a:t>12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5490682" y="2492905"/>
            <a:ext cx="658166" cy="470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</a:rPr>
              <a:t>50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360769" y="3280055"/>
            <a:ext cx="796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170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90901" y="4612071"/>
            <a:ext cx="796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112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820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67512" y="1239125"/>
            <a:ext cx="77787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Tommy has £451</a:t>
            </a:r>
          </a:p>
          <a:p>
            <a:r>
              <a:rPr lang="en-GB" sz="3600" dirty="0">
                <a:latin typeface="Calibri" panose="020F0502020204030204" pitchFamily="34" charset="0"/>
              </a:rPr>
              <a:t>He spends £325 on a holiday.</a:t>
            </a:r>
          </a:p>
          <a:p>
            <a:r>
              <a:rPr lang="en-GB" sz="3600" dirty="0">
                <a:latin typeface="Calibri" panose="020F0502020204030204" pitchFamily="34" charset="0"/>
              </a:rPr>
              <a:t>How much money does he have left?</a:t>
            </a:r>
          </a:p>
        </p:txBody>
      </p:sp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765326"/>
              </p:ext>
            </p:extLst>
          </p:nvPr>
        </p:nvGraphicFramePr>
        <p:xfrm>
          <a:off x="2531890" y="3611327"/>
          <a:ext cx="2685141" cy="2657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895258" y="4773627"/>
                <a:ext cx="67839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4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258" y="4773627"/>
                <a:ext cx="67839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4369209" y="4182393"/>
            <a:ext cx="750840" cy="1828800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5803698" y="4804405"/>
            <a:ext cx="1871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–</a:t>
            </a:r>
            <a:r>
              <a:rPr lang="en-GB" sz="3600" dirty="0">
                <a:latin typeface="Calibri" panose="020F0502020204030204" pitchFamily="34" charset="0"/>
              </a:rPr>
              <a:t> 5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A2D704-C2AA-443C-A528-15BCFF232396}"/>
              </a:ext>
            </a:extLst>
          </p:cNvPr>
          <p:cNvSpPr txBox="1"/>
          <p:nvPr/>
        </p:nvSpPr>
        <p:spPr>
          <a:xfrm>
            <a:off x="225080" y="227485"/>
            <a:ext cx="7596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Use your whiteboard and place value charts to help you work out this problem over the next three slides.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292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8" grpId="0" animBg="1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56016"/>
              </p:ext>
            </p:extLst>
          </p:nvPr>
        </p:nvGraphicFramePr>
        <p:xfrm>
          <a:off x="757904" y="312736"/>
          <a:ext cx="7344000" cy="252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448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980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12" y="857357"/>
            <a:ext cx="1003253" cy="104992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531001"/>
              </p:ext>
            </p:extLst>
          </p:nvPr>
        </p:nvGraphicFramePr>
        <p:xfrm>
          <a:off x="5435726" y="3068373"/>
          <a:ext cx="2685141" cy="26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24050" y="4282298"/>
                <a:ext cx="67839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4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050" y="4282298"/>
                <a:ext cx="678391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757" y="836649"/>
            <a:ext cx="394345" cy="11012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839" y="836649"/>
            <a:ext cx="394345" cy="11012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81" y="857357"/>
            <a:ext cx="1003253" cy="10499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757" y="1796351"/>
            <a:ext cx="394345" cy="110125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839" y="1796351"/>
            <a:ext cx="394345" cy="110125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61319" y="503810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30317" y="503809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63322" y="503809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12" y="1835580"/>
            <a:ext cx="1003253" cy="104992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920" y="836649"/>
            <a:ext cx="394345" cy="1101257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4636977" y="901338"/>
            <a:ext cx="512618" cy="1028647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255" y="1132467"/>
            <a:ext cx="216717" cy="248064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 flipV="1">
            <a:off x="6602801" y="3878642"/>
            <a:ext cx="381836" cy="349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357305" y="3654437"/>
            <a:ext cx="3802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288779" y="3640384"/>
            <a:ext cx="3802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1</a:t>
            </a: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81" y="1835580"/>
            <a:ext cx="1003253" cy="1049928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509" y="1740463"/>
            <a:ext cx="216717" cy="24806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879" y="1740463"/>
            <a:ext cx="216717" cy="248064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249" y="1740463"/>
            <a:ext cx="216717" cy="248064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619" y="1740463"/>
            <a:ext cx="216717" cy="248064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988" y="1740463"/>
            <a:ext cx="216717" cy="24806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509" y="2030153"/>
            <a:ext cx="216717" cy="248064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1580" y="2030153"/>
            <a:ext cx="216717" cy="248064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651" y="2030153"/>
            <a:ext cx="216717" cy="248064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722" y="2030153"/>
            <a:ext cx="216717" cy="248064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794" y="2030153"/>
            <a:ext cx="216717" cy="248064"/>
          </a:xfrm>
          <a:prstGeom prst="rect">
            <a:avLst/>
          </a:prstGeom>
        </p:spPr>
      </p:pic>
      <p:cxnSp>
        <p:nvCxnSpPr>
          <p:cNvPr id="64" name="Straight Connector 63"/>
          <p:cNvCxnSpPr/>
          <p:nvPr/>
        </p:nvCxnSpPr>
        <p:spPr>
          <a:xfrm>
            <a:off x="7310692" y="2059019"/>
            <a:ext cx="265630" cy="1362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289361" y="1769289"/>
            <a:ext cx="265630" cy="1362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035186" y="1766701"/>
            <a:ext cx="265630" cy="1362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040088" y="2059020"/>
            <a:ext cx="265630" cy="1362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776933" y="1775879"/>
            <a:ext cx="265630" cy="1362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4235762" y="1929985"/>
            <a:ext cx="266073" cy="8405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250752" y="1014799"/>
            <a:ext cx="251083" cy="7685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991645" y="2059020"/>
            <a:ext cx="1027389" cy="6150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1960165" y="1014799"/>
            <a:ext cx="1058869" cy="7685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903922" y="2059019"/>
            <a:ext cx="1056243" cy="6203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191202" y="2930616"/>
            <a:ext cx="2119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  <a:latin typeface="Calibri" panose="020F0502020204030204" pitchFamily="34" charset="0"/>
              </a:rPr>
              <a:t>£126 left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62122" y="2943640"/>
            <a:ext cx="2799353" cy="2450945"/>
            <a:chOff x="104562" y="2937719"/>
            <a:chExt cx="3111718" cy="2724432"/>
          </a:xfrm>
        </p:grpSpPr>
        <p:grpSp>
          <p:nvGrpSpPr>
            <p:cNvPr id="25" name="Group 24"/>
            <p:cNvGrpSpPr/>
            <p:nvPr/>
          </p:nvGrpSpPr>
          <p:grpSpPr>
            <a:xfrm>
              <a:off x="158394" y="2937719"/>
              <a:ext cx="3057886" cy="2724432"/>
              <a:chOff x="-2839063" y="3851461"/>
              <a:chExt cx="3460148" cy="3082829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-2839063" y="3851461"/>
                <a:ext cx="3119145" cy="2527524"/>
                <a:chOff x="4671511" y="249049"/>
                <a:chExt cx="3119145" cy="2527524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5745832" y="249049"/>
                  <a:ext cx="914400" cy="9144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4671511" y="1686594"/>
                  <a:ext cx="914400" cy="9144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6876256" y="1700808"/>
                  <a:ext cx="914400" cy="9144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cxnSp>
              <p:nvCxnSpPr>
                <p:cNvPr id="52" name="Straight Connector 51"/>
                <p:cNvCxnSpPr>
                  <a:stCxn id="49" idx="3"/>
                </p:cNvCxnSpPr>
                <p:nvPr/>
              </p:nvCxnSpPr>
              <p:spPr>
                <a:xfrm flipH="1">
                  <a:off x="5292080" y="1029538"/>
                  <a:ext cx="587663" cy="684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>
                  <a:stCxn id="49" idx="5"/>
                </p:cNvCxnSpPr>
                <p:nvPr/>
              </p:nvCxnSpPr>
              <p:spPr>
                <a:xfrm>
                  <a:off x="6526321" y="1029538"/>
                  <a:ext cx="637967" cy="720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" name="Oval 70"/>
                <p:cNvSpPr/>
                <p:nvPr/>
              </p:nvSpPr>
              <p:spPr>
                <a:xfrm>
                  <a:off x="5745832" y="1862173"/>
                  <a:ext cx="914400" cy="9144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6203032" y="1163449"/>
                  <a:ext cx="0" cy="68975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TextBox 74"/>
              <p:cNvSpPr txBox="1"/>
              <p:nvPr/>
            </p:nvSpPr>
            <p:spPr>
              <a:xfrm>
                <a:off x="-1689711" y="4004730"/>
                <a:ext cx="827850" cy="592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451</a:t>
                </a: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-2778858" y="5462970"/>
                <a:ext cx="827850" cy="592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400</a:t>
                </a: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-1597814" y="5640029"/>
                <a:ext cx="827850" cy="592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50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-374026" y="5447754"/>
                <a:ext cx="827850" cy="592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93"/>
                  <p:cNvSpPr txBox="1"/>
                  <p:nvPr/>
                </p:nvSpPr>
                <p:spPr>
                  <a:xfrm>
                    <a:off x="-1741682" y="6411893"/>
                    <a:ext cx="1126048" cy="5223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oMath>
                    </a14:m>
                    <a:r>
                      <a:rPr lang="en-GB" sz="2000" dirty="0">
                        <a:latin typeface="Calibri" panose="020F0502020204030204" pitchFamily="34" charset="0"/>
                      </a:rPr>
                      <a:t>20</a:t>
                    </a:r>
                  </a:p>
                </p:txBody>
              </p:sp>
            </mc:Choice>
            <mc:Fallback xmlns="">
              <p:sp>
                <p:nvSpPr>
                  <p:cNvPr id="94" name="TextBox 9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741682" y="6411893"/>
                    <a:ext cx="1126048" cy="522397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t="-8824" b="-22059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-504963" y="6152490"/>
                    <a:ext cx="1126048" cy="5223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oMath>
                    </a14:m>
                    <a:r>
                      <a:rPr lang="en-GB" sz="2000" dirty="0">
                        <a:latin typeface="Calibri" panose="020F0502020204030204" pitchFamily="34" charset="0"/>
                      </a:rPr>
                      <a:t>5</a:t>
                    </a:r>
                  </a:p>
                </p:txBody>
              </p:sp>
            </mc:Choice>
            <mc:Fallback xmlns="">
              <p:sp>
                <p:nvSpPr>
                  <p:cNvPr id="95" name="TextBox 9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504963" y="6152490"/>
                    <a:ext cx="1126048" cy="522397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t="-8824" b="-22059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104562" y="5013293"/>
                  <a:ext cx="99513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GB" sz="2000" dirty="0">
                      <a:latin typeface="Calibri" panose="020F0502020204030204" pitchFamily="34" charset="0"/>
                    </a:rPr>
                    <a:t>300</a:t>
                  </a:r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562" y="5013293"/>
                  <a:ext cx="995138" cy="461665"/>
                </a:xfrm>
                <a:prstGeom prst="rect">
                  <a:avLst/>
                </a:prstGeom>
                <a:blipFill>
                  <a:blip r:embed="rId11"/>
                  <a:stretch>
                    <a:fillRect t="-7353" b="-2205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Group 13"/>
          <p:cNvGrpSpPr/>
          <p:nvPr/>
        </p:nvGrpSpPr>
        <p:grpSpPr>
          <a:xfrm>
            <a:off x="2584446" y="3865859"/>
            <a:ext cx="2830795" cy="2366243"/>
            <a:chOff x="2431367" y="4093375"/>
            <a:chExt cx="3146668" cy="2630278"/>
          </a:xfrm>
        </p:grpSpPr>
        <p:grpSp>
          <p:nvGrpSpPr>
            <p:cNvPr id="24" name="Group 23"/>
            <p:cNvGrpSpPr/>
            <p:nvPr/>
          </p:nvGrpSpPr>
          <p:grpSpPr>
            <a:xfrm>
              <a:off x="2534186" y="4093375"/>
              <a:ext cx="3043849" cy="2630278"/>
              <a:chOff x="680896" y="4191858"/>
              <a:chExt cx="3490337" cy="3016102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680896" y="4191858"/>
                <a:ext cx="3119145" cy="2527524"/>
                <a:chOff x="4671511" y="249049"/>
                <a:chExt cx="3119145" cy="2527524"/>
              </a:xfrm>
            </p:grpSpPr>
            <p:sp>
              <p:nvSpPr>
                <p:cNvPr id="83" name="Oval 82"/>
                <p:cNvSpPr/>
                <p:nvPr/>
              </p:nvSpPr>
              <p:spPr>
                <a:xfrm>
                  <a:off x="5745832" y="249049"/>
                  <a:ext cx="914400" cy="9144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84" name="Oval 83"/>
                <p:cNvSpPr/>
                <p:nvPr/>
              </p:nvSpPr>
              <p:spPr>
                <a:xfrm>
                  <a:off x="4671511" y="1686594"/>
                  <a:ext cx="914400" cy="9144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85" name="Oval 84"/>
                <p:cNvSpPr/>
                <p:nvPr/>
              </p:nvSpPr>
              <p:spPr>
                <a:xfrm>
                  <a:off x="6876256" y="1700808"/>
                  <a:ext cx="914400" cy="9144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cxnSp>
              <p:nvCxnSpPr>
                <p:cNvPr id="86" name="Straight Connector 85"/>
                <p:cNvCxnSpPr>
                  <a:stCxn id="83" idx="3"/>
                </p:cNvCxnSpPr>
                <p:nvPr/>
              </p:nvCxnSpPr>
              <p:spPr>
                <a:xfrm flipH="1">
                  <a:off x="5292080" y="1029538"/>
                  <a:ext cx="587663" cy="684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>
                  <a:stCxn id="83" idx="5"/>
                </p:cNvCxnSpPr>
                <p:nvPr/>
              </p:nvCxnSpPr>
              <p:spPr>
                <a:xfrm>
                  <a:off x="6526321" y="1029538"/>
                  <a:ext cx="637967" cy="720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8" name="Oval 87"/>
                <p:cNvSpPr/>
                <p:nvPr/>
              </p:nvSpPr>
              <p:spPr>
                <a:xfrm>
                  <a:off x="5745832" y="1862173"/>
                  <a:ext cx="914400" cy="91440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cxnSp>
              <p:nvCxnSpPr>
                <p:cNvPr id="89" name="Straight Connector 88"/>
                <p:cNvCxnSpPr/>
                <p:nvPr/>
              </p:nvCxnSpPr>
              <p:spPr>
                <a:xfrm>
                  <a:off x="6203032" y="1163449"/>
                  <a:ext cx="0" cy="68975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TextBox 89"/>
              <p:cNvSpPr txBox="1"/>
              <p:nvPr/>
            </p:nvSpPr>
            <p:spPr>
              <a:xfrm>
                <a:off x="1851183" y="4345129"/>
                <a:ext cx="1103969" cy="599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451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713652" y="5803570"/>
                <a:ext cx="1009951" cy="599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400</a:t>
                </a: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922098" y="5965413"/>
                <a:ext cx="827850" cy="599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40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035275" y="5803570"/>
                <a:ext cx="827850" cy="599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</a:rPr>
                  <a:t>11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TextBox 95"/>
                  <p:cNvSpPr txBox="1"/>
                  <p:nvPr/>
                </p:nvSpPr>
                <p:spPr>
                  <a:xfrm>
                    <a:off x="1790116" y="6678576"/>
                    <a:ext cx="1126048" cy="52938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oMath>
                    </a14:m>
                    <a:r>
                      <a:rPr lang="en-GB" sz="2000" dirty="0">
                        <a:latin typeface="Calibri" panose="020F0502020204030204" pitchFamily="34" charset="0"/>
                      </a:rPr>
                      <a:t>20</a:t>
                    </a:r>
                  </a:p>
                </p:txBody>
              </p:sp>
            </mc:Choice>
            <mc:Fallback xmlns="">
              <p:sp>
                <p:nvSpPr>
                  <p:cNvPr id="96" name="TextBox 9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90116" y="6678576"/>
                    <a:ext cx="1126048" cy="529384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t="-7353" b="-22059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3045185" y="6495602"/>
                    <a:ext cx="1126048" cy="52938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oMath>
                    </a14:m>
                    <a:r>
                      <a:rPr lang="en-GB" sz="2000" dirty="0">
                        <a:latin typeface="Calibri" panose="020F0502020204030204" pitchFamily="34" charset="0"/>
                      </a:rPr>
                      <a:t>5</a:t>
                    </a:r>
                  </a:p>
                </p:txBody>
              </p:sp>
            </mc:Choice>
            <mc:Fallback xmlns="">
              <p:sp>
                <p:nvSpPr>
                  <p:cNvPr id="97" name="TextBox 9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45185" y="6495602"/>
                    <a:ext cx="1126048" cy="529385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t="-8824" b="-22059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2431367" y="6126571"/>
                  <a:ext cx="99513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GB" sz="2000" dirty="0">
                      <a:latin typeface="Calibri" panose="020F0502020204030204" pitchFamily="34" charset="0"/>
                    </a:rPr>
                    <a:t>300</a:t>
                  </a:r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67" y="6126571"/>
                  <a:ext cx="995138" cy="461665"/>
                </a:xfrm>
                <a:prstGeom prst="rect">
                  <a:avLst/>
                </a:prstGeom>
                <a:blipFill>
                  <a:blip r:embed="rId14"/>
                  <a:stretch>
                    <a:fillRect t="-7353" b="-2205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21500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21" grpId="0" animBg="1"/>
      <p:bldP spid="21" grpId="1" animBg="1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550336"/>
              </p:ext>
            </p:extLst>
          </p:nvPr>
        </p:nvGraphicFramePr>
        <p:xfrm>
          <a:off x="705861" y="355466"/>
          <a:ext cx="7441200" cy="30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4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24804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4804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90400"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24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833271"/>
              </p:ext>
            </p:extLst>
          </p:nvPr>
        </p:nvGraphicFramePr>
        <p:xfrm>
          <a:off x="5184485" y="3474314"/>
          <a:ext cx="2685141" cy="2618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047">
                  <a:extLst>
                    <a:ext uri="{9D8B030D-6E8A-4147-A177-3AD203B41FA5}">
                      <a16:colId xmlns:a16="http://schemas.microsoft.com/office/drawing/2014/main" val="3099043578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992405871"/>
                    </a:ext>
                  </a:extLst>
                </a:gridCol>
                <a:gridCol w="895047">
                  <a:extLst>
                    <a:ext uri="{9D8B030D-6E8A-4147-A177-3AD203B41FA5}">
                      <a16:colId xmlns:a16="http://schemas.microsoft.com/office/drawing/2014/main" val="3329015639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79671"/>
                  </a:ext>
                </a:extLst>
              </a:tr>
              <a:tr h="6180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521301"/>
                  </a:ext>
                </a:extLst>
              </a:tr>
              <a:tr h="52948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385860"/>
                  </a:ext>
                </a:extLst>
              </a:tr>
              <a:tr h="759581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80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5488" y="4669871"/>
                <a:ext cx="67839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40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488" y="4669871"/>
                <a:ext cx="678391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250036" y="540110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38151" y="540110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12532" y="540110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5415287" y="4206914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130195" y="4052047"/>
            <a:ext cx="3802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194397" y="3963899"/>
            <a:ext cx="3802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3</a:t>
            </a:r>
          </a:p>
        </p:txBody>
      </p:sp>
      <p:pic>
        <p:nvPicPr>
          <p:cNvPr id="85" name="Picture 8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76700" y="961420"/>
            <a:ext cx="620691" cy="608400"/>
          </a:xfrm>
          <a:prstGeom prst="rect">
            <a:avLst/>
          </a:prstGeom>
        </p:spPr>
      </p:pic>
      <p:pic>
        <p:nvPicPr>
          <p:cNvPr id="87" name="Picture 8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684" y="961420"/>
            <a:ext cx="620691" cy="608400"/>
          </a:xfrm>
          <a:prstGeom prst="rect">
            <a:avLst/>
          </a:prstGeom>
        </p:spPr>
      </p:pic>
      <p:pic>
        <p:nvPicPr>
          <p:cNvPr id="88" name="Picture 8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05462" y="961420"/>
            <a:ext cx="620691" cy="608400"/>
          </a:xfrm>
          <a:prstGeom prst="rect">
            <a:avLst/>
          </a:prstGeom>
        </p:spPr>
      </p:pic>
      <p:pic>
        <p:nvPicPr>
          <p:cNvPr id="90" name="Picture 8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28240" y="961420"/>
            <a:ext cx="620691" cy="608400"/>
          </a:xfrm>
          <a:prstGeom prst="rect">
            <a:avLst/>
          </a:prstGeom>
        </p:spPr>
      </p:pic>
      <p:pic>
        <p:nvPicPr>
          <p:cNvPr id="93" name="Picture 9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51018" y="961420"/>
            <a:ext cx="620691" cy="608400"/>
          </a:xfrm>
          <a:prstGeom prst="rect">
            <a:avLst/>
          </a:prstGeom>
        </p:spPr>
      </p:pic>
      <p:sp>
        <p:nvSpPr>
          <p:cNvPr id="144" name="TextBox 143"/>
          <p:cNvSpPr txBox="1"/>
          <p:nvPr/>
        </p:nvSpPr>
        <p:spPr>
          <a:xfrm>
            <a:off x="6270544" y="3764761"/>
            <a:ext cx="3802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070085" y="4001573"/>
            <a:ext cx="3802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>
                <a:latin typeface="Calibri" panose="020F0502020204030204" pitchFamily="34" charset="0"/>
              </a:rPr>
              <a:t>1</a:t>
            </a:r>
          </a:p>
        </p:txBody>
      </p:sp>
      <p:pic>
        <p:nvPicPr>
          <p:cNvPr id="58" name="Picture 5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94108" y="961420"/>
            <a:ext cx="620691" cy="608400"/>
          </a:xfrm>
          <a:prstGeom prst="rect">
            <a:avLst/>
          </a:prstGeom>
        </p:spPr>
      </p:pic>
      <p:pic>
        <p:nvPicPr>
          <p:cNvPr id="59" name="Picture 5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08694" y="961420"/>
            <a:ext cx="620691" cy="608400"/>
          </a:xfrm>
          <a:prstGeom prst="rect">
            <a:avLst/>
          </a:prstGeom>
        </p:spPr>
      </p:pic>
      <p:pic>
        <p:nvPicPr>
          <p:cNvPr id="60" name="Picture 5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23280" y="961420"/>
            <a:ext cx="620691" cy="608400"/>
          </a:xfrm>
          <a:prstGeom prst="rect">
            <a:avLst/>
          </a:prstGeom>
        </p:spPr>
      </p:pic>
      <p:pic>
        <p:nvPicPr>
          <p:cNvPr id="61" name="Picture 6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94108" y="1560525"/>
            <a:ext cx="620691" cy="608400"/>
          </a:xfrm>
          <a:prstGeom prst="rect">
            <a:avLst/>
          </a:prstGeom>
        </p:spPr>
      </p:pic>
      <p:pic>
        <p:nvPicPr>
          <p:cNvPr id="62" name="Picture 6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08694" y="1560525"/>
            <a:ext cx="620691" cy="608400"/>
          </a:xfrm>
          <a:prstGeom prst="rect">
            <a:avLst/>
          </a:prstGeom>
        </p:spPr>
      </p:pic>
      <p:pic>
        <p:nvPicPr>
          <p:cNvPr id="63" name="Picture 6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23280" y="1560525"/>
            <a:ext cx="620691" cy="608400"/>
          </a:xfrm>
          <a:prstGeom prst="rect">
            <a:avLst/>
          </a:prstGeom>
        </p:spPr>
      </p:pic>
      <p:pic>
        <p:nvPicPr>
          <p:cNvPr id="64" name="Picture 6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94108" y="2140332"/>
            <a:ext cx="620691" cy="608400"/>
          </a:xfrm>
          <a:prstGeom prst="rect">
            <a:avLst/>
          </a:prstGeom>
        </p:spPr>
      </p:pic>
      <p:pic>
        <p:nvPicPr>
          <p:cNvPr id="65" name="Picture 6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37866" y="961420"/>
            <a:ext cx="620691" cy="608400"/>
          </a:xfrm>
          <a:prstGeom prst="rect">
            <a:avLst/>
          </a:prstGeom>
        </p:spPr>
      </p:pic>
      <p:pic>
        <p:nvPicPr>
          <p:cNvPr id="67" name="Picture 6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37866" y="1560525"/>
            <a:ext cx="620691" cy="608400"/>
          </a:xfrm>
          <a:prstGeom prst="rect">
            <a:avLst/>
          </a:prstGeom>
        </p:spPr>
      </p:pic>
      <p:pic>
        <p:nvPicPr>
          <p:cNvPr id="68" name="Picture 6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08694" y="2140332"/>
            <a:ext cx="620691" cy="608400"/>
          </a:xfrm>
          <a:prstGeom prst="rect">
            <a:avLst/>
          </a:prstGeom>
        </p:spPr>
      </p:pic>
      <p:pic>
        <p:nvPicPr>
          <p:cNvPr id="69" name="Picture 6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1051" y="1560525"/>
            <a:ext cx="620691" cy="608400"/>
          </a:xfrm>
          <a:prstGeom prst="rect">
            <a:avLst/>
          </a:prstGeom>
        </p:spPr>
      </p:pic>
      <p:pic>
        <p:nvPicPr>
          <p:cNvPr id="70" name="Picture 6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96708" y="2140332"/>
            <a:ext cx="620691" cy="608400"/>
          </a:xfrm>
          <a:prstGeom prst="rect">
            <a:avLst/>
          </a:prstGeom>
        </p:spPr>
      </p:pic>
      <p:pic>
        <p:nvPicPr>
          <p:cNvPr id="71" name="Picture 7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76700" y="1560525"/>
            <a:ext cx="620691" cy="608400"/>
          </a:xfrm>
          <a:prstGeom prst="rect">
            <a:avLst/>
          </a:prstGeom>
        </p:spPr>
      </p:pic>
      <p:pic>
        <p:nvPicPr>
          <p:cNvPr id="72" name="Picture 7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8150" y="1560525"/>
            <a:ext cx="620691" cy="608400"/>
          </a:xfrm>
          <a:prstGeom prst="rect">
            <a:avLst/>
          </a:prstGeom>
        </p:spPr>
      </p:pic>
      <p:pic>
        <p:nvPicPr>
          <p:cNvPr id="73" name="Picture 7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9600" y="1560525"/>
            <a:ext cx="620691" cy="608400"/>
          </a:xfrm>
          <a:prstGeom prst="rect">
            <a:avLst/>
          </a:prstGeom>
        </p:spPr>
      </p:pic>
      <p:pic>
        <p:nvPicPr>
          <p:cNvPr id="77" name="Picture 7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76700" y="2140332"/>
            <a:ext cx="620691" cy="608400"/>
          </a:xfrm>
          <a:prstGeom prst="rect">
            <a:avLst/>
          </a:prstGeom>
        </p:spPr>
      </p:pic>
      <p:pic>
        <p:nvPicPr>
          <p:cNvPr id="78" name="Picture 7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76700" y="2733830"/>
            <a:ext cx="620691" cy="608400"/>
          </a:xfrm>
          <a:prstGeom prst="rect">
            <a:avLst/>
          </a:prstGeom>
        </p:spPr>
      </p:pic>
      <p:pic>
        <p:nvPicPr>
          <p:cNvPr id="79" name="Picture 7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3369" y="2140332"/>
            <a:ext cx="620691" cy="608400"/>
          </a:xfrm>
          <a:prstGeom prst="rect">
            <a:avLst/>
          </a:prstGeom>
        </p:spPr>
      </p:pic>
      <p:pic>
        <p:nvPicPr>
          <p:cNvPr id="80" name="Picture 7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0038" y="2140332"/>
            <a:ext cx="620691" cy="608400"/>
          </a:xfrm>
          <a:prstGeom prst="rect">
            <a:avLst/>
          </a:prstGeom>
        </p:spPr>
      </p:pic>
      <p:pic>
        <p:nvPicPr>
          <p:cNvPr id="81" name="Picture 8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3369" y="2733830"/>
            <a:ext cx="620691" cy="608400"/>
          </a:xfrm>
          <a:prstGeom prst="rect">
            <a:avLst/>
          </a:prstGeom>
        </p:spPr>
      </p:pic>
      <p:cxnSp>
        <p:nvCxnSpPr>
          <p:cNvPr id="82" name="Straight Connector 81"/>
          <p:cNvCxnSpPr/>
          <p:nvPr/>
        </p:nvCxnSpPr>
        <p:spPr>
          <a:xfrm flipV="1">
            <a:off x="6194128" y="4206914"/>
            <a:ext cx="512447" cy="3128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1176511" y="3525397"/>
            <a:ext cx="3119145" cy="2527524"/>
            <a:chOff x="4671511" y="249049"/>
            <a:chExt cx="3119145" cy="2527524"/>
          </a:xfrm>
        </p:grpSpPr>
        <p:sp>
          <p:nvSpPr>
            <p:cNvPr id="84" name="Oval 83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Oval 94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Oval 95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7" name="Straight Connector 96"/>
            <p:cNvCxnSpPr>
              <a:stCxn id="84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84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2303769" y="3663677"/>
            <a:ext cx="1363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401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195238" y="5121690"/>
            <a:ext cx="1097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300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421252" y="5283533"/>
            <a:ext cx="82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90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539525" y="5121690"/>
            <a:ext cx="82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11</a:t>
            </a:r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5762322" y="2841180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972476" y="2243632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6985223" y="1674089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7590300" y="1669118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7596673" y="2230671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6327084" y="2845314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6354258" y="2254017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359171" y="1681261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5733567" y="2243632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5103528" y="1686567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4506780" y="1674089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3287647" y="2270203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2040076" y="1101537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1378659" y="1101537"/>
            <a:ext cx="449446" cy="348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7206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75" grpId="0"/>
      <p:bldP spid="76" grpId="0"/>
      <p:bldP spid="144" grpId="0"/>
      <p:bldP spid="145" grpId="0"/>
      <p:bldP spid="101" grpId="0"/>
      <p:bldP spid="102" grpId="0"/>
      <p:bldP spid="103" grpId="0"/>
      <p:bldP spid="1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B035AA-CBFD-4772-A60A-8E4F8400A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64" y="1690321"/>
            <a:ext cx="7688825" cy="34773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96C841-98C0-4A14-B991-1958CBA4D140}"/>
              </a:ext>
            </a:extLst>
          </p:cNvPr>
          <p:cNvSpPr txBox="1"/>
          <p:nvPr/>
        </p:nvSpPr>
        <p:spPr>
          <a:xfrm>
            <a:off x="574235" y="466636"/>
            <a:ext cx="7596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TTYP and use your whiteboards and place value charts to help you work out these problems.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1CF4D7-573F-4CAA-A0D7-1F438E3A7831}"/>
              </a:ext>
            </a:extLst>
          </p:cNvPr>
          <p:cNvSpPr txBox="1"/>
          <p:nvPr/>
        </p:nvSpPr>
        <p:spPr>
          <a:xfrm>
            <a:off x="481964" y="5352849"/>
            <a:ext cx="759655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Let’s share our working with the class so we can address any misconceptions. </a:t>
            </a:r>
          </a:p>
          <a:p>
            <a:r>
              <a:rPr lang="en-GB" sz="2000" dirty="0"/>
              <a:t>Continue onto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331715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1.4|4.6|8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15.8|7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|14.9|4.9|3.4|19.3|21.3|3.2|5.4|2.6|4.7|3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9|6.7|4.6|7.6|5.1|4.7|8.3|19.6|1.9|2.8|1.9|3.7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1.3|8.6|10.8|10.9|5.5|1.8|7.6|3.5|5.1|9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4.4|5.1|10.4|5.7|19.7|0.9|0.8|2.5|0.7|5.8|4.3|4|3.6|15.1|8|4.3|8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8.7|10|0.8|0.7|3.9|5.1|1.1|4.6|3.4|2.8|4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2A2878-286F-4603-BF06-A2BD54E638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7711CD-1AE6-475E-827E-CD32B5B2A836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522d4c35-b548-4432-90ae-af4376e1c4b4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CA571C9-1559-42B3-B5E3-BAA0E27888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636</Words>
  <Application>Microsoft Office PowerPoint</Application>
  <PresentationFormat>On-screen Show (4:3)</PresentationFormat>
  <Paragraphs>248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1_Your turn activity lesson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184</cp:revision>
  <dcterms:created xsi:type="dcterms:W3CDTF">2019-07-05T11:02:13Z</dcterms:created>
  <dcterms:modified xsi:type="dcterms:W3CDTF">2021-10-19T10:00:45Z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