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7" r:id="rId7"/>
    <p:sldMasterId id="2147483679" r:id="rId8"/>
    <p:sldMasterId id="2147483682" r:id="rId9"/>
  </p:sldMasterIdLst>
  <p:notesMasterIdLst>
    <p:notesMasterId r:id="rId25"/>
  </p:notesMasterIdLst>
  <p:sldIdLst>
    <p:sldId id="296" r:id="rId10"/>
    <p:sldId id="297" r:id="rId11"/>
    <p:sldId id="311" r:id="rId12"/>
    <p:sldId id="312" r:id="rId13"/>
    <p:sldId id="314" r:id="rId14"/>
    <p:sldId id="321" r:id="rId15"/>
    <p:sldId id="300" r:id="rId16"/>
    <p:sldId id="323" r:id="rId17"/>
    <p:sldId id="316" r:id="rId18"/>
    <p:sldId id="324" r:id="rId19"/>
    <p:sldId id="325" r:id="rId20"/>
    <p:sldId id="326" r:id="rId21"/>
    <p:sldId id="317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84227" autoAdjust="0"/>
  </p:normalViewPr>
  <p:slideViewPr>
    <p:cSldViewPr snapToGrid="0" snapToObjects="1">
      <p:cViewPr varScale="1">
        <p:scale>
          <a:sx n="39" d="100"/>
          <a:sy n="39" d="100"/>
        </p:scale>
        <p:origin x="13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97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3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98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34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26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3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7.png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4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NULL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../media/image15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25" y="3895764"/>
            <a:ext cx="6206266" cy="2487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984" y="370703"/>
            <a:ext cx="8031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11.1.22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LO – I can use formal methods of multiplication to multiply 2-digit by 1-digit numbers.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34456" y="1560639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4293384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152159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868676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357379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4293384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151186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867703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357282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4292411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151186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867703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3572826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4292411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5713694" y="211739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694" y="2117398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5728800" y="277962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00" y="2779627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/>
              <p:nvPr/>
            </p:nvSpPr>
            <p:spPr>
              <a:xfrm>
                <a:off x="5740870" y="344185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96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70" y="3441857"/>
                <a:ext cx="2391705" cy="523220"/>
              </a:xfrm>
              <a:prstGeom prst="rect">
                <a:avLst/>
              </a:prstGeom>
              <a:blipFill>
                <a:blip r:embed="rId10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9" y="5008862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3223925" y="2909806"/>
            <a:ext cx="2258600" cy="2010905"/>
          </a:xfrm>
          <a:prstGeom prst="corner">
            <a:avLst>
              <a:gd name="adj1" fmla="val 65490"/>
              <a:gd name="adj2" fmla="val 56165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AEF985F-F81F-416A-B1A5-2CEA374C6AA5}"/>
              </a:ext>
            </a:extLst>
          </p:cNvPr>
          <p:cNvCxnSpPr>
            <a:cxnSpLocks/>
            <a:endCxn id="60" idx="3"/>
          </p:cNvCxnSpPr>
          <p:nvPr/>
        </p:nvCxnSpPr>
        <p:spPr>
          <a:xfrm rot="10800000" flipV="1">
            <a:off x="2368787" y="4920709"/>
            <a:ext cx="1530006" cy="417276"/>
          </a:xfrm>
          <a:prstGeom prst="bentConnector3">
            <a:avLst>
              <a:gd name="adj1" fmla="val -1504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90241CB-07E7-4026-B56C-5652D15C08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7682" y="1574773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6619214" y="196594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6709598" y="241365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224211" y="196594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098890" y="152911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9E8049-4CE2-4CA0-ADE9-7A27054C016D}"/>
              </a:ext>
            </a:extLst>
          </p:cNvPr>
          <p:cNvCxnSpPr/>
          <p:nvPr/>
        </p:nvCxnSpPr>
        <p:spPr>
          <a:xfrm>
            <a:off x="6171820" y="4292411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/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blipFill>
                <a:blip r:embed="rId12"/>
                <a:stretch>
                  <a:fillRect l="-757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/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blipFill>
                <a:blip r:embed="rId13"/>
                <a:stretch>
                  <a:fillRect l="-61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F4AF19-CF8E-46F9-B46B-939AB34126DD}"/>
              </a:ext>
            </a:extLst>
          </p:cNvPr>
          <p:cNvCxnSpPr/>
          <p:nvPr/>
        </p:nvCxnSpPr>
        <p:spPr>
          <a:xfrm>
            <a:off x="6174848" y="294188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A3437F8-20BE-472D-BBA3-507A4107C0AB}"/>
              </a:ext>
            </a:extLst>
          </p:cNvPr>
          <p:cNvCxnSpPr/>
          <p:nvPr/>
        </p:nvCxnSpPr>
        <p:spPr>
          <a:xfrm>
            <a:off x="6171820" y="3827279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F45C3C1-71C8-459F-8051-A6E74A50E10F}"/>
              </a:ext>
            </a:extLst>
          </p:cNvPr>
          <p:cNvSpPr txBox="1"/>
          <p:nvPr/>
        </p:nvSpPr>
        <p:spPr>
          <a:xfrm>
            <a:off x="6241847" y="2883095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9F1310-5A94-4BA2-9035-C92DFBA79A1D}"/>
              </a:ext>
            </a:extLst>
          </p:cNvPr>
          <p:cNvSpPr txBox="1"/>
          <p:nvPr/>
        </p:nvSpPr>
        <p:spPr>
          <a:xfrm>
            <a:off x="6241847" y="3301275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AF2365-9C5B-4A95-B39B-00D1392825D0}"/>
              </a:ext>
            </a:extLst>
          </p:cNvPr>
          <p:cNvSpPr txBox="1"/>
          <p:nvPr/>
        </p:nvSpPr>
        <p:spPr>
          <a:xfrm>
            <a:off x="6233709" y="3762947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90562" y="1578851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B9E9452-7090-4B1E-AE5E-6E40F0DD5A32}"/>
              </a:ext>
            </a:extLst>
          </p:cNvPr>
          <p:cNvSpPr txBox="1"/>
          <p:nvPr/>
        </p:nvSpPr>
        <p:spPr>
          <a:xfrm>
            <a:off x="6622094" y="197002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/>
              <p:nvPr/>
            </p:nvSpPr>
            <p:spPr>
              <a:xfrm>
                <a:off x="5798202" y="245757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02" y="2457572"/>
                <a:ext cx="44652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A502486-1735-42CD-84A4-B6379B409D41}"/>
              </a:ext>
            </a:extLst>
          </p:cNvPr>
          <p:cNvSpPr txBox="1"/>
          <p:nvPr/>
        </p:nvSpPr>
        <p:spPr>
          <a:xfrm>
            <a:off x="6712478" y="241773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FF6F04-A197-4DDA-A315-BFB367B53110}"/>
              </a:ext>
            </a:extLst>
          </p:cNvPr>
          <p:cNvSpPr txBox="1"/>
          <p:nvPr/>
        </p:nvSpPr>
        <p:spPr>
          <a:xfrm>
            <a:off x="6227091" y="197002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9D8EE4-10CC-47FA-B008-E55B13AF0A8F}"/>
              </a:ext>
            </a:extLst>
          </p:cNvPr>
          <p:cNvSpPr txBox="1"/>
          <p:nvPr/>
        </p:nvSpPr>
        <p:spPr>
          <a:xfrm>
            <a:off x="6101770" y="153319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177728" y="294596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177728" y="3400960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6685182" y="287544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271623" y="3338973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265952" y="287544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3" grpId="0" animBg="1"/>
      <p:bldP spid="3" grpId="1" animBg="1"/>
      <p:bldP spid="3" grpId="2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  <p:bldP spid="68" grpId="0"/>
      <p:bldP spid="68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3020" y="156063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34456" y="1212036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1784818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2085547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2339967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3205318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296123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4369904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3512732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1784818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2339967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296123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3512732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1783845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2338994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296026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3511759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48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5374288"/>
            <a:ext cx="674868" cy="65824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7111672" y="194773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202056" y="239544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716669" y="194773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591348" y="151090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670186" y="292775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670186" y="338274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216511" y="285938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752768" y="3316186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721570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5439" y="40457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578283" y="547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150624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702117"/>
            <a:ext cx="674868" cy="6582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150624"/>
            <a:ext cx="674868" cy="6582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702117"/>
            <a:ext cx="674868" cy="6582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149651"/>
            <a:ext cx="674868" cy="6582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701144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3333314" y="2998213"/>
            <a:ext cx="1964825" cy="2318851"/>
          </a:xfrm>
          <a:prstGeom prst="corner">
            <a:avLst>
              <a:gd name="adj1" fmla="val 89786"/>
              <a:gd name="adj2" fmla="val 35633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4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5" grpId="0"/>
      <p:bldP spid="86" grpId="0"/>
      <p:bldP spid="86" grpId="1"/>
      <p:bldP spid="87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3020" y="156063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70106" y="1238365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27" y="181114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71" y="1792888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070" y="2349010"/>
            <a:ext cx="674868" cy="6582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90" y="2969309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1" y="2987568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8" y="4171330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94" y="3521775"/>
            <a:ext cx="674868" cy="65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32" y="1792888"/>
            <a:ext cx="674868" cy="658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32" y="2349010"/>
            <a:ext cx="674868" cy="6582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2969309"/>
            <a:ext cx="674868" cy="6582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3521775"/>
            <a:ext cx="674868" cy="6582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77" y="1792888"/>
            <a:ext cx="674868" cy="658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477" y="2349010"/>
            <a:ext cx="674868" cy="6582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2969309"/>
            <a:ext cx="674868" cy="6582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3521775"/>
            <a:ext cx="674868" cy="658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71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213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1" y="2959989"/>
            <a:ext cx="674868" cy="6582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7111672" y="194773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202056" y="239544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716669" y="194773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591348" y="151090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670186" y="292775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670186" y="338274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216511" y="285938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248087" y="3314724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721570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5439" y="40457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578283" y="547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1" y="4176953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94" y="4717884"/>
            <a:ext cx="674868" cy="6582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4171331"/>
            <a:ext cx="674868" cy="6582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756" y="4717884"/>
            <a:ext cx="674868" cy="6582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4171331"/>
            <a:ext cx="674868" cy="6582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01" y="4717884"/>
            <a:ext cx="674868" cy="65824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FC6F928-F6FD-43CF-A681-9C297FC54B5C}"/>
              </a:ext>
            </a:extLst>
          </p:cNvPr>
          <p:cNvSpPr txBox="1"/>
          <p:nvPr/>
        </p:nvSpPr>
        <p:spPr>
          <a:xfrm>
            <a:off x="6241084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3BDBA4E-5119-45C9-B4B9-B7AA6DF4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18" y="1794851"/>
            <a:ext cx="674868" cy="658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CC6646-455E-4EC4-B22A-485B799F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42" y="2971272"/>
            <a:ext cx="674868" cy="6582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3142355-49CC-4FE6-BAA7-BE49AB8A6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42" y="4173294"/>
            <a:ext cx="674868" cy="6582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235C62-49CA-41A4-8318-5165A5D6A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1" y="4180020"/>
            <a:ext cx="674868" cy="658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2" grpId="0"/>
      <p:bldP spid="63" grpId="0"/>
      <p:bldP spid="64" grpId="0"/>
      <p:bldP spid="65" grpId="0"/>
      <p:bldP spid="85" grpId="0"/>
      <p:bldP spid="86" grpId="0"/>
      <p:bldP spid="87" grpId="0"/>
      <p:bldP spid="8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08" y="369335"/>
            <a:ext cx="8946292" cy="8894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Work with your partner using a place value card or your whiteboard and place value counters to work out the following questions.</a:t>
            </a: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1.43 x3 =</a:t>
            </a:r>
          </a:p>
          <a:p>
            <a:pPr lvl="0" defTabSz="514350"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2.36 </a:t>
            </a:r>
            <a:r>
              <a:rPr lang="en-GB" sz="3600" b="1" dirty="0">
                <a:latin typeface="Comic Sans MS" panose="030F0702030302020204" pitchFamily="66" charset="0"/>
              </a:rPr>
              <a:t>x </a:t>
            </a:r>
            <a:r>
              <a:rPr lang="en-GB" sz="3600" b="1" dirty="0" smtClean="0">
                <a:latin typeface="Comic Sans MS" panose="030F0702030302020204" pitchFamily="66" charset="0"/>
              </a:rPr>
              <a:t>4 =</a:t>
            </a:r>
          </a:p>
          <a:p>
            <a:pPr lvl="0" defTabSz="514350"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3.74 </a:t>
            </a:r>
            <a:r>
              <a:rPr lang="en-GB" sz="3600" b="1" dirty="0">
                <a:latin typeface="Comic Sans MS" panose="030F0702030302020204" pitchFamily="66" charset="0"/>
              </a:rPr>
              <a:t>x </a:t>
            </a:r>
            <a:r>
              <a:rPr lang="en-GB" sz="3600" b="1" dirty="0" smtClean="0">
                <a:latin typeface="Comic Sans MS" panose="030F0702030302020204" pitchFamily="66" charset="0"/>
              </a:rPr>
              <a:t>5 =</a:t>
            </a: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6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08" y="369335"/>
            <a:ext cx="8946292" cy="667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Let’s look at Whitney’s method. Can you solve the questions using this method?</a:t>
            </a: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989" y="2290520"/>
            <a:ext cx="6745034" cy="2503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2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08" y="369335"/>
            <a:ext cx="8946292" cy="6863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3000" b="1" dirty="0" smtClean="0">
                <a:latin typeface="Comic Sans MS" panose="030F0702030302020204" pitchFamily="66" charset="0"/>
              </a:rPr>
              <a:t>Have a go at the challenge sheet if you can. Keep thinking of the formal method to help you. Use your place value counters, if it helps.</a:t>
            </a:r>
            <a:endParaRPr lang="en-GB" sz="30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808918"/>
            <a:ext cx="5424637" cy="5049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557" y="1013254"/>
            <a:ext cx="8204886" cy="3600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Let’s warm up together now. Answer the following questions on your whiteboards.</a:t>
            </a:r>
          </a:p>
          <a:p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"/>
    </mc:Choice>
    <mc:Fallback xmlns="">
      <p:transition spd="slow" advTm="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227819" y="205612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02659" y="2050479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2024" y="321970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2169" y="36373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0333" y="406438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89398" y="321970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7680" y="363735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7680" y="406438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45769" y="536396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3825" y="536235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95393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6832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4"/>
    </mc:Choice>
    <mc:Fallback xmlns="">
      <p:transition spd="slow" advTm="6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849" y="0"/>
            <a:ext cx="8872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Comic Sans MS" panose="030F0702030302020204" pitchFamily="66" charset="0"/>
              </a:rPr>
              <a:t>As a class </a:t>
            </a:r>
            <a:r>
              <a:rPr lang="en-GB" sz="2800" b="1" dirty="0" smtClean="0">
                <a:latin typeface="Comic Sans MS" panose="030F0702030302020204" pitchFamily="66" charset="0"/>
              </a:rPr>
              <a:t>let’s look at the </a:t>
            </a:r>
            <a:r>
              <a:rPr lang="en-GB" sz="2800" b="1" dirty="0">
                <a:latin typeface="Comic Sans MS" panose="030F0702030302020204" pitchFamily="66" charset="0"/>
              </a:rPr>
              <a:t>top example and </a:t>
            </a:r>
            <a:endParaRPr lang="en-GB" sz="2800" b="1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2800" b="1" dirty="0" smtClean="0">
                <a:latin typeface="Comic Sans MS" panose="030F0702030302020204" pitchFamily="66" charset="0"/>
              </a:rPr>
              <a:t>work </a:t>
            </a:r>
            <a:r>
              <a:rPr lang="en-GB" sz="2800" b="1" dirty="0">
                <a:latin typeface="Comic Sans MS" panose="030F0702030302020204" pitchFamily="66" charset="0"/>
              </a:rPr>
              <a:t>out the answer together. </a:t>
            </a:r>
            <a:r>
              <a:rPr lang="en-GB" sz="2800" b="1" dirty="0" smtClean="0">
                <a:latin typeface="Comic Sans MS" panose="030F0702030302020204" pitchFamily="66" charset="0"/>
              </a:rPr>
              <a:t>Now </a:t>
            </a:r>
            <a:r>
              <a:rPr lang="en-GB" sz="2800" b="1" dirty="0">
                <a:latin typeface="Comic Sans MS" panose="030F0702030302020204" pitchFamily="66" charset="0"/>
              </a:rPr>
              <a:t>use the </a:t>
            </a:r>
            <a:endParaRPr lang="en-GB" sz="2800" b="1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2800" b="1" dirty="0" smtClean="0">
                <a:latin typeface="Comic Sans MS" panose="030F0702030302020204" pitchFamily="66" charset="0"/>
              </a:rPr>
              <a:t>same </a:t>
            </a:r>
            <a:r>
              <a:rPr lang="en-GB" sz="2800" b="1" dirty="0">
                <a:latin typeface="Comic Sans MS" panose="030F0702030302020204" pitchFamily="66" charset="0"/>
              </a:rPr>
              <a:t>method to answer the 3 examples.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12" y="1721180"/>
            <a:ext cx="909358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33" y="2854519"/>
            <a:ext cx="909358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23" y="1739833"/>
            <a:ext cx="909358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44" y="2873172"/>
            <a:ext cx="909358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134" y="1758486"/>
            <a:ext cx="909358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55" y="2891825"/>
            <a:ext cx="909358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3921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45" y="1395699"/>
            <a:ext cx="8463826" cy="5029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7"/>
    </mc:Choice>
    <mc:Fallback xmlns="">
      <p:transition spd="slow" advTm="3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488092" y="1086465"/>
          <a:ext cx="3308376" cy="446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25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4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3160972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2961958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2971422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25097" y="4465446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01946" y="4266432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77708" y="4275896"/>
            <a:ext cx="444154" cy="1252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E06ABB-27E0-41DF-8A94-8B5F606F2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1858252"/>
            <a:ext cx="230277" cy="264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8D81EB-2E6F-4B64-A88F-FB60243F3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3160972"/>
            <a:ext cx="230277" cy="264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AEF8FD-C252-4EEE-BB8E-6D2260CCD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92635" y="4465446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E3491D-7947-45C6-8335-5D67D9D7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1858252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FFB138-1A8D-47F5-8530-95386063D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3160972"/>
            <a:ext cx="230277" cy="2643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BFDAE7-7853-4A89-8C03-43E525F75E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60173" y="4465446"/>
            <a:ext cx="230277" cy="264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5A3151-9415-4D9D-86E9-6DBEE89E8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41937" y="2117234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08B0A4-4DB4-43F8-95A2-2349CB8BA8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31869" y="3419954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62A6749-5E56-4499-8AF9-444DCF562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31869" y="4721220"/>
            <a:ext cx="230277" cy="264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/>
              <p:nvPr/>
            </p:nvSpPr>
            <p:spPr>
              <a:xfrm>
                <a:off x="5561241" y="190741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41" y="1907418"/>
                <a:ext cx="2391705" cy="523220"/>
              </a:xfrm>
              <a:prstGeom prst="rect">
                <a:avLst/>
              </a:prstGeom>
              <a:blipFill>
                <a:blip r:embed="rId7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/>
              <p:nvPr/>
            </p:nvSpPr>
            <p:spPr>
              <a:xfrm>
                <a:off x="5576347" y="256964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47" y="2569647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16CD1295-EC7A-457D-A787-49F1C5DDC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709475" y="2117234"/>
            <a:ext cx="230277" cy="264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6B9CC2-7AD6-479E-94E9-6E2C1A51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711069" y="3419954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BD11ABA-CE4A-4C18-9E3A-69AAA3467A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62146" y="4721220"/>
            <a:ext cx="230277" cy="264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A886D-D100-4C7E-B337-EB96953AD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2024022" y="5159634"/>
            <a:ext cx="444154" cy="125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/>
              <p:nvPr/>
            </p:nvSpPr>
            <p:spPr>
              <a:xfrm>
                <a:off x="5588417" y="323187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75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17" y="3231877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75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98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08" y="369335"/>
            <a:ext cx="8946292" cy="6124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Answer 15 x 3 = </a:t>
            </a: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      and 24 x 5 on your whiteboards.</a:t>
            </a: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Think about the efficient multiplication lesson </a:t>
            </a:r>
            <a:r>
              <a:rPr lang="en-GB" sz="3600" b="1" dirty="0" smtClean="0">
                <a:latin typeface="Comic Sans MS" panose="030F0702030302020204" pitchFamily="66" charset="0"/>
              </a:rPr>
              <a:t>on Friday and yesterday’s lesson too.</a:t>
            </a: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34456" y="1560639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93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5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4" y="4293384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152159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2868676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357379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03" y="4293384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151186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2867703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357282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48" y="4292411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151186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2867703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3572826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6" y="4292411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9" y="5008862"/>
            <a:ext cx="674868" cy="658246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A208389-EC02-4F46-81DC-ECC72E107F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7682" y="1574773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1601F05-E06E-4ED7-AD02-D1AD594438DC}"/>
              </a:ext>
            </a:extLst>
          </p:cNvPr>
          <p:cNvSpPr txBox="1"/>
          <p:nvPr/>
        </p:nvSpPr>
        <p:spPr>
          <a:xfrm>
            <a:off x="6619214" y="196594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/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22" y="2453494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AEF18E93-7835-426B-9A8F-3BC75F0ED9A0}"/>
              </a:ext>
            </a:extLst>
          </p:cNvPr>
          <p:cNvSpPr txBox="1"/>
          <p:nvPr/>
        </p:nvSpPr>
        <p:spPr>
          <a:xfrm>
            <a:off x="6709598" y="241365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D2A1AC-25BA-4EA6-BA52-AC96DE7CEB54}"/>
              </a:ext>
            </a:extLst>
          </p:cNvPr>
          <p:cNvSpPr txBox="1"/>
          <p:nvPr/>
        </p:nvSpPr>
        <p:spPr>
          <a:xfrm>
            <a:off x="6224211" y="196594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A087E6-33DD-4C5F-950B-D9F9CBB1F811}"/>
              </a:ext>
            </a:extLst>
          </p:cNvPr>
          <p:cNvSpPr txBox="1"/>
          <p:nvPr/>
        </p:nvSpPr>
        <p:spPr>
          <a:xfrm>
            <a:off x="6098890" y="152911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ADED6B9-17CE-47F7-859A-BC5AA8EDCAEC}"/>
              </a:ext>
            </a:extLst>
          </p:cNvPr>
          <p:cNvCxnSpPr/>
          <p:nvPr/>
        </p:nvCxnSpPr>
        <p:spPr>
          <a:xfrm>
            <a:off x="6171820" y="4292411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4" y="2925768"/>
                <a:ext cx="1201511" cy="461665"/>
              </a:xfrm>
              <a:prstGeom prst="rect">
                <a:avLst/>
              </a:prstGeom>
              <a:blipFill>
                <a:blip r:embed="rId10"/>
                <a:stretch>
                  <a:fillRect l="-757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93" y="3379726"/>
                <a:ext cx="1477844" cy="461665"/>
              </a:xfrm>
              <a:prstGeom prst="rect">
                <a:avLst/>
              </a:prstGeom>
              <a:blipFill>
                <a:blip r:embed="rId11"/>
                <a:stretch>
                  <a:fillRect l="-61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3D2A0D-E43E-444E-9E1D-2E49D95BB726}"/>
              </a:ext>
            </a:extLst>
          </p:cNvPr>
          <p:cNvCxnSpPr/>
          <p:nvPr/>
        </p:nvCxnSpPr>
        <p:spPr>
          <a:xfrm>
            <a:off x="6174848" y="294188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208227-9EB0-4FAA-8852-C433C6D668AE}"/>
              </a:ext>
            </a:extLst>
          </p:cNvPr>
          <p:cNvCxnSpPr/>
          <p:nvPr/>
        </p:nvCxnSpPr>
        <p:spPr>
          <a:xfrm>
            <a:off x="6171820" y="3827279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012D1AF-1D42-4EB0-A8B0-D0759BE0EF63}"/>
              </a:ext>
            </a:extLst>
          </p:cNvPr>
          <p:cNvSpPr txBox="1"/>
          <p:nvPr/>
        </p:nvSpPr>
        <p:spPr>
          <a:xfrm>
            <a:off x="6241847" y="2883095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FFC360-87DD-4D3D-A2E2-1619C13F6B06}"/>
              </a:ext>
            </a:extLst>
          </p:cNvPr>
          <p:cNvSpPr txBox="1"/>
          <p:nvPr/>
        </p:nvSpPr>
        <p:spPr>
          <a:xfrm>
            <a:off x="6241847" y="3301275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90E173-0DEE-4022-A084-1CC1A28AF93E}"/>
              </a:ext>
            </a:extLst>
          </p:cNvPr>
          <p:cNvSpPr txBox="1"/>
          <p:nvPr/>
        </p:nvSpPr>
        <p:spPr>
          <a:xfrm>
            <a:off x="6233709" y="3762947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1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6" grpId="0"/>
      <p:bldP spid="62" grpId="0"/>
      <p:bldP spid="63" grpId="0"/>
      <p:bldP spid="66" grpId="0"/>
      <p:bldP spid="67" grpId="0"/>
      <p:bldP spid="68" grpId="0"/>
      <p:bldP spid="57" grpId="0"/>
      <p:bldP spid="58" grpId="0"/>
      <p:bldP spid="69" grpId="0"/>
      <p:bldP spid="70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08" y="369335"/>
            <a:ext cx="8946292" cy="66787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Now let’s look at a formal method of multiplication. This should make it even easier as you can use your multiplication knowledge without having to add</a:t>
            </a:r>
            <a:r>
              <a:rPr lang="en-GB" sz="3600" b="1" dirty="0" smtClean="0">
                <a:latin typeface="Comic Sans MS" panose="030F0702030302020204" pitchFamily="66" charset="0"/>
              </a:rPr>
              <a:t>.</a:t>
            </a: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sz="3600" b="1" dirty="0">
                <a:latin typeface="Comic Sans MS" panose="030F0702030302020204" pitchFamily="66" charset="0"/>
              </a:rPr>
              <a:t> 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endParaRPr lang="en-GB" sz="3600" b="1" dirty="0" smtClean="0">
              <a:latin typeface="Comic Sans MS" panose="030F0702030302020204" pitchFamily="66" charset="0"/>
            </a:endParaRPr>
          </a:p>
          <a:p>
            <a:pPr lvl="0" defTabSz="514350"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.</a:t>
            </a:r>
            <a:endParaRPr lang="en-GB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7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|6.8|2.7|3|9.6|3.1|3.5|14.9|2.8|3.5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8.3|2.6|10.9|4.4|2.1|2.4|0.6|8.2|1.9|7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ee99ee9-287b-4f9a-957c-ba5ae7375c9a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9036</TotalTime>
  <Words>573</Words>
  <Application>Microsoft Office PowerPoint</Application>
  <PresentationFormat>On-screen Show (4:3)</PresentationFormat>
  <Paragraphs>232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Comic Sans MS</vt:lpstr>
      <vt:lpstr>KG Primary Penmanship</vt:lpstr>
      <vt:lpstr>Title slide</vt:lpstr>
      <vt:lpstr>Get ready title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240</cp:revision>
  <dcterms:created xsi:type="dcterms:W3CDTF">2019-07-05T11:02:13Z</dcterms:created>
  <dcterms:modified xsi:type="dcterms:W3CDTF">2022-01-04T14:44:21Z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