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B72CB-FD6B-4EAA-B737-A8BEC10D7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CA65C-300D-4B1F-9F1A-DA6914E84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C63B9-EEBF-4F09-A18F-EED53DB5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40803-D63E-4842-A48B-A645E7FB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99F2-8AE1-4E18-AC88-07BBCE982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4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B331-F423-43A3-94CC-0531D5AA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2B527-9F92-4668-94C3-E966493E3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A5031-EFDC-4267-A0F0-7A34D93D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7F1D4-BAD0-4A62-BECA-B7A80BB7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270B3-6B43-4C96-AF93-43BE2183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08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370C0-EB64-4C43-BB70-19E1454DF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209286-B712-4E52-A3B2-5B1F4EF32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4A938-111C-404B-9D68-47EF689D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3B8CD-8B6A-4008-9613-CAA3EAA8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05E74-6552-4FC6-9727-64DFC620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266E-6BCF-4BC7-A61A-4C8CE3124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580A4-02D2-4433-86E4-3FBDC778F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677A7-BAF9-440C-8D1F-965A94CF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57F0A-FBF4-451A-86C8-519854EE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47C22-5AE7-4960-9B77-8334703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6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703D-E58E-4822-8D4C-93B46EBF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BC221-128C-483F-93B9-AAB2075F4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E3477-D921-4288-9952-3CA9299C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24221-72CB-4DAB-B1C5-B25D835A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F7AD1-9367-436B-A4A8-1582FC6A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6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96B76-FADB-44C2-8C98-250801327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751A1-3ACE-4D05-8813-9C2C34493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E8DF7-3912-450F-AFB6-1C06951A8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99252-0A27-4389-8B7A-6672E7A44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82168-0B4F-4DD4-AC0C-828A2146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167E6-FF37-4487-8D56-FD3246C7A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3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3A35-BC1D-4BE2-9E3D-12C33AB5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37911-9223-443F-97F1-7451DDF29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8D0E4-FB9F-4D38-8C84-7B29D562B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549E5-8CEE-4CFD-89D1-5B2F17BDB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C18A5-E048-4C68-98C8-CD097C895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9DB6A5-8B09-4FC9-92E4-D3BFBAB6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EB73A2-D988-47C3-B9BF-06C0469D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1DBFC9-28F8-4A1A-A198-EC5DCFD6F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98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ECE7F-C14F-40E2-AD36-B4488FAE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67E64-D511-4050-9CEF-21AB340D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D09F9-6BFD-44DF-B267-2AFA95D0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5476A-384D-4D79-9C05-2A7CE433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8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9848D-851D-4803-BDF3-D9AA9CB0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D82AE2-96B3-4BCE-B19D-AD5041F9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88463-E6D5-4500-B09F-A1D9F880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8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CA930-1049-4E10-8FA2-26B8337E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C111E-F978-4CE0-B545-8066BFF08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DFA1C-2AC5-4A89-B9EC-91D42F592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D1031-E566-4D9D-B0FE-8C2EF9BA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CB18AC-B391-49C7-AB2F-100543A8C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BC1D1-440D-494C-AEB5-BFE989976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8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1A844-09A0-48C1-94A3-4AE998B3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31CC0-2F80-45D3-8B8B-D1176AB0DD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EACCE-8547-4837-A3FB-A7DD14595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C8DAA-5576-425A-8C3B-0D292C4BE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0692D-2337-4446-8081-55A51CA9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25030-D845-4089-B678-F8F6BE10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50A0AE-68B7-486F-BFF3-C552F524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20038-D1E1-42C9-B029-2B810A58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A3E11-A83A-47CA-8C49-32207AEA5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0B69-8A3D-461F-8B01-46297454BF3B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155F8-2E24-43A5-8417-987AEBAC6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14F91-48AB-4722-BA2B-4A3827332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B06B-96DF-493F-ADDB-CC821844D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3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MdD6TTDZ_g" TargetMode="External"/><Relationship Id="rId3" Type="http://schemas.openxmlformats.org/officeDocument/2006/relationships/hyperlink" Target="https://www.youtube.com/watch?v=CyJIfdA71Lc" TargetMode="External"/><Relationship Id="rId7" Type="http://schemas.openxmlformats.org/officeDocument/2006/relationships/hyperlink" Target="https://www.youtube.com/watch?v=25_u1GzruQM" TargetMode="External"/><Relationship Id="rId2" Type="http://schemas.openxmlformats.org/officeDocument/2006/relationships/hyperlink" Target="https://www.youtube.com/watch?v=_a-m3pH9Dr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hvjNd9kZjA" TargetMode="External"/><Relationship Id="rId5" Type="http://schemas.openxmlformats.org/officeDocument/2006/relationships/hyperlink" Target="https://www.youtube.com/watch?v=Fp9BPoKIDY4" TargetMode="External"/><Relationship Id="rId4" Type="http://schemas.openxmlformats.org/officeDocument/2006/relationships/hyperlink" Target="https://www.youtube.com/watch?v=71hqRT9U0wg" TargetMode="External"/><Relationship Id="rId9" Type="http://schemas.openxmlformats.org/officeDocument/2006/relationships/hyperlink" Target="https://www.youtube.com/watch?v=um2Q9aUecy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bc.co.uk/bitesize/guides/ztp49j6/revision/4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JxASU3P1_7o" TargetMode="External"/><Relationship Id="rId4" Type="http://schemas.openxmlformats.org/officeDocument/2006/relationships/hyperlink" Target="https://www.youtube.com/watch?v=nukGahH5d5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rHxhQPOO2c" TargetMode="External"/><Relationship Id="rId2" Type="http://schemas.openxmlformats.org/officeDocument/2006/relationships/hyperlink" Target="https://www.youtube.com/watch?v=Fkusy4ylhi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152B3C-ED8D-485B-957C-7B1544F48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775202"/>
              </p:ext>
            </p:extLst>
          </p:nvPr>
        </p:nvGraphicFramePr>
        <p:xfrm>
          <a:off x="1165100" y="762866"/>
          <a:ext cx="7607839" cy="4662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8067">
                  <a:extLst>
                    <a:ext uri="{9D8B030D-6E8A-4147-A177-3AD203B41FA5}">
                      <a16:colId xmlns:a16="http://schemas.microsoft.com/office/drawing/2014/main" val="1380088165"/>
                    </a:ext>
                  </a:extLst>
                </a:gridCol>
                <a:gridCol w="3439886">
                  <a:extLst>
                    <a:ext uri="{9D8B030D-6E8A-4147-A177-3AD203B41FA5}">
                      <a16:colId xmlns:a16="http://schemas.microsoft.com/office/drawing/2014/main" val="2356290329"/>
                    </a:ext>
                  </a:extLst>
                </a:gridCol>
                <a:gridCol w="3439886">
                  <a:extLst>
                    <a:ext uri="{9D8B030D-6E8A-4147-A177-3AD203B41FA5}">
                      <a16:colId xmlns:a16="http://schemas.microsoft.com/office/drawing/2014/main" val="906902197"/>
                    </a:ext>
                  </a:extLst>
                </a:gridCol>
              </a:tblGrid>
              <a:tr h="4190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r>
                        <a:rPr lang="en-GB" sz="1000" dirty="0">
                          <a:effectLst/>
                        </a:rPr>
                        <a:t>Week 6</a:t>
                      </a:r>
                      <a:endParaRPr lang="en-GB" sz="105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Music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extLst>
                  <a:ext uri="{0D108BD9-81ED-4DB2-BD59-A6C34878D82A}">
                    <a16:rowId xmlns:a16="http://schemas.microsoft.com/office/drawing/2014/main" val="129364575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Nelly the Elephant </a:t>
                      </a: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(Find Africa on the Globe.)</a:t>
                      </a: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https://www.youtube.com/watch?v=_a-m3pH9Dr8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extLst>
                  <a:ext uri="{0D108BD9-81ED-4DB2-BD59-A6C34878D82A}">
                    <a16:rowId xmlns:a16="http://schemas.microsoft.com/office/drawing/2014/main" val="179310694"/>
                  </a:ext>
                </a:extLst>
              </a:tr>
              <a:tr h="560848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Autumn Leaves are Falling Down.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https://www.youtube.com/watch?v=CyJIfdA71Lc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extLst>
                  <a:ext uri="{0D108BD9-81ED-4DB2-BD59-A6C34878D82A}">
                    <a16:rowId xmlns:a16="http://schemas.microsoft.com/office/drawing/2014/main" val="1515041716"/>
                  </a:ext>
                </a:extLst>
              </a:tr>
              <a:tr h="560848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If You’re Happy and you know it.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Harmonica/ mouth organ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https://www.youtube.com/watch?v=71hqRT9U0wg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extLst>
                  <a:ext uri="{0D108BD9-81ED-4DB2-BD59-A6C34878D82A}">
                    <a16:rowId xmlns:a16="http://schemas.microsoft.com/office/drawing/2014/main" val="2021971784"/>
                  </a:ext>
                </a:extLst>
              </a:tr>
              <a:tr h="560848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sh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Head, Shoulders, Knees and Toes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Shofar (Jewish horn)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https://www.youtube.com/watch?v=Fp9BPoKIDY4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extLst>
                  <a:ext uri="{0D108BD9-81ED-4DB2-BD59-A6C34878D82A}">
                    <a16:rowId xmlns:a16="http://schemas.microsoft.com/office/drawing/2014/main" val="3937222972"/>
                  </a:ext>
                </a:extLst>
              </a:tr>
              <a:tr h="112805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Row, Row, Row your boat.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Rainstick (made from cactus plant) Find Chile on the Globe.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recorders – compare size and sound (pitch)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https://www.youtube.com/watch?v=zhvjNd9kZjA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extLst>
                  <a:ext uri="{0D108BD9-81ED-4DB2-BD59-A6C34878D82A}">
                    <a16:rowId xmlns:a16="http://schemas.microsoft.com/office/drawing/2014/main" val="1119935006"/>
                  </a:ext>
                </a:extLst>
              </a:tr>
              <a:tr h="41904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j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Down in the Jungle.</a:t>
                      </a: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Find  out about Rainforests – a type of jungle.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98" marR="6019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https://www.youtube.com/watch?v=25_u1GzruQM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8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https://www.youtube.com/watch?v=um2Q9aUecy0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mins- Amazon</a:t>
                      </a:r>
                    </a:p>
                  </a:txBody>
                  <a:tcPr marL="60198" marR="60198" marT="0" marB="0"/>
                </a:tc>
                <a:extLst>
                  <a:ext uri="{0D108BD9-81ED-4DB2-BD59-A6C34878D82A}">
                    <a16:rowId xmlns:a16="http://schemas.microsoft.com/office/drawing/2014/main" val="13269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13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02756A-A47E-42B5-9B92-0467D42415BB}"/>
              </a:ext>
            </a:extLst>
          </p:cNvPr>
          <p:cNvSpPr txBox="1"/>
          <p:nvPr/>
        </p:nvSpPr>
        <p:spPr>
          <a:xfrm>
            <a:off x="1868557" y="742122"/>
            <a:ext cx="1666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/>
              <a:t>Calypso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2F0364-B1B9-4CD7-8EB0-6CA893E9BCF2}"/>
              </a:ext>
            </a:extLst>
          </p:cNvPr>
          <p:cNvSpPr txBox="1"/>
          <p:nvPr/>
        </p:nvSpPr>
        <p:spPr>
          <a:xfrm>
            <a:off x="1179443" y="1643270"/>
            <a:ext cx="104981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Originally the national dance of Trinidad and Tobago, </a:t>
            </a:r>
            <a:r>
              <a:rPr lang="en-GB" b="1" dirty="0"/>
              <a:t>calypso</a:t>
            </a:r>
            <a:r>
              <a:rPr lang="en-GB" dirty="0"/>
              <a:t> is particularly associated with </a:t>
            </a:r>
            <a:r>
              <a:rPr lang="en-GB" b="1" dirty="0"/>
              <a:t>carnival</a:t>
            </a:r>
            <a:r>
              <a:rPr lang="en-GB" dirty="0"/>
              <a:t>. It has: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4/4 time with syncopation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acoustic and bass guitar or band with trumpets, saxophones, electric guitars, drum kit and </a:t>
            </a:r>
            <a:r>
              <a:rPr lang="en-GB" b="1" dirty="0"/>
              <a:t>Latin percussion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often uses three-beat rhythms with two long beats followed by a short 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often uses </a:t>
            </a:r>
            <a:r>
              <a:rPr lang="en-GB" b="1" dirty="0"/>
              <a:t>call and response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simple </a:t>
            </a:r>
            <a:r>
              <a:rPr lang="en-GB" b="1" dirty="0"/>
              <a:t>harmony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verse and chorus</a:t>
            </a:r>
            <a:r>
              <a:rPr lang="en-GB" dirty="0"/>
              <a:t> songs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topical, witty lyrics - often satirical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22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BEAEF6-40C3-4EEB-AEDE-19FADB7D892D}"/>
              </a:ext>
            </a:extLst>
          </p:cNvPr>
          <p:cNvSpPr/>
          <p:nvPr/>
        </p:nvSpPr>
        <p:spPr>
          <a:xfrm>
            <a:off x="1582904" y="964961"/>
            <a:ext cx="56601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https://www.bbc.co.uk/bitesize/guides/ztp49j6/revision/4</a:t>
            </a:r>
            <a:endParaRPr lang="en-GB" dirty="0"/>
          </a:p>
          <a:p>
            <a:r>
              <a:rPr lang="en-GB" dirty="0"/>
              <a:t>Calypso rhythm and example of a Steel Pan Band</a:t>
            </a:r>
          </a:p>
        </p:txBody>
      </p:sp>
      <p:pic>
        <p:nvPicPr>
          <p:cNvPr id="1026" name="Picture 2" descr="Costumed drummer at Caribbean festival">
            <a:extLst>
              <a:ext uri="{FF2B5EF4-FFF2-40B4-BE49-F238E27FC236}">
                <a16:creationId xmlns:a16="http://schemas.microsoft.com/office/drawing/2014/main" id="{BCA5841F-E992-4110-A536-CFD2388CE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896" y="754042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25EF670-AF03-4FF9-9586-A0CFDA594643}"/>
              </a:ext>
            </a:extLst>
          </p:cNvPr>
          <p:cNvSpPr/>
          <p:nvPr/>
        </p:nvSpPr>
        <p:spPr>
          <a:xfrm>
            <a:off x="1582904" y="2261765"/>
            <a:ext cx="5009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https://www.youtube.com/watch?v=nukGahH5d5o</a:t>
            </a:r>
            <a:endParaRPr lang="en-GB" dirty="0"/>
          </a:p>
          <a:p>
            <a:r>
              <a:rPr lang="en-GB" dirty="0"/>
              <a:t>Calypso Jump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871BDB-D70E-404F-92D0-BF722189EEE0}"/>
              </a:ext>
            </a:extLst>
          </p:cNvPr>
          <p:cNvSpPr/>
          <p:nvPr/>
        </p:nvSpPr>
        <p:spPr>
          <a:xfrm>
            <a:off x="1582904" y="3558570"/>
            <a:ext cx="4927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5"/>
              </a:rPr>
              <a:t>https://www.youtube.com/watch?v=JxASU3P1_7o</a:t>
            </a:r>
            <a:endParaRPr lang="en-GB" dirty="0"/>
          </a:p>
          <a:p>
            <a:r>
              <a:rPr lang="en-GB" dirty="0" err="1"/>
              <a:t>Dayo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10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B34C0D-9A1C-41B2-A341-97D25ECDB84D}"/>
              </a:ext>
            </a:extLst>
          </p:cNvPr>
          <p:cNvSpPr/>
          <p:nvPr/>
        </p:nvSpPr>
        <p:spPr>
          <a:xfrm>
            <a:off x="702365" y="836884"/>
            <a:ext cx="1131735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i="0" u="none" strike="noStrike" baseline="0" dirty="0">
                <a:solidFill>
                  <a:srgbClr val="000000"/>
                </a:solidFill>
                <a:latin typeface="Proxima Nova Alt Rg"/>
              </a:rPr>
              <a:t>Reggae</a:t>
            </a:r>
          </a:p>
          <a:p>
            <a:endParaRPr lang="en-GB" sz="4000" b="0" i="0" u="none" strike="noStrike" baseline="0" dirty="0">
              <a:solidFill>
                <a:srgbClr val="000000"/>
              </a:solidFill>
              <a:latin typeface="Proxima Nova Alt Rg"/>
            </a:endParaRPr>
          </a:p>
          <a:p>
            <a:r>
              <a:rPr lang="en-GB" sz="2400" b="1" i="0" u="none" strike="noStrike" baseline="0" dirty="0">
                <a:solidFill>
                  <a:srgbClr val="000000"/>
                </a:solidFill>
                <a:latin typeface="Proxima Nova Alt Rg"/>
              </a:rPr>
              <a:t>What are the general style indicators of Reggae music?</a:t>
            </a:r>
          </a:p>
          <a:p>
            <a:endParaRPr lang="en-GB" sz="2400" b="0" i="0" u="none" strike="noStrike" baseline="0" dirty="0">
              <a:solidFill>
                <a:srgbClr val="000000"/>
              </a:solidFill>
              <a:latin typeface="Proxima Nova Alt Rg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The bass guitar and drums are brought to the foreground of the music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Guitar and keyboards set back in the mix (usually the roles of these instruments are the other way around, the bass and drums set back in the mix)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rgbClr val="000000"/>
                </a:solidFill>
                <a:latin typeface="Proxima Nova Alt Rg"/>
              </a:rPr>
              <a:t>Slowish</a:t>
            </a:r>
            <a:r>
              <a:rPr lang="en-GB" dirty="0">
                <a:solidFill>
                  <a:srgbClr val="000000"/>
                </a:solidFill>
                <a:latin typeface="Proxima Nova Alt Rg"/>
              </a:rPr>
              <a:t> tempo with a laid-back feel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Bass guitar plays melodic lines and is prominent in the 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The drums and bass set up a particular groove avoiding the first beat of the bar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Bass guitar plays short line of melody or short phrases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Then guitar mostly plays chords on the offbeat, beats 2 and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Keyboard and organ also play on the offbeat but add extra melodies too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Sometimes there is a horn section that would be made up of sax, trumpet and trombone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Often female backing vocals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The lyrics often talk about Rastafarian beliefs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Proxima Nova Alt Rg"/>
              </a:rPr>
              <a:t>The lyrics often have a political message</a:t>
            </a:r>
          </a:p>
        </p:txBody>
      </p:sp>
    </p:spTree>
    <p:extLst>
      <p:ext uri="{BB962C8B-B14F-4D97-AF65-F5344CB8AC3E}">
        <p14:creationId xmlns:p14="http://schemas.microsoft.com/office/powerpoint/2010/main" val="133029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C05B25-B774-471E-9F49-7ADE1AD23BB2}"/>
              </a:ext>
            </a:extLst>
          </p:cNvPr>
          <p:cNvSpPr/>
          <p:nvPr/>
        </p:nvSpPr>
        <p:spPr>
          <a:xfrm>
            <a:off x="1700706" y="1799415"/>
            <a:ext cx="47411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https://www.youtube.com/watch?v=Fkusy4ylhiY</a:t>
            </a:r>
            <a:endParaRPr lang="en-GB" dirty="0"/>
          </a:p>
          <a:p>
            <a:r>
              <a:rPr lang="en-GB" dirty="0"/>
              <a:t>Under the Sea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00324D-A4A0-4E4F-8C11-083827AF5730}"/>
              </a:ext>
            </a:extLst>
          </p:cNvPr>
          <p:cNvSpPr/>
          <p:nvPr/>
        </p:nvSpPr>
        <p:spPr>
          <a:xfrm>
            <a:off x="1700706" y="3310595"/>
            <a:ext cx="5097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https://www.youtube.com/watch?v=MrHxhQPOO2c</a:t>
            </a:r>
            <a:endParaRPr lang="en-GB" dirty="0"/>
          </a:p>
          <a:p>
            <a:r>
              <a:rPr lang="en-GB" dirty="0"/>
              <a:t>I can see clearly now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118B17-CEF7-4F76-83F9-1B26A6C73A21}"/>
              </a:ext>
            </a:extLst>
          </p:cNvPr>
          <p:cNvSpPr/>
          <p:nvPr/>
        </p:nvSpPr>
        <p:spPr>
          <a:xfrm>
            <a:off x="1700706" y="934566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Proxima Nova Alt Rg"/>
              </a:rPr>
              <a:t>Reggae</a:t>
            </a:r>
          </a:p>
        </p:txBody>
      </p:sp>
    </p:spTree>
    <p:extLst>
      <p:ext uri="{BB962C8B-B14F-4D97-AF65-F5344CB8AC3E}">
        <p14:creationId xmlns:p14="http://schemas.microsoft.com/office/powerpoint/2010/main" val="248710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532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Proxima Nova Alt Rg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Katherine Barton</cp:lastModifiedBy>
  <cp:revision>11</cp:revision>
  <dcterms:created xsi:type="dcterms:W3CDTF">2020-09-27T09:03:10Z</dcterms:created>
  <dcterms:modified xsi:type="dcterms:W3CDTF">2020-10-11T12:45:00Z</dcterms:modified>
</cp:coreProperties>
</file>