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26"/>
  </p:handoutMasterIdLst>
  <p:sldIdLst>
    <p:sldId id="261" r:id="rId2"/>
    <p:sldId id="258" r:id="rId3"/>
    <p:sldId id="264" r:id="rId4"/>
    <p:sldId id="291" r:id="rId5"/>
    <p:sldId id="292" r:id="rId6"/>
    <p:sldId id="270" r:id="rId7"/>
    <p:sldId id="269" r:id="rId8"/>
    <p:sldId id="271" r:id="rId9"/>
    <p:sldId id="272" r:id="rId10"/>
    <p:sldId id="273" r:id="rId11"/>
    <p:sldId id="274" r:id="rId12"/>
    <p:sldId id="275" r:id="rId13"/>
    <p:sldId id="276" r:id="rId14"/>
    <p:sldId id="277" r:id="rId15"/>
    <p:sldId id="278" r:id="rId16"/>
    <p:sldId id="279" r:id="rId17"/>
    <p:sldId id="285" r:id="rId18"/>
    <p:sldId id="293" r:id="rId19"/>
    <p:sldId id="286" r:id="rId20"/>
    <p:sldId id="287" r:id="rId21"/>
    <p:sldId id="288" r:id="rId22"/>
    <p:sldId id="289" r:id="rId23"/>
    <p:sldId id="294" r:id="rId24"/>
    <p:sldId id="283" r:id="rId25"/>
  </p:sldIdLst>
  <p:sldSz cx="9144000" cy="6858000" type="screen4x3"/>
  <p:notesSz cx="6858000" cy="9144000"/>
  <p:embeddedFontLst>
    <p:embeddedFont>
      <p:font typeface="BPreplay" panose="0200050300000002000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NTR" panose="020B0604020202020204" charset="0"/>
      <p:regular r:id="rId35"/>
    </p:embeddedFont>
    <p:embeddedFont>
      <p:font typeface="Roboto" panose="020B0604020202020204" charset="0"/>
      <p:regular r:id="rId36"/>
      <p:bold r:id="rId37"/>
      <p:italic r:id="rId38"/>
      <p:boldItalic r:id="rId39"/>
    </p:embeddedFont>
    <p:embeddedFont>
      <p:font typeface="Sassoon Infant Md" panose="02000603050000020003" charset="0"/>
      <p:regular r:id="rId40"/>
    </p:embeddedFont>
    <p:embeddedFont>
      <p:font typeface="Sassoon Infant Rg" panose="02000503030000020003" charset="0"/>
      <p:regular r:id="rId41"/>
      <p:bold r:id="rId42"/>
    </p:embeddedFont>
    <p:embeddedFont>
      <p:font typeface="Twinkl" panose="020B0604020202020204" charset="0"/>
      <p:regular r:id="rId43"/>
      <p:bold r:id="rId44"/>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5pPr>
    <a:lvl6pPr marL="2286000" algn="l" defTabSz="914400" rtl="0" eaLnBrk="1" latinLnBrk="0" hangingPunct="1">
      <a:defRPr kern="1200">
        <a:solidFill>
          <a:schemeClr val="tx1"/>
        </a:solidFill>
        <a:latin typeface="Sassoon Infant Rg" panose="02000503030000020003" pitchFamily="50" charset="0"/>
        <a:ea typeface="+mn-ea"/>
        <a:cs typeface="+mn-cs"/>
      </a:defRPr>
    </a:lvl6pPr>
    <a:lvl7pPr marL="2743200" algn="l" defTabSz="914400" rtl="0" eaLnBrk="1" latinLnBrk="0" hangingPunct="1">
      <a:defRPr kern="1200">
        <a:solidFill>
          <a:schemeClr val="tx1"/>
        </a:solidFill>
        <a:latin typeface="Sassoon Infant Rg" panose="02000503030000020003" pitchFamily="50" charset="0"/>
        <a:ea typeface="+mn-ea"/>
        <a:cs typeface="+mn-cs"/>
      </a:defRPr>
    </a:lvl7pPr>
    <a:lvl8pPr marL="3200400" algn="l" defTabSz="914400" rtl="0" eaLnBrk="1" latinLnBrk="0" hangingPunct="1">
      <a:defRPr kern="1200">
        <a:solidFill>
          <a:schemeClr val="tx1"/>
        </a:solidFill>
        <a:latin typeface="Sassoon Infant Rg" panose="02000503030000020003" pitchFamily="50" charset="0"/>
        <a:ea typeface="+mn-ea"/>
        <a:cs typeface="+mn-cs"/>
      </a:defRPr>
    </a:lvl8pPr>
    <a:lvl9pPr marL="3657600" algn="l" defTabSz="914400" rtl="0" eaLnBrk="1" latinLnBrk="0" hangingPunct="1">
      <a:defRPr kern="1200">
        <a:solidFill>
          <a:schemeClr val="tx1"/>
        </a:solidFill>
        <a:latin typeface="Sassoon Infant Rg" panose="02000503030000020003" pitchFamily="50"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7">
          <p15:clr>
            <a:srgbClr val="A4A3A4"/>
          </p15:clr>
        </p15:guide>
        <p15:guide id="4" orient="horz" pos="3997">
          <p15:clr>
            <a:srgbClr val="A4A3A4"/>
          </p15:clr>
        </p15:guide>
        <p15:guide id="5" pos="5420" userDrawn="1">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16">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743A"/>
    <a:srgbClr val="CD9905"/>
    <a:srgbClr val="FACC38"/>
    <a:srgbClr val="C0DFC3"/>
    <a:srgbClr val="84B4E0"/>
    <a:srgbClr val="0377BC"/>
    <a:srgbClr val="67A2D8"/>
    <a:srgbClr val="ECCACA"/>
    <a:srgbClr val="E61A75"/>
    <a:srgbClr val="E7B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2" d="100"/>
          <a:sy n="72" d="100"/>
        </p:scale>
        <p:origin x="444" y="78"/>
      </p:cViewPr>
      <p:guideLst>
        <p:guide orient="horz" pos="2160"/>
        <p:guide pos="2880"/>
        <p:guide pos="317"/>
        <p:guide orient="horz" pos="3997"/>
        <p:guide pos="5420"/>
        <p:guide orient="horz" pos="323"/>
        <p:guide pos="476"/>
        <p:guide orient="horz" pos="459"/>
        <p:guide orient="horz" pos="3816"/>
        <p:guide pos="5284"/>
      </p:guideLst>
    </p:cSldViewPr>
  </p:slideViewPr>
  <p:notesTextViewPr>
    <p:cViewPr>
      <p:scale>
        <a:sx n="1" d="1"/>
        <a:sy n="1" d="1"/>
      </p:scale>
      <p:origin x="0" y="0"/>
    </p:cViewPr>
  </p:notesTextViewPr>
  <p:notesViewPr>
    <p:cSldViewPr snapToGrid="0" showGuides="1">
      <p:cViewPr varScale="1">
        <p:scale>
          <a:sx n="86" d="100"/>
          <a:sy n="86" d="100"/>
        </p:scale>
        <p:origin x="301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05AF864-273B-4228-A827-C855678E75E1}" type="datetimeFigureOut">
              <a:rPr lang="en-GB"/>
              <a:pPr>
                <a:defRPr/>
              </a:pPr>
              <a:t>01/10/2020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7455B8F-EDE3-451E-8457-F8D0EB86E607}" type="slidenum">
              <a:rPr lang="en-GB"/>
              <a:pPr>
                <a:defRPr/>
              </a:pPr>
              <a:t>‹#›</a:t>
            </a:fld>
            <a:endParaRPr lang="en-GB"/>
          </a:p>
        </p:txBody>
      </p:sp>
    </p:spTree>
    <p:extLst>
      <p:ext uri="{BB962C8B-B14F-4D97-AF65-F5344CB8AC3E}">
        <p14:creationId xmlns:p14="http://schemas.microsoft.com/office/powerpoint/2010/main" val="412091520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planit-science-primary-teaching-resources/planit-science-primary-teaching-resources-y3/planit-science-primary-teaching-resources-y3-animals-including-humans"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planit-science-primary-teaching-resources/planit-science-primary-teaching-resources-y3/planit-science-primary-teaching-resources-y3-animals-including-human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ctrTitle"/>
          </p:nvPr>
        </p:nvSpPr>
        <p:spPr>
          <a:xfrm>
            <a:off x="466725" y="1122363"/>
            <a:ext cx="8201025" cy="2387600"/>
          </a:xfrm>
        </p:spPr>
        <p:txBody>
          <a:bodyPr>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12089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7940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4325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5772" y="5578679"/>
            <a:ext cx="847289" cy="528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904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707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44161" y="3162650"/>
            <a:ext cx="847289" cy="528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3551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1" r:id="rId4"/>
    <p:sldLayoutId id="2147483762" r:id="rId5"/>
    <p:sldLayoutId id="2147483766"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51.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6"/>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bg1"/>
                </a:solidFill>
                <a:latin typeface="BPreplay" panose="02000503000000020004" pitchFamily="50" charset="0"/>
              </a:rPr>
              <a:t>Year One</a:t>
            </a:r>
          </a:p>
        </p:txBody>
      </p:sp>
      <p:sp>
        <p:nvSpPr>
          <p:cNvPr id="4" name="Rectangle 3"/>
          <p:cNvSpPr/>
          <p:nvPr/>
        </p:nvSpPr>
        <p:spPr>
          <a:xfrm>
            <a:off x="0" y="6251575"/>
            <a:ext cx="9144000" cy="6111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6" name="Straight Connector 5"/>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174" name="TextBox 10"/>
          <p:cNvSpPr txBox="1">
            <a:spLocks noChangeArrowheads="1"/>
          </p:cNvSpPr>
          <p:nvPr/>
        </p:nvSpPr>
        <p:spPr bwMode="auto">
          <a:xfrm>
            <a:off x="2281238" y="6464300"/>
            <a:ext cx="4573587"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800" b="1" dirty="0">
                <a:solidFill>
                  <a:schemeClr val="bg1"/>
                </a:solidFill>
                <a:latin typeface="Roboto" panose="02000000000000000000" pitchFamily="2" charset="0"/>
                <a:ea typeface="Roboto" panose="02000000000000000000" pitchFamily="2" charset="0"/>
                <a:cs typeface="Roboto" panose="02000000000000000000" pitchFamily="2" charset="0"/>
              </a:rPr>
              <a:t>Science</a:t>
            </a:r>
            <a:r>
              <a:rPr lang="en-GB" altLang="en-US" sz="800" dirty="0">
                <a:solidFill>
                  <a:schemeClr val="bg1"/>
                </a:solidFill>
                <a:latin typeface="Roboto" panose="02000000000000000000" pitchFamily="2" charset="0"/>
                <a:ea typeface="Roboto" panose="02000000000000000000" pitchFamily="2" charset="0"/>
                <a:cs typeface="Roboto" panose="02000000000000000000" pitchFamily="2" charset="0"/>
              </a:rPr>
              <a:t> | Year 3 | Animals Including Humans | Types of Nutrition | Lesson 1</a:t>
            </a:r>
          </a:p>
        </p:txBody>
      </p:sp>
      <p:sp>
        <p:nvSpPr>
          <p:cNvPr id="7175" name="Text Placeholder 16"/>
          <p:cNvSpPr>
            <a:spLocks noGrp="1"/>
          </p:cNvSpPr>
          <p:nvPr>
            <p:ph type="body" sz="quarter" idx="4294967295"/>
          </p:nvPr>
        </p:nvSpPr>
        <p:spPr>
          <a:xfrm>
            <a:off x="1655763" y="2883694"/>
            <a:ext cx="5832475" cy="542925"/>
          </a:xfrm>
        </p:spPr>
        <p:txBody>
          <a:bodyPr/>
          <a:lstStyle/>
          <a:p>
            <a:pPr marL="0" indent="0" algn="ctr" eaLnBrk="1" hangingPunct="1">
              <a:buNone/>
            </a:pPr>
            <a:r>
              <a:rPr lang="en-GB" altLang="en-US" sz="2800" dirty="0">
                <a:solidFill>
                  <a:schemeClr val="bg1"/>
                </a:solidFill>
                <a:latin typeface="Roboto" panose="02000000000000000000" pitchFamily="2" charset="0"/>
                <a:ea typeface="Roboto" panose="02000000000000000000" pitchFamily="2" charset="0"/>
                <a:cs typeface="Roboto" panose="02000000000000000000" pitchFamily="2" charset="0"/>
              </a:rPr>
              <a:t>Animals Including Humans</a:t>
            </a:r>
          </a:p>
        </p:txBody>
      </p:sp>
      <p:sp>
        <p:nvSpPr>
          <p:cNvPr id="7176" name="Title 17"/>
          <p:cNvSpPr>
            <a:spLocks noGrp="1"/>
          </p:cNvSpPr>
          <p:nvPr>
            <p:ph type="title" idx="4294967295"/>
          </p:nvPr>
        </p:nvSpPr>
        <p:spPr>
          <a:xfrm>
            <a:off x="539750" y="2359025"/>
            <a:ext cx="8064500" cy="655638"/>
          </a:xfrm>
        </p:spPr>
        <p:txBody>
          <a:bodyPr/>
          <a:lstStyle/>
          <a:p>
            <a:pPr eaLnBrk="1" hangingPunct="1"/>
            <a:r>
              <a:rPr lang="en-GB" altLang="en-US" sz="4800" b="1" dirty="0">
                <a:solidFill>
                  <a:schemeClr val="bg1"/>
                </a:solidFill>
                <a:latin typeface="Roboto" panose="02000000000000000000" pitchFamily="2" charset="0"/>
                <a:ea typeface="Roboto" panose="02000000000000000000" pitchFamily="2" charset="0"/>
                <a:cs typeface="Roboto" panose="02000000000000000000" pitchFamily="2" charset="0"/>
              </a:rPr>
              <a:t>Science</a:t>
            </a:r>
          </a:p>
        </p:txBody>
      </p:sp>
      <p:pic>
        <p:nvPicPr>
          <p:cNvPr id="717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E7BBBB"/>
          </a:solidFill>
          <a:ln w="19050">
            <a:solidFill>
              <a:srgbClr val="E61A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18435" name="Title 5"/>
          <p:cNvSpPr>
            <a:spLocks noGrp="1"/>
          </p:cNvSpPr>
          <p:nvPr>
            <p:ph type="title"/>
          </p:nvPr>
        </p:nvSpPr>
        <p:spPr>
          <a:xfrm>
            <a:off x="457200" y="744538"/>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E61A75"/>
                </a:solidFill>
                <a:latin typeface="Twinkl" pitchFamily="2" charset="0"/>
              </a:rPr>
              <a:t>Proteins</a:t>
            </a:r>
          </a:p>
        </p:txBody>
      </p:sp>
      <p:sp>
        <p:nvSpPr>
          <p:cNvPr id="17412" name="Title 5"/>
          <p:cNvSpPr txBox="1">
            <a:spLocks/>
          </p:cNvSpPr>
          <p:nvPr/>
        </p:nvSpPr>
        <p:spPr bwMode="auto">
          <a:xfrm>
            <a:off x="4933950" y="1819275"/>
            <a:ext cx="3454400" cy="4273550"/>
          </a:xfrm>
          <a:prstGeom prst="rect">
            <a:avLst/>
          </a:prstGeom>
          <a:solidFill>
            <a:schemeClr val="bg1"/>
          </a:solidFill>
          <a:ln w="19050">
            <a:solidFill>
              <a:srgbClr val="E61A75"/>
            </a:solidFill>
            <a:miter lim="800000"/>
            <a:headEnd/>
            <a:tailEnd/>
          </a:ln>
        </p:spPr>
        <p:txBody>
          <a:bodyPr lIns="252000" tIns="252000" rIns="252000" bIns="252000" anchor="ctr" anchorCtr="1"/>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pPr algn="ctr" eaLnBrk="1" hangingPunct="1">
              <a:lnSpc>
                <a:spcPct val="90000"/>
              </a:lnSpc>
            </a:pPr>
            <a:r>
              <a:rPr lang="en-GB" altLang="en-US" sz="2000" b="1">
                <a:solidFill>
                  <a:srgbClr val="E61A75"/>
                </a:solidFill>
                <a:latin typeface="Twinkl" pitchFamily="2" charset="0"/>
              </a:rPr>
              <a:t>Proteins help your body to grow and repair itself.</a:t>
            </a:r>
          </a:p>
          <a:p>
            <a:pPr algn="ctr" eaLnBrk="1" hangingPunct="1">
              <a:lnSpc>
                <a:spcPct val="90000"/>
              </a:lnSpc>
            </a:pPr>
            <a:endParaRPr lang="en-GB" altLang="en-US" sz="2000" b="1">
              <a:latin typeface="Twinkl" pitchFamily="2" charset="0"/>
            </a:endParaRPr>
          </a:p>
          <a:p>
            <a:pPr algn="ctr" eaLnBrk="1" hangingPunct="1">
              <a:lnSpc>
                <a:spcPct val="90000"/>
              </a:lnSpc>
            </a:pPr>
            <a:endParaRPr lang="en-GB" altLang="en-US" b="1">
              <a:latin typeface="Twinkl" pitchFamily="2" charset="0"/>
            </a:endParaRPr>
          </a:p>
          <a:p>
            <a:pPr algn="ctr" eaLnBrk="1" hangingPunct="1">
              <a:lnSpc>
                <a:spcPct val="90000"/>
              </a:lnSpc>
            </a:pPr>
            <a:r>
              <a:rPr lang="en-GB" altLang="en-US" sz="2000">
                <a:latin typeface="Twinkl" pitchFamily="2" charset="0"/>
              </a:rPr>
              <a:t>Foods high in protein include:</a:t>
            </a:r>
          </a:p>
          <a:p>
            <a:pPr algn="ctr" eaLnBrk="1" hangingPunct="1">
              <a:lnSpc>
                <a:spcPct val="90000"/>
              </a:lnSpc>
            </a:pPr>
            <a:endParaRPr lang="en-GB" altLang="en-US" sz="2000">
              <a:latin typeface="Twinkl" pitchFamily="2" charset="0"/>
            </a:endParaRPr>
          </a:p>
          <a:p>
            <a:pPr algn="ctr" eaLnBrk="1" hangingPunct="1">
              <a:lnSpc>
                <a:spcPct val="90000"/>
              </a:lnSpc>
            </a:pPr>
            <a:r>
              <a:rPr lang="en-GB" altLang="en-US" sz="2000">
                <a:latin typeface="Twinkl" pitchFamily="2" charset="0"/>
              </a:rPr>
              <a:t>Red Meat</a:t>
            </a:r>
          </a:p>
          <a:p>
            <a:pPr algn="ctr" eaLnBrk="1" hangingPunct="1">
              <a:lnSpc>
                <a:spcPct val="90000"/>
              </a:lnSpc>
            </a:pPr>
            <a:r>
              <a:rPr lang="en-GB" altLang="en-US" sz="2000">
                <a:latin typeface="Twinkl" pitchFamily="2" charset="0"/>
              </a:rPr>
              <a:t>Fish</a:t>
            </a:r>
          </a:p>
          <a:p>
            <a:pPr algn="ctr" eaLnBrk="1" hangingPunct="1">
              <a:lnSpc>
                <a:spcPct val="90000"/>
              </a:lnSpc>
            </a:pPr>
            <a:r>
              <a:rPr lang="en-GB" altLang="en-US" sz="2000">
                <a:latin typeface="Twinkl" pitchFamily="2" charset="0"/>
              </a:rPr>
              <a:t>Beans</a:t>
            </a:r>
          </a:p>
          <a:p>
            <a:pPr algn="ctr" eaLnBrk="1" hangingPunct="1">
              <a:lnSpc>
                <a:spcPct val="90000"/>
              </a:lnSpc>
            </a:pPr>
            <a:r>
              <a:rPr lang="en-GB" altLang="en-US" sz="2000">
                <a:latin typeface="Twinkl" pitchFamily="2" charset="0"/>
              </a:rPr>
              <a:t>Yoghurt</a:t>
            </a:r>
          </a:p>
        </p:txBody>
      </p:sp>
      <p:pic>
        <p:nvPicPr>
          <p:cNvPr id="2" name="Picture 1"/>
          <p:cNvPicPr>
            <a:picLocks noChangeAspect="1"/>
          </p:cNvPicPr>
          <p:nvPr/>
        </p:nvPicPr>
        <p:blipFill>
          <a:blip r:embed="rId2"/>
          <a:stretch>
            <a:fillRect/>
          </a:stretch>
        </p:blipFill>
        <p:spPr>
          <a:xfrm>
            <a:off x="817563" y="4419600"/>
            <a:ext cx="1468437" cy="150653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stretch>
            <a:fillRect/>
          </a:stretch>
        </p:blipFill>
        <p:spPr>
          <a:xfrm>
            <a:off x="896938" y="2016125"/>
            <a:ext cx="1639887" cy="1252538"/>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2536825" y="5067300"/>
            <a:ext cx="1909763" cy="769938"/>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2124075" y="3335338"/>
            <a:ext cx="1360488" cy="1477962"/>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stretch>
            <a:fillRect/>
          </a:stretch>
        </p:blipFill>
        <p:spPr>
          <a:xfrm>
            <a:off x="3308350" y="2016125"/>
            <a:ext cx="1016000" cy="1281113"/>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FACC38"/>
          </a:solidFill>
          <a:ln w="19050">
            <a:solidFill>
              <a:srgbClr val="CD99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19459" name="Title 5"/>
          <p:cNvSpPr>
            <a:spLocks noGrp="1"/>
          </p:cNvSpPr>
          <p:nvPr>
            <p:ph type="title"/>
          </p:nvPr>
        </p:nvSpPr>
        <p:spPr>
          <a:xfrm>
            <a:off x="457200" y="812800"/>
            <a:ext cx="8220075" cy="633413"/>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CD9905"/>
                </a:solidFill>
                <a:latin typeface="Twinkl" pitchFamily="2" charset="0"/>
              </a:rPr>
              <a:t>Carbohydrates</a:t>
            </a:r>
          </a:p>
        </p:txBody>
      </p:sp>
      <p:sp>
        <p:nvSpPr>
          <p:cNvPr id="18436" name="Title 5"/>
          <p:cNvSpPr>
            <a:spLocks/>
          </p:cNvSpPr>
          <p:nvPr/>
        </p:nvSpPr>
        <p:spPr bwMode="auto">
          <a:xfrm>
            <a:off x="4933950" y="1819275"/>
            <a:ext cx="3454400" cy="4273550"/>
          </a:xfrm>
          <a:prstGeom prst="rect">
            <a:avLst/>
          </a:prstGeom>
          <a:solidFill>
            <a:schemeClr val="bg1"/>
          </a:solidFill>
          <a:ln w="19050">
            <a:solidFill>
              <a:srgbClr val="CD9905"/>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CD9905"/>
                </a:solidFill>
                <a:latin typeface="Twinkl" pitchFamily="2" charset="0"/>
              </a:rPr>
              <a:t>Carbohydrates give </a:t>
            </a:r>
            <a:br>
              <a:rPr lang="en-GB" altLang="en-US" sz="2000" b="1">
                <a:solidFill>
                  <a:srgbClr val="CD9905"/>
                </a:solidFill>
                <a:latin typeface="Twinkl" pitchFamily="2" charset="0"/>
              </a:rPr>
            </a:br>
            <a:r>
              <a:rPr lang="en-GB" altLang="en-US" sz="2000" b="1">
                <a:solidFill>
                  <a:srgbClr val="CD9905"/>
                </a:solidFill>
                <a:latin typeface="Twinkl" pitchFamily="2" charset="0"/>
              </a:rPr>
              <a:t>you energy.</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carbohydrates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Bread</a:t>
            </a:r>
          </a:p>
          <a:p>
            <a:pPr algn="ctr" eaLnBrk="1" hangingPunct="1">
              <a:spcBef>
                <a:spcPct val="0"/>
              </a:spcBef>
              <a:buFontTx/>
              <a:buNone/>
            </a:pPr>
            <a:r>
              <a:rPr lang="en-GB" altLang="en-US" sz="2000">
                <a:solidFill>
                  <a:schemeClr val="tx1"/>
                </a:solidFill>
                <a:latin typeface="Twinkl" pitchFamily="2" charset="0"/>
              </a:rPr>
              <a:t>Pasta</a:t>
            </a:r>
          </a:p>
          <a:p>
            <a:pPr algn="ctr" eaLnBrk="1" hangingPunct="1">
              <a:spcBef>
                <a:spcPct val="0"/>
              </a:spcBef>
              <a:buFontTx/>
              <a:buNone/>
            </a:pPr>
            <a:r>
              <a:rPr lang="en-GB" altLang="en-US" sz="2000">
                <a:solidFill>
                  <a:schemeClr val="tx1"/>
                </a:solidFill>
                <a:latin typeface="Twinkl" pitchFamily="2" charset="0"/>
              </a:rPr>
              <a:t>Fruit</a:t>
            </a:r>
          </a:p>
          <a:p>
            <a:pPr algn="ctr" eaLnBrk="1" hangingPunct="1">
              <a:spcBef>
                <a:spcPct val="0"/>
              </a:spcBef>
              <a:buFontTx/>
              <a:buNone/>
            </a:pPr>
            <a:r>
              <a:rPr lang="en-GB" altLang="en-US" sz="2000">
                <a:solidFill>
                  <a:schemeClr val="tx1"/>
                </a:solidFill>
                <a:latin typeface="Twinkl" pitchFamily="2" charset="0"/>
              </a:rPr>
              <a:t>Potatoes</a:t>
            </a:r>
          </a:p>
        </p:txBody>
      </p:sp>
      <p:pic>
        <p:nvPicPr>
          <p:cNvPr id="2" name="Picture 1"/>
          <p:cNvPicPr>
            <a:picLocks noChangeAspect="1"/>
          </p:cNvPicPr>
          <p:nvPr/>
        </p:nvPicPr>
        <p:blipFill>
          <a:blip r:embed="rId2"/>
          <a:stretch>
            <a:fillRect/>
          </a:stretch>
        </p:blipFill>
        <p:spPr>
          <a:xfrm rot="338961">
            <a:off x="1058863" y="4083050"/>
            <a:ext cx="2822575" cy="199548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stretch>
            <a:fillRect/>
          </a:stretch>
        </p:blipFill>
        <p:spPr>
          <a:xfrm rot="214890">
            <a:off x="1704975" y="3095625"/>
            <a:ext cx="833438" cy="112236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rot="21394277">
            <a:off x="3098800" y="2316163"/>
            <a:ext cx="1173163" cy="2147887"/>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968375" y="2016125"/>
            <a:ext cx="1671638" cy="814388"/>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B4A7CA"/>
          </a:solidFill>
          <a:ln w="19050">
            <a:solidFill>
              <a:srgbClr val="6B2D8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0483"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6B2D88"/>
                </a:solidFill>
                <a:latin typeface="Twinkl" pitchFamily="2" charset="0"/>
              </a:rPr>
              <a:t>Fats</a:t>
            </a:r>
          </a:p>
        </p:txBody>
      </p:sp>
      <p:sp>
        <p:nvSpPr>
          <p:cNvPr id="19460" name="Title 5"/>
          <p:cNvSpPr>
            <a:spLocks/>
          </p:cNvSpPr>
          <p:nvPr/>
        </p:nvSpPr>
        <p:spPr bwMode="auto">
          <a:xfrm>
            <a:off x="4933950" y="1819275"/>
            <a:ext cx="3454400" cy="4273550"/>
          </a:xfrm>
          <a:prstGeom prst="rect">
            <a:avLst/>
          </a:prstGeom>
          <a:solidFill>
            <a:schemeClr val="bg1"/>
          </a:solidFill>
          <a:ln w="19050">
            <a:solidFill>
              <a:srgbClr val="6B2D88"/>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6B2D88"/>
                </a:solidFill>
                <a:latin typeface="Twinkl" pitchFamily="2" charset="0"/>
              </a:rPr>
              <a:t>Fats give you energy.</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fats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Nuts</a:t>
            </a:r>
          </a:p>
          <a:p>
            <a:pPr algn="ctr" eaLnBrk="1" hangingPunct="1">
              <a:spcBef>
                <a:spcPct val="0"/>
              </a:spcBef>
              <a:buFontTx/>
              <a:buNone/>
            </a:pPr>
            <a:r>
              <a:rPr lang="en-GB" altLang="en-US" sz="2000">
                <a:solidFill>
                  <a:schemeClr val="tx1"/>
                </a:solidFill>
                <a:latin typeface="Twinkl" pitchFamily="2" charset="0"/>
              </a:rPr>
              <a:t>Oils</a:t>
            </a:r>
          </a:p>
          <a:p>
            <a:pPr algn="ctr" eaLnBrk="1" hangingPunct="1">
              <a:spcBef>
                <a:spcPct val="0"/>
              </a:spcBef>
              <a:buFontTx/>
              <a:buNone/>
            </a:pPr>
            <a:r>
              <a:rPr lang="en-GB" altLang="en-US" sz="2000">
                <a:solidFill>
                  <a:schemeClr val="tx1"/>
                </a:solidFill>
                <a:latin typeface="Twinkl" pitchFamily="2" charset="0"/>
              </a:rPr>
              <a:t>Avocados </a:t>
            </a:r>
          </a:p>
          <a:p>
            <a:pPr algn="ctr" eaLnBrk="1" hangingPunct="1">
              <a:spcBef>
                <a:spcPct val="0"/>
              </a:spcBef>
              <a:buFontTx/>
              <a:buNone/>
            </a:pPr>
            <a:r>
              <a:rPr lang="en-GB" altLang="en-US" sz="2000">
                <a:solidFill>
                  <a:schemeClr val="tx1"/>
                </a:solidFill>
                <a:latin typeface="Twinkl" pitchFamily="2" charset="0"/>
              </a:rPr>
              <a:t>Butter</a:t>
            </a:r>
          </a:p>
        </p:txBody>
      </p:sp>
      <p:pic>
        <p:nvPicPr>
          <p:cNvPr id="2" name="Picture 1"/>
          <p:cNvPicPr>
            <a:picLocks noChangeAspect="1"/>
          </p:cNvPicPr>
          <p:nvPr/>
        </p:nvPicPr>
        <p:blipFill>
          <a:blip r:embed="rId2"/>
          <a:stretch>
            <a:fillRect/>
          </a:stretch>
        </p:blipFill>
        <p:spPr>
          <a:xfrm rot="21335444">
            <a:off x="2884488" y="2011363"/>
            <a:ext cx="947737" cy="1301750"/>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stretch>
            <a:fillRect/>
          </a:stretch>
        </p:blipFill>
        <p:spPr>
          <a:xfrm>
            <a:off x="3140075" y="3552825"/>
            <a:ext cx="996950" cy="239871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1482725" y="4156075"/>
            <a:ext cx="887413" cy="1677988"/>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962025" y="2846388"/>
            <a:ext cx="1741488" cy="1001712"/>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F8BD95"/>
          </a:solidFill>
          <a:ln w="19050">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1507"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F08215"/>
                </a:solidFill>
                <a:latin typeface="Twinkl" pitchFamily="2" charset="0"/>
              </a:rPr>
              <a:t>Vitamins</a:t>
            </a:r>
          </a:p>
        </p:txBody>
      </p:sp>
      <p:sp>
        <p:nvSpPr>
          <p:cNvPr id="20484" name="Title 5"/>
          <p:cNvSpPr>
            <a:spLocks/>
          </p:cNvSpPr>
          <p:nvPr/>
        </p:nvSpPr>
        <p:spPr bwMode="auto">
          <a:xfrm>
            <a:off x="4933950" y="1819275"/>
            <a:ext cx="3454400" cy="4273550"/>
          </a:xfrm>
          <a:prstGeom prst="rect">
            <a:avLst/>
          </a:prstGeom>
          <a:solidFill>
            <a:schemeClr val="bg1"/>
          </a:solidFill>
          <a:ln w="19050">
            <a:solidFill>
              <a:srgbClr val="F08215"/>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F08215"/>
                </a:solidFill>
                <a:latin typeface="Twinkl" pitchFamily="2" charset="0"/>
              </a:rPr>
              <a:t>Vitamins keep your </a:t>
            </a:r>
            <a:br>
              <a:rPr lang="en-GB" altLang="en-US" sz="2000" b="1">
                <a:solidFill>
                  <a:srgbClr val="F08215"/>
                </a:solidFill>
                <a:latin typeface="Twinkl" pitchFamily="2" charset="0"/>
              </a:rPr>
            </a:br>
            <a:r>
              <a:rPr lang="en-GB" altLang="en-US" sz="2000" b="1">
                <a:solidFill>
                  <a:srgbClr val="F08215"/>
                </a:solidFill>
                <a:latin typeface="Twinkl" pitchFamily="2" charset="0"/>
              </a:rPr>
              <a:t>body healthy.</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vitamins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Oranges</a:t>
            </a:r>
          </a:p>
          <a:p>
            <a:pPr algn="ctr" eaLnBrk="1" hangingPunct="1">
              <a:spcBef>
                <a:spcPct val="0"/>
              </a:spcBef>
              <a:buFontTx/>
              <a:buNone/>
            </a:pPr>
            <a:r>
              <a:rPr lang="en-GB" altLang="en-US" sz="2000">
                <a:solidFill>
                  <a:schemeClr val="tx1"/>
                </a:solidFill>
                <a:latin typeface="Twinkl" pitchFamily="2" charset="0"/>
              </a:rPr>
              <a:t>Carrots</a:t>
            </a:r>
          </a:p>
          <a:p>
            <a:pPr algn="ctr" eaLnBrk="1" hangingPunct="1">
              <a:spcBef>
                <a:spcPct val="0"/>
              </a:spcBef>
              <a:buFontTx/>
              <a:buNone/>
            </a:pPr>
            <a:r>
              <a:rPr lang="en-GB" altLang="en-US" sz="2000">
                <a:solidFill>
                  <a:schemeClr val="tx1"/>
                </a:solidFill>
                <a:latin typeface="Twinkl" pitchFamily="2" charset="0"/>
              </a:rPr>
              <a:t>Beef</a:t>
            </a:r>
          </a:p>
          <a:p>
            <a:pPr algn="ctr" eaLnBrk="1" hangingPunct="1">
              <a:spcBef>
                <a:spcPct val="0"/>
              </a:spcBef>
              <a:buFontTx/>
              <a:buNone/>
            </a:pPr>
            <a:r>
              <a:rPr lang="en-GB" altLang="en-US" sz="2000">
                <a:solidFill>
                  <a:schemeClr val="tx1"/>
                </a:solidFill>
                <a:latin typeface="Twinkl" pitchFamily="2" charset="0"/>
              </a:rPr>
              <a:t>Nuts</a:t>
            </a:r>
          </a:p>
        </p:txBody>
      </p:sp>
      <p:pic>
        <p:nvPicPr>
          <p:cNvPr id="9" name="Picture 8"/>
          <p:cNvPicPr>
            <a:picLocks noChangeAspect="1"/>
          </p:cNvPicPr>
          <p:nvPr/>
        </p:nvPicPr>
        <p:blipFill>
          <a:blip r:embed="rId2"/>
          <a:stretch>
            <a:fillRect/>
          </a:stretch>
        </p:blipFill>
        <p:spPr>
          <a:xfrm rot="21335444">
            <a:off x="3070225" y="2090738"/>
            <a:ext cx="1001713" cy="1376362"/>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3"/>
          <a:stretch>
            <a:fillRect/>
          </a:stretch>
        </p:blipFill>
        <p:spPr>
          <a:xfrm>
            <a:off x="874713" y="4335463"/>
            <a:ext cx="1897062" cy="144938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944563" y="2506663"/>
            <a:ext cx="2325687" cy="1658937"/>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3114675" y="4478338"/>
            <a:ext cx="1216025" cy="1223962"/>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C0DFC3"/>
          </a:solidFill>
          <a:ln w="19050">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2531"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009640"/>
                </a:solidFill>
                <a:latin typeface="Twinkl" pitchFamily="2" charset="0"/>
              </a:rPr>
              <a:t>Minerals</a:t>
            </a:r>
          </a:p>
        </p:txBody>
      </p:sp>
      <p:sp>
        <p:nvSpPr>
          <p:cNvPr id="21508" name="Title 5"/>
          <p:cNvSpPr>
            <a:spLocks/>
          </p:cNvSpPr>
          <p:nvPr/>
        </p:nvSpPr>
        <p:spPr bwMode="auto">
          <a:xfrm>
            <a:off x="4933950" y="1819275"/>
            <a:ext cx="3454400" cy="4273550"/>
          </a:xfrm>
          <a:prstGeom prst="rect">
            <a:avLst/>
          </a:prstGeom>
          <a:solidFill>
            <a:schemeClr val="bg1"/>
          </a:solidFill>
          <a:ln w="19050">
            <a:solidFill>
              <a:srgbClr val="009640"/>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009640"/>
                </a:solidFill>
                <a:latin typeface="Twinkl" pitchFamily="2" charset="0"/>
              </a:rPr>
              <a:t>Minerals keep your </a:t>
            </a:r>
            <a:br>
              <a:rPr lang="en-GB" altLang="en-US" sz="2000" b="1">
                <a:solidFill>
                  <a:srgbClr val="009640"/>
                </a:solidFill>
                <a:latin typeface="Twinkl" pitchFamily="2" charset="0"/>
              </a:rPr>
            </a:br>
            <a:r>
              <a:rPr lang="en-GB" altLang="en-US" sz="2000" b="1">
                <a:solidFill>
                  <a:srgbClr val="009640"/>
                </a:solidFill>
                <a:latin typeface="Twinkl" pitchFamily="2" charset="0"/>
              </a:rPr>
              <a:t>body healthy.</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minerals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Milk</a:t>
            </a:r>
          </a:p>
          <a:p>
            <a:pPr algn="ctr" eaLnBrk="1" hangingPunct="1">
              <a:spcBef>
                <a:spcPct val="0"/>
              </a:spcBef>
              <a:buFontTx/>
              <a:buNone/>
            </a:pPr>
            <a:r>
              <a:rPr lang="en-GB" altLang="en-US" sz="2000">
                <a:solidFill>
                  <a:schemeClr val="tx1"/>
                </a:solidFill>
                <a:latin typeface="Twinkl" pitchFamily="2" charset="0"/>
              </a:rPr>
              <a:t>Spinach</a:t>
            </a:r>
          </a:p>
          <a:p>
            <a:pPr algn="ctr" eaLnBrk="1" hangingPunct="1">
              <a:spcBef>
                <a:spcPct val="0"/>
              </a:spcBef>
              <a:buFontTx/>
              <a:buNone/>
            </a:pPr>
            <a:r>
              <a:rPr lang="en-GB" altLang="en-US" sz="2000">
                <a:solidFill>
                  <a:schemeClr val="tx1"/>
                </a:solidFill>
                <a:latin typeface="Twinkl" pitchFamily="2" charset="0"/>
              </a:rPr>
              <a:t>Salt</a:t>
            </a:r>
          </a:p>
          <a:p>
            <a:pPr algn="ctr" eaLnBrk="1" hangingPunct="1">
              <a:spcBef>
                <a:spcPct val="0"/>
              </a:spcBef>
              <a:buFontTx/>
              <a:buNone/>
            </a:pPr>
            <a:r>
              <a:rPr lang="en-GB" altLang="en-US" sz="2000">
                <a:solidFill>
                  <a:schemeClr val="tx1"/>
                </a:solidFill>
                <a:latin typeface="Twinkl" pitchFamily="2" charset="0"/>
              </a:rPr>
              <a:t>Sweetcorn</a:t>
            </a:r>
          </a:p>
        </p:txBody>
      </p:sp>
      <p:pic>
        <p:nvPicPr>
          <p:cNvPr id="2" name="Picture 1"/>
          <p:cNvPicPr>
            <a:picLocks noChangeAspect="1"/>
          </p:cNvPicPr>
          <p:nvPr/>
        </p:nvPicPr>
        <p:blipFill>
          <a:blip r:embed="rId2"/>
          <a:stretch>
            <a:fillRect/>
          </a:stretch>
        </p:blipFill>
        <p:spPr>
          <a:xfrm>
            <a:off x="1223963" y="2071688"/>
            <a:ext cx="1225550" cy="212883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stretch>
            <a:fillRect/>
          </a:stretch>
        </p:blipFill>
        <p:spPr>
          <a:xfrm>
            <a:off x="2303463" y="4473575"/>
            <a:ext cx="2098675" cy="1404938"/>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1212850" y="4454525"/>
            <a:ext cx="623888" cy="140335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2782888" y="2162175"/>
            <a:ext cx="1619250" cy="229235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67A2D8"/>
          </a:solidFill>
          <a:ln w="19050">
            <a:solidFill>
              <a:srgbClr val="0377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3555"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0377BC"/>
                </a:solidFill>
                <a:latin typeface="Twinkl" pitchFamily="2" charset="0"/>
              </a:rPr>
              <a:t>Water</a:t>
            </a:r>
          </a:p>
        </p:txBody>
      </p:sp>
      <p:sp>
        <p:nvSpPr>
          <p:cNvPr id="22532" name="Title 5"/>
          <p:cNvSpPr>
            <a:spLocks/>
          </p:cNvSpPr>
          <p:nvPr/>
        </p:nvSpPr>
        <p:spPr bwMode="auto">
          <a:xfrm>
            <a:off x="4767263" y="1819275"/>
            <a:ext cx="3621087" cy="4273550"/>
          </a:xfrm>
          <a:prstGeom prst="rect">
            <a:avLst/>
          </a:prstGeom>
          <a:solidFill>
            <a:schemeClr val="bg1"/>
          </a:solidFill>
          <a:ln w="19050">
            <a:solidFill>
              <a:srgbClr val="0377BC"/>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a:solidFill>
                  <a:schemeClr val="tx1"/>
                </a:solidFill>
                <a:latin typeface="Twinkl" pitchFamily="2" charset="0"/>
              </a:rPr>
              <a:t>Water helps to move nutrients in your body and get rid of waste that you don’t need. It is an essential nutrient for our survival. While it is really important to drink plenty of water, it is also important to remember that many foods contain water also.</a:t>
            </a:r>
          </a:p>
          <a:p>
            <a:pPr algn="ctr" eaLnBrk="1" hangingPunct="1">
              <a:spcBef>
                <a:spcPct val="0"/>
              </a:spcBef>
              <a:buFontTx/>
              <a:buNone/>
            </a:pPr>
            <a:endParaRPr lang="en-GB" altLang="en-US" b="1">
              <a:solidFill>
                <a:schemeClr val="tx1"/>
              </a:solidFill>
              <a:latin typeface="Twinkl" pitchFamily="2" charset="0"/>
            </a:endParaRPr>
          </a:p>
          <a:p>
            <a:pPr algn="ctr" eaLnBrk="1" hangingPunct="1">
              <a:spcBef>
                <a:spcPct val="0"/>
              </a:spcBef>
              <a:buFontTx/>
              <a:buNone/>
            </a:pPr>
            <a:r>
              <a:rPr lang="en-GB" altLang="en-US" b="1">
                <a:solidFill>
                  <a:srgbClr val="0377BC"/>
                </a:solidFill>
                <a:latin typeface="Twinkl" pitchFamily="2" charset="0"/>
              </a:rPr>
              <a:t>Foods high in water include:</a:t>
            </a:r>
          </a:p>
          <a:p>
            <a:pPr algn="ctr" eaLnBrk="1" hangingPunct="1">
              <a:spcBef>
                <a:spcPct val="0"/>
              </a:spcBef>
              <a:buFontTx/>
              <a:buNone/>
            </a:pPr>
            <a:endParaRPr lang="en-GB" altLang="en-US" b="1">
              <a:solidFill>
                <a:schemeClr val="tx1"/>
              </a:solidFill>
              <a:latin typeface="Twinkl" pitchFamily="2" charset="0"/>
            </a:endParaRPr>
          </a:p>
          <a:p>
            <a:pPr algn="ctr" eaLnBrk="1" hangingPunct="1">
              <a:spcBef>
                <a:spcPct val="0"/>
              </a:spcBef>
              <a:buFontTx/>
              <a:buNone/>
            </a:pPr>
            <a:r>
              <a:rPr lang="en-GB" altLang="en-US">
                <a:solidFill>
                  <a:schemeClr val="tx1"/>
                </a:solidFill>
                <a:latin typeface="Twinkl" pitchFamily="2" charset="0"/>
              </a:rPr>
              <a:t>Tomatoes</a:t>
            </a:r>
          </a:p>
          <a:p>
            <a:pPr algn="ctr" eaLnBrk="1" hangingPunct="1">
              <a:spcBef>
                <a:spcPct val="0"/>
              </a:spcBef>
              <a:buFontTx/>
              <a:buNone/>
            </a:pPr>
            <a:r>
              <a:rPr lang="en-GB" altLang="en-US">
                <a:solidFill>
                  <a:schemeClr val="tx1"/>
                </a:solidFill>
                <a:latin typeface="Twinkl" pitchFamily="2" charset="0"/>
              </a:rPr>
              <a:t>Cucumbers</a:t>
            </a:r>
          </a:p>
          <a:p>
            <a:pPr algn="ctr" eaLnBrk="1" hangingPunct="1">
              <a:spcBef>
                <a:spcPct val="0"/>
              </a:spcBef>
              <a:buFontTx/>
              <a:buNone/>
            </a:pPr>
            <a:r>
              <a:rPr lang="en-GB" altLang="en-US">
                <a:solidFill>
                  <a:schemeClr val="tx1"/>
                </a:solidFill>
                <a:latin typeface="Twinkl" pitchFamily="2" charset="0"/>
              </a:rPr>
              <a:t>Lettuce</a:t>
            </a:r>
          </a:p>
          <a:p>
            <a:pPr algn="ctr" eaLnBrk="1" hangingPunct="1">
              <a:spcBef>
                <a:spcPct val="0"/>
              </a:spcBef>
              <a:buFontTx/>
              <a:buNone/>
            </a:pPr>
            <a:r>
              <a:rPr lang="en-GB" altLang="en-US">
                <a:solidFill>
                  <a:schemeClr val="tx1"/>
                </a:solidFill>
                <a:latin typeface="Twinkl" pitchFamily="2" charset="0"/>
              </a:rPr>
              <a:t>Strawberries</a:t>
            </a:r>
          </a:p>
        </p:txBody>
      </p:sp>
      <p:pic>
        <p:nvPicPr>
          <p:cNvPr id="225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2788" y="3543300"/>
            <a:ext cx="944562"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1027113" y="2182813"/>
            <a:ext cx="1455737" cy="135890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stretch>
            <a:fillRect/>
          </a:stretch>
        </p:blipFill>
        <p:spPr>
          <a:xfrm>
            <a:off x="1131888" y="3832225"/>
            <a:ext cx="1531937" cy="2006600"/>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5"/>
          <a:stretch>
            <a:fillRect/>
          </a:stretch>
        </p:blipFill>
        <p:spPr>
          <a:xfrm>
            <a:off x="2825750" y="2070100"/>
            <a:ext cx="1470025" cy="1112838"/>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8ACBC0"/>
          </a:solidFill>
          <a:ln w="1905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4579"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009386"/>
                </a:solidFill>
                <a:latin typeface="Twinkl" pitchFamily="2" charset="0"/>
              </a:rPr>
              <a:t>Fibre</a:t>
            </a:r>
          </a:p>
        </p:txBody>
      </p:sp>
      <p:sp>
        <p:nvSpPr>
          <p:cNvPr id="23556" name="Title 5"/>
          <p:cNvSpPr>
            <a:spLocks/>
          </p:cNvSpPr>
          <p:nvPr/>
        </p:nvSpPr>
        <p:spPr bwMode="auto">
          <a:xfrm>
            <a:off x="4808538" y="1819275"/>
            <a:ext cx="3579812" cy="4273550"/>
          </a:xfrm>
          <a:prstGeom prst="rect">
            <a:avLst/>
          </a:prstGeom>
          <a:solidFill>
            <a:schemeClr val="bg1"/>
          </a:solidFill>
          <a:ln w="19050">
            <a:solidFill>
              <a:srgbClr val="009386"/>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009386"/>
                </a:solidFill>
                <a:latin typeface="Twinkl" pitchFamily="2" charset="0"/>
              </a:rPr>
              <a:t>Fibre helps you to digest the food that you </a:t>
            </a:r>
            <a:br>
              <a:rPr lang="en-GB" altLang="en-US" sz="2000" b="1">
                <a:solidFill>
                  <a:srgbClr val="009386"/>
                </a:solidFill>
                <a:latin typeface="Twinkl" pitchFamily="2" charset="0"/>
              </a:rPr>
            </a:br>
            <a:r>
              <a:rPr lang="en-GB" altLang="en-US" sz="2000" b="1">
                <a:solidFill>
                  <a:srgbClr val="009386"/>
                </a:solidFill>
                <a:latin typeface="Twinkl" pitchFamily="2" charset="0"/>
              </a:rPr>
              <a:t>have eaten. </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fibre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Cereal</a:t>
            </a:r>
          </a:p>
          <a:p>
            <a:pPr algn="ctr" eaLnBrk="1" hangingPunct="1">
              <a:spcBef>
                <a:spcPct val="0"/>
              </a:spcBef>
              <a:buFontTx/>
              <a:buNone/>
            </a:pPr>
            <a:r>
              <a:rPr lang="en-GB" altLang="en-US" sz="2000">
                <a:solidFill>
                  <a:schemeClr val="tx1"/>
                </a:solidFill>
                <a:latin typeface="Twinkl" pitchFamily="2" charset="0"/>
              </a:rPr>
              <a:t>Apples</a:t>
            </a:r>
          </a:p>
          <a:p>
            <a:pPr algn="ctr" eaLnBrk="1" hangingPunct="1">
              <a:spcBef>
                <a:spcPct val="0"/>
              </a:spcBef>
              <a:buFontTx/>
              <a:buNone/>
            </a:pPr>
            <a:r>
              <a:rPr lang="en-GB" altLang="en-US" sz="2000">
                <a:solidFill>
                  <a:schemeClr val="tx1"/>
                </a:solidFill>
                <a:latin typeface="Twinkl" pitchFamily="2" charset="0"/>
              </a:rPr>
              <a:t>Wholegrain bread</a:t>
            </a:r>
          </a:p>
          <a:p>
            <a:pPr algn="ctr" eaLnBrk="1" hangingPunct="1">
              <a:spcBef>
                <a:spcPct val="0"/>
              </a:spcBef>
              <a:buFontTx/>
              <a:buNone/>
            </a:pPr>
            <a:r>
              <a:rPr lang="en-GB" altLang="en-US" sz="2000">
                <a:solidFill>
                  <a:schemeClr val="tx1"/>
                </a:solidFill>
                <a:latin typeface="Twinkl" pitchFamily="2" charset="0"/>
              </a:rPr>
              <a:t>Lentils</a:t>
            </a:r>
          </a:p>
        </p:txBody>
      </p:sp>
      <p:pic>
        <p:nvPicPr>
          <p:cNvPr id="9" name="Picture 8"/>
          <p:cNvPicPr>
            <a:picLocks noChangeAspect="1"/>
          </p:cNvPicPr>
          <p:nvPr/>
        </p:nvPicPr>
        <p:blipFill>
          <a:blip r:embed="rId2"/>
          <a:stretch>
            <a:fillRect/>
          </a:stretch>
        </p:blipFill>
        <p:spPr>
          <a:xfrm rot="214890">
            <a:off x="3578225" y="4797425"/>
            <a:ext cx="833438" cy="112236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stretch>
            <a:fillRect/>
          </a:stretch>
        </p:blipFill>
        <p:spPr>
          <a:xfrm rot="21257331">
            <a:off x="855663" y="3735388"/>
            <a:ext cx="2741612" cy="1938337"/>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stretch>
            <a:fillRect/>
          </a:stretch>
        </p:blipFill>
        <p:spPr>
          <a:xfrm>
            <a:off x="2908300" y="2047875"/>
            <a:ext cx="1357313" cy="1952625"/>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5"/>
          <a:stretch>
            <a:fillRect/>
          </a:stretch>
        </p:blipFill>
        <p:spPr>
          <a:xfrm>
            <a:off x="1262063" y="2138363"/>
            <a:ext cx="1042987" cy="1577975"/>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5"/>
          <p:cNvSpPr>
            <a:spLocks noGrp="1"/>
          </p:cNvSpPr>
          <p:nvPr>
            <p:ph type="title"/>
          </p:nvPr>
        </p:nvSpPr>
        <p:spPr>
          <a:xfrm>
            <a:off x="457200" y="658813"/>
            <a:ext cx="8220075" cy="631825"/>
          </a:xfrm>
        </p:spPr>
        <p:txBody>
          <a:bodyPr>
            <a:normAutofit fontScale="90000"/>
          </a:bodyPr>
          <a:lstStyle/>
          <a:p>
            <a:pPr eaLnBrk="1" hangingPunct="1">
              <a:defRPr/>
            </a:pPr>
            <a:r>
              <a:rPr lang="en-US" dirty="0">
                <a:latin typeface="Twinkl" pitchFamily="2" charset="0"/>
                <a:ea typeface="Arial"/>
                <a:cs typeface="Arial"/>
                <a:sym typeface="Arial"/>
              </a:rPr>
              <a:t>Food Groups and Nutrients</a:t>
            </a:r>
            <a:endParaRPr lang="en-GB" altLang="en-US" dirty="0">
              <a:latin typeface="Twinkl" pitchFamily="2" charset="0"/>
            </a:endParaRPr>
          </a:p>
        </p:txBody>
      </p:sp>
      <p:sp>
        <p:nvSpPr>
          <p:cNvPr id="24579" name="Title 5"/>
          <p:cNvSpPr>
            <a:spLocks/>
          </p:cNvSpPr>
          <p:nvPr/>
        </p:nvSpPr>
        <p:spPr bwMode="auto">
          <a:xfrm>
            <a:off x="755650" y="1233488"/>
            <a:ext cx="7632700" cy="700087"/>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1600">
                <a:latin typeface="Twinkl" pitchFamily="2" charset="0"/>
                <a:ea typeface="NTR" charset="0"/>
                <a:cs typeface="NTR" charset="0"/>
                <a:sym typeface="NTR" charset="0"/>
              </a:rPr>
              <a:t>Within each food group, there are many foods which contain more than </a:t>
            </a:r>
            <a:br>
              <a:rPr lang="en-US" altLang="en-US" sz="1600">
                <a:latin typeface="Twinkl" pitchFamily="2" charset="0"/>
                <a:ea typeface="NTR" charset="0"/>
                <a:cs typeface="NTR" charset="0"/>
                <a:sym typeface="NTR" charset="0"/>
              </a:rPr>
            </a:br>
            <a:r>
              <a:rPr lang="en-US" altLang="en-US" sz="1600">
                <a:latin typeface="Twinkl" pitchFamily="2" charset="0"/>
                <a:ea typeface="NTR" charset="0"/>
                <a:cs typeface="NTR" charset="0"/>
                <a:sym typeface="NTR" charset="0"/>
              </a:rPr>
              <a:t>one type of nutrient.</a:t>
            </a:r>
            <a:endParaRPr lang="en-GB" altLang="en-US" sz="1600">
              <a:latin typeface="Twinkl" pitchFamily="2" charset="0"/>
            </a:endParaRPr>
          </a:p>
        </p:txBody>
      </p:sp>
      <p:pic>
        <p:nvPicPr>
          <p:cNvPr id="24580" name="Whole Cla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755650" y="1898650"/>
            <a:ext cx="7632700" cy="1203325"/>
          </a:xfrm>
          <a:prstGeom prst="rect">
            <a:avLst/>
          </a:prstGeom>
          <a:solidFill>
            <a:schemeClr val="bg1"/>
          </a:solidFill>
          <a:ln w="19050">
            <a:solidFill>
              <a:srgbClr val="11743A"/>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a:solidFill>
                  <a:srgbClr val="1C1C1C"/>
                </a:solidFill>
                <a:latin typeface="Twinkl" pitchFamily="2" charset="0"/>
                <a:ea typeface="NTR" charset="0"/>
                <a:cs typeface="NTR" charset="0"/>
                <a:sym typeface="NTR" charset="0"/>
              </a:rPr>
              <a:t>For example, eating broccoli from the fruit and vegetables section would provide with various different nutrients. This food is a great source of minerals (especially a mineral called potassium), a really good source of vitamins and it provides the body with fibre. </a:t>
            </a:r>
            <a:endParaRPr lang="en-GB" altLang="en-US" sz="1600">
              <a:latin typeface="Twinkl" pitchFamily="2" charset="0"/>
            </a:endParaRPr>
          </a:p>
        </p:txBody>
      </p:sp>
      <p:pic>
        <p:nvPicPr>
          <p:cNvPr id="24582"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975" y="2924175"/>
            <a:ext cx="52879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2100263" y="3294063"/>
            <a:ext cx="584200" cy="5842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5" name="Group 4"/>
          <p:cNvGrpSpPr/>
          <p:nvPr/>
        </p:nvGrpSpPr>
        <p:grpSpPr>
          <a:xfrm>
            <a:off x="6048110" y="3276600"/>
            <a:ext cx="2252134" cy="2252134"/>
            <a:chOff x="6056577" y="3293534"/>
            <a:chExt cx="2252134" cy="2252134"/>
          </a:xfrm>
          <a:effectLst>
            <a:outerShdw blurRad="63500" sx="102000" sy="102000" algn="ctr" rotWithShape="0">
              <a:prstClr val="black">
                <a:alpha val="40000"/>
              </a:prstClr>
            </a:outerShdw>
          </a:effectLst>
        </p:grpSpPr>
        <p:sp>
          <p:nvSpPr>
            <p:cNvPr id="22" name="Oval 21"/>
            <p:cNvSpPr/>
            <p:nvPr/>
          </p:nvSpPr>
          <p:spPr>
            <a:xfrm>
              <a:off x="6056577" y="3293534"/>
              <a:ext cx="2252134" cy="2252134"/>
            </a:xfrm>
            <a:prstGeom prst="ellipse">
              <a:avLst/>
            </a:prstGeom>
            <a:solidFill>
              <a:srgbClr val="C0DFC3"/>
            </a:solidFill>
            <a:ln w="28575">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28035">
              <a:off x="6332539" y="3522134"/>
              <a:ext cx="1681589" cy="168158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xit" presetSubtype="0" fill="hold" grpId="1"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E6928-0EE2-4845-8CD8-CAF91A340414}"/>
              </a:ext>
            </a:extLst>
          </p:cNvPr>
          <p:cNvSpPr>
            <a:spLocks noGrp="1"/>
          </p:cNvSpPr>
          <p:nvPr>
            <p:ph type="title"/>
          </p:nvPr>
        </p:nvSpPr>
        <p:spPr>
          <a:xfrm>
            <a:off x="457197" y="1174886"/>
            <a:ext cx="8488019" cy="1595581"/>
          </a:xfrm>
        </p:spPr>
        <p:txBody>
          <a:bodyPr>
            <a:normAutofit fontScale="90000"/>
          </a:bodyPr>
          <a:lstStyle/>
          <a:p>
            <a:r>
              <a:rPr lang="en-GB" sz="3600" u="sng" dirty="0"/>
              <a:t>Thursday 8</a:t>
            </a:r>
            <a:r>
              <a:rPr lang="en-GB" sz="3600" u="sng" baseline="30000" dirty="0"/>
              <a:t>th</a:t>
            </a:r>
            <a:r>
              <a:rPr lang="en-GB" sz="3600" u="sng" dirty="0"/>
              <a:t> October </a:t>
            </a:r>
            <a:br>
              <a:rPr lang="en-GB" sz="3600" dirty="0"/>
            </a:br>
            <a:br>
              <a:rPr lang="en-GB" sz="3600" dirty="0"/>
            </a:br>
            <a:r>
              <a:rPr lang="en-GB" sz="3600" u="sng" dirty="0"/>
              <a:t>LO: To know what a balanced diet is and understand the ‘eat well plate’.</a:t>
            </a:r>
            <a:br>
              <a:rPr lang="en-GB" dirty="0"/>
            </a:br>
            <a:br>
              <a:rPr lang="en-GB" dirty="0"/>
            </a:br>
            <a:endParaRPr lang="en-GB" dirty="0"/>
          </a:p>
        </p:txBody>
      </p:sp>
      <p:sp>
        <p:nvSpPr>
          <p:cNvPr id="3" name="Content Placeholder 2">
            <a:extLst>
              <a:ext uri="{FF2B5EF4-FFF2-40B4-BE49-F238E27FC236}">
                <a16:creationId xmlns:a16="http://schemas.microsoft.com/office/drawing/2014/main" id="{A3F03D21-A9E5-455F-A2BF-555FAEECCC71}"/>
              </a:ext>
            </a:extLst>
          </p:cNvPr>
          <p:cNvSpPr>
            <a:spLocks noGrp="1"/>
          </p:cNvSpPr>
          <p:nvPr>
            <p:ph idx="1"/>
          </p:nvPr>
        </p:nvSpPr>
        <p:spPr>
          <a:xfrm>
            <a:off x="466728" y="2390030"/>
            <a:ext cx="8220075" cy="4242683"/>
          </a:xfrm>
        </p:spPr>
        <p:txBody>
          <a:bodyPr/>
          <a:lstStyle/>
          <a:p>
            <a:r>
              <a:rPr lang="en-GB" sz="2400" dirty="0"/>
              <a:t>Can you draw the ‘eat well plate’ in your books? Can you draw three pieces of food for each food group? </a:t>
            </a:r>
          </a:p>
        </p:txBody>
      </p:sp>
      <p:pic>
        <p:nvPicPr>
          <p:cNvPr id="5" name="Picture 4">
            <a:extLst>
              <a:ext uri="{FF2B5EF4-FFF2-40B4-BE49-F238E27FC236}">
                <a16:creationId xmlns:a16="http://schemas.microsoft.com/office/drawing/2014/main" id="{81CD0C52-43BA-4F89-933D-E9713A0E55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4661" y="3619307"/>
            <a:ext cx="3706822" cy="2615840"/>
          </a:xfrm>
          <a:prstGeom prst="rect">
            <a:avLst/>
          </a:prstGeom>
        </p:spPr>
      </p:pic>
    </p:spTree>
    <p:extLst>
      <p:ext uri="{BB962C8B-B14F-4D97-AF65-F5344CB8AC3E}">
        <p14:creationId xmlns:p14="http://schemas.microsoft.com/office/powerpoint/2010/main" val="359727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5"/>
          <p:cNvSpPr>
            <a:spLocks noGrp="1"/>
          </p:cNvSpPr>
          <p:nvPr>
            <p:ph type="title"/>
          </p:nvPr>
        </p:nvSpPr>
        <p:spPr>
          <a:xfrm>
            <a:off x="457200" y="658813"/>
            <a:ext cx="8220075" cy="631825"/>
          </a:xfrm>
        </p:spPr>
        <p:txBody>
          <a:bodyPr>
            <a:normAutofit fontScale="90000"/>
          </a:bodyPr>
          <a:lstStyle/>
          <a:p>
            <a:pPr eaLnBrk="1" hangingPunct="1">
              <a:defRPr/>
            </a:pPr>
            <a:r>
              <a:rPr lang="en-US" dirty="0">
                <a:latin typeface="Twinkl" pitchFamily="2" charset="0"/>
                <a:ea typeface="Arial"/>
                <a:cs typeface="Arial"/>
                <a:sym typeface="Arial"/>
              </a:rPr>
              <a:t>Nutrients for Animals</a:t>
            </a:r>
            <a:endParaRPr lang="en-GB" altLang="en-US" dirty="0">
              <a:latin typeface="Twinkl" pitchFamily="2" charset="0"/>
            </a:endParaRPr>
          </a:p>
        </p:txBody>
      </p:sp>
      <p:sp>
        <p:nvSpPr>
          <p:cNvPr id="27651" name="Title 5"/>
          <p:cNvSpPr>
            <a:spLocks/>
          </p:cNvSpPr>
          <p:nvPr/>
        </p:nvSpPr>
        <p:spPr bwMode="auto">
          <a:xfrm>
            <a:off x="755650" y="1200150"/>
            <a:ext cx="7632700" cy="163671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spcBef>
                <a:spcPct val="0"/>
              </a:spcBef>
              <a:buClr>
                <a:srgbClr val="1C1C1C"/>
              </a:buClr>
              <a:buSzPts val="1800"/>
              <a:buFont typeface="Arial" panose="020B0604020202020204" pitchFamily="34" charset="0"/>
              <a:buNone/>
            </a:pPr>
            <a:r>
              <a:rPr lang="en-GB" altLang="en-US" sz="1600">
                <a:latin typeface="Twinkl" pitchFamily="2" charset="0"/>
                <a:cs typeface="Arial" panose="020B0604020202020204" pitchFamily="34" charset="0"/>
                <a:sym typeface="Arial" panose="020B0604020202020204" pitchFamily="34" charset="0"/>
              </a:rPr>
              <a:t>Although the Eatwell Guide provides human beings with guidance to know </a:t>
            </a:r>
            <a:br>
              <a:rPr lang="en-GB" altLang="en-US" sz="1600">
                <a:latin typeface="Twinkl" pitchFamily="2" charset="0"/>
                <a:cs typeface="Arial" panose="020B0604020202020204" pitchFamily="34" charset="0"/>
                <a:sym typeface="Arial" panose="020B0604020202020204" pitchFamily="34" charset="0"/>
              </a:rPr>
            </a:br>
            <a:r>
              <a:rPr lang="en-GB" altLang="en-US" sz="1600">
                <a:latin typeface="Twinkl" pitchFamily="2" charset="0"/>
                <a:cs typeface="Arial" panose="020B0604020202020204" pitchFamily="34" charset="0"/>
                <a:sym typeface="Arial" panose="020B0604020202020204" pitchFamily="34" charset="0"/>
              </a:rPr>
              <a:t>how much of different kinds of foods to eat, the guide does not apply to </a:t>
            </a:r>
            <a:br>
              <a:rPr lang="en-GB" altLang="en-US" sz="1600">
                <a:latin typeface="Twinkl" pitchFamily="2" charset="0"/>
                <a:cs typeface="Arial" panose="020B0604020202020204" pitchFamily="34" charset="0"/>
                <a:sym typeface="Arial" panose="020B0604020202020204" pitchFamily="34" charset="0"/>
              </a:rPr>
            </a:br>
            <a:r>
              <a:rPr lang="en-GB" altLang="en-US" sz="1600">
                <a:latin typeface="Twinkl" pitchFamily="2" charset="0"/>
                <a:cs typeface="Arial" panose="020B0604020202020204" pitchFamily="34" charset="0"/>
                <a:sym typeface="Arial" panose="020B0604020202020204" pitchFamily="34" charset="0"/>
              </a:rPr>
              <a:t>other animals.</a:t>
            </a:r>
          </a:p>
          <a:p>
            <a:pPr>
              <a:spcBef>
                <a:spcPct val="0"/>
              </a:spcBef>
              <a:buClr>
                <a:srgbClr val="1C1C1C"/>
              </a:buClr>
              <a:buSzPts val="1800"/>
              <a:buFont typeface="Arial" panose="020B0604020202020204" pitchFamily="34" charset="0"/>
              <a:buNone/>
            </a:pPr>
            <a:r>
              <a:rPr lang="en-GB" altLang="en-US" sz="1600">
                <a:latin typeface="Twinkl" pitchFamily="2" charset="0"/>
                <a:cs typeface="Arial" panose="020B0604020202020204" pitchFamily="34" charset="0"/>
                <a:sym typeface="Arial" panose="020B0604020202020204" pitchFamily="34" charset="0"/>
              </a:rPr>
              <a:t>  </a:t>
            </a:r>
          </a:p>
          <a:p>
            <a:pPr>
              <a:spcBef>
                <a:spcPct val="0"/>
              </a:spcBef>
              <a:buClr>
                <a:srgbClr val="1C1C1C"/>
              </a:buClr>
              <a:buSzPts val="1800"/>
              <a:buFont typeface="Arial" panose="020B0604020202020204" pitchFamily="34" charset="0"/>
              <a:buNone/>
            </a:pPr>
            <a:r>
              <a:rPr lang="en-GB" altLang="en-US" sz="1600">
                <a:latin typeface="Twinkl" pitchFamily="2" charset="0"/>
                <a:cs typeface="Arial" panose="020B0604020202020204" pitchFamily="34" charset="0"/>
                <a:sym typeface="Arial" panose="020B0604020202020204" pitchFamily="34" charset="0"/>
              </a:rPr>
              <a:t>Some animals need to eat more of certain nutrients than others. There are special terms for animals that eat particular types of foods.</a:t>
            </a:r>
          </a:p>
        </p:txBody>
      </p:sp>
      <p:pic>
        <p:nvPicPr>
          <p:cNvPr id="27652" name="Whole Cla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755650" y="2795588"/>
            <a:ext cx="7632700" cy="463550"/>
          </a:xfrm>
          <a:prstGeom prst="rect">
            <a:avLst/>
          </a:prstGeom>
          <a:solidFill>
            <a:schemeClr val="bg1"/>
          </a:solidFill>
          <a:ln w="19050">
            <a:solidFill>
              <a:srgbClr val="E61A75"/>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b="1">
                <a:solidFill>
                  <a:srgbClr val="1C1C1C"/>
                </a:solidFill>
                <a:latin typeface="Twinkl" pitchFamily="2" charset="0"/>
                <a:cs typeface="Arial" panose="020B0604020202020204" pitchFamily="34" charset="0"/>
                <a:sym typeface="Arial" panose="020B0604020202020204" pitchFamily="34" charset="0"/>
              </a:rPr>
              <a:t>Carnivores: </a:t>
            </a:r>
            <a:r>
              <a:rPr lang="en-GB" altLang="en-US" sz="1600">
                <a:solidFill>
                  <a:srgbClr val="1C1C1C"/>
                </a:solidFill>
                <a:latin typeface="Twinkl" pitchFamily="2" charset="0"/>
                <a:cs typeface="Arial" panose="020B0604020202020204" pitchFamily="34" charset="0"/>
                <a:sym typeface="Arial" panose="020B0604020202020204" pitchFamily="34" charset="0"/>
              </a:rPr>
              <a:t>These animals feed on other animals.</a:t>
            </a:r>
          </a:p>
        </p:txBody>
      </p:sp>
      <p:sp>
        <p:nvSpPr>
          <p:cNvPr id="12" name="TextBox 11"/>
          <p:cNvSpPr txBox="1">
            <a:spLocks noChangeArrowheads="1"/>
          </p:cNvSpPr>
          <p:nvPr/>
        </p:nvSpPr>
        <p:spPr bwMode="auto">
          <a:xfrm>
            <a:off x="755650" y="3344863"/>
            <a:ext cx="7632700" cy="465137"/>
          </a:xfrm>
          <a:prstGeom prst="rect">
            <a:avLst/>
          </a:prstGeom>
          <a:solidFill>
            <a:schemeClr val="bg1"/>
          </a:solidFill>
          <a:ln w="19050">
            <a:solidFill>
              <a:srgbClr val="11743A"/>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US" altLang="en-US" sz="1600" b="1">
                <a:solidFill>
                  <a:srgbClr val="1C1C1C"/>
                </a:solidFill>
                <a:latin typeface="Twinkl" pitchFamily="2" charset="0"/>
                <a:cs typeface="Arial" panose="020B0604020202020204" pitchFamily="34" charset="0"/>
                <a:sym typeface="Arial" panose="020B0604020202020204" pitchFamily="34" charset="0"/>
              </a:rPr>
              <a:t>Herbivores: </a:t>
            </a:r>
            <a:r>
              <a:rPr lang="en-US" altLang="en-US" sz="1600">
                <a:solidFill>
                  <a:srgbClr val="1C1C1C"/>
                </a:solidFill>
                <a:latin typeface="Twinkl" pitchFamily="2" charset="0"/>
                <a:cs typeface="Arial" panose="020B0604020202020204" pitchFamily="34" charset="0"/>
                <a:sym typeface="Arial" panose="020B0604020202020204" pitchFamily="34" charset="0"/>
              </a:rPr>
              <a:t>These animals only eat plants.</a:t>
            </a:r>
            <a:endParaRPr lang="en-GB" altLang="en-US" sz="1600">
              <a:solidFill>
                <a:srgbClr val="1C1C1C"/>
              </a:solidFill>
              <a:latin typeface="Twinkl" pitchFamily="2" charset="0"/>
              <a:cs typeface="Arial" panose="020B0604020202020204" pitchFamily="34" charset="0"/>
              <a:sym typeface="Arial" panose="020B0604020202020204" pitchFamily="34" charset="0"/>
            </a:endParaRPr>
          </a:p>
        </p:txBody>
      </p:sp>
      <p:sp>
        <p:nvSpPr>
          <p:cNvPr id="13" name="TextBox 12"/>
          <p:cNvSpPr txBox="1">
            <a:spLocks noChangeArrowheads="1"/>
          </p:cNvSpPr>
          <p:nvPr/>
        </p:nvSpPr>
        <p:spPr bwMode="auto">
          <a:xfrm>
            <a:off x="750888" y="3895725"/>
            <a:ext cx="7632700" cy="465138"/>
          </a:xfrm>
          <a:prstGeom prst="rect">
            <a:avLst/>
          </a:prstGeom>
          <a:solidFill>
            <a:schemeClr val="bg1"/>
          </a:solidFill>
          <a:ln w="19050">
            <a:solidFill>
              <a:srgbClr val="0377BC"/>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b="1">
                <a:solidFill>
                  <a:srgbClr val="1C1C1C"/>
                </a:solidFill>
                <a:latin typeface="Twinkl" pitchFamily="2" charset="0"/>
                <a:cs typeface="Arial" panose="020B0604020202020204" pitchFamily="34" charset="0"/>
                <a:sym typeface="Arial" panose="020B0604020202020204" pitchFamily="34" charset="0"/>
              </a:rPr>
              <a:t>Omnivores: </a:t>
            </a:r>
            <a:r>
              <a:rPr lang="en-GB" altLang="en-US" sz="1600">
                <a:solidFill>
                  <a:srgbClr val="1C1C1C"/>
                </a:solidFill>
                <a:latin typeface="Twinkl" pitchFamily="2" charset="0"/>
                <a:cs typeface="Arial" panose="020B0604020202020204" pitchFamily="34" charset="0"/>
                <a:sym typeface="Arial" panose="020B0604020202020204" pitchFamily="34" charset="0"/>
              </a:rPr>
              <a:t>These animals eat both meat and</a:t>
            </a:r>
            <a:r>
              <a:rPr lang="en-GB" altLang="en-US" sz="1600" b="1">
                <a:solidFill>
                  <a:srgbClr val="7030A0"/>
                </a:solidFill>
                <a:latin typeface="Twinkl" pitchFamily="2" charset="0"/>
                <a:cs typeface="Arial" panose="020B0604020202020204" pitchFamily="34" charset="0"/>
                <a:sym typeface="Arial" panose="020B0604020202020204" pitchFamily="34" charset="0"/>
              </a:rPr>
              <a:t> </a:t>
            </a:r>
            <a:r>
              <a:rPr lang="en-GB" altLang="en-US" sz="1600">
                <a:solidFill>
                  <a:srgbClr val="1C1C1C"/>
                </a:solidFill>
                <a:latin typeface="Twinkl" pitchFamily="2" charset="0"/>
                <a:cs typeface="Arial" panose="020B0604020202020204" pitchFamily="34" charset="0"/>
                <a:sym typeface="Arial" panose="020B0604020202020204" pitchFamily="34" charset="0"/>
              </a:rPr>
              <a:t>plants.</a:t>
            </a:r>
            <a:endParaRPr lang="en-GB" altLang="en-US" sz="1600">
              <a:latin typeface="Twinkl" pitchFamily="2" charset="0"/>
            </a:endParaRPr>
          </a:p>
        </p:txBody>
      </p:sp>
      <p:graphicFrame>
        <p:nvGraphicFramePr>
          <p:cNvPr id="14" name="Google Shape;259;p22"/>
          <p:cNvGraphicFramePr/>
          <p:nvPr/>
        </p:nvGraphicFramePr>
        <p:xfrm>
          <a:off x="755650" y="4456113"/>
          <a:ext cx="7632700" cy="1601787"/>
        </p:xfrm>
        <a:graphic>
          <a:graphicData uri="http://schemas.openxmlformats.org/drawingml/2006/table">
            <a:tbl>
              <a:tblPr>
                <a:noFill/>
              </a:tblPr>
              <a:tblGrid>
                <a:gridCol w="2545088">
                  <a:extLst>
                    <a:ext uri="{9D8B030D-6E8A-4147-A177-3AD203B41FA5}">
                      <a16:colId xmlns:a16="http://schemas.microsoft.com/office/drawing/2014/main" val="20000"/>
                    </a:ext>
                  </a:extLst>
                </a:gridCol>
                <a:gridCol w="2542524">
                  <a:extLst>
                    <a:ext uri="{9D8B030D-6E8A-4147-A177-3AD203B41FA5}">
                      <a16:colId xmlns:a16="http://schemas.microsoft.com/office/drawing/2014/main" val="20001"/>
                    </a:ext>
                  </a:extLst>
                </a:gridCol>
                <a:gridCol w="2545088">
                  <a:extLst>
                    <a:ext uri="{9D8B030D-6E8A-4147-A177-3AD203B41FA5}">
                      <a16:colId xmlns:a16="http://schemas.microsoft.com/office/drawing/2014/main" val="20002"/>
                    </a:ext>
                  </a:extLst>
                </a:gridCol>
              </a:tblGrid>
              <a:tr h="327718">
                <a:tc>
                  <a:txBody>
                    <a:bodyPr/>
                    <a:lstStyle/>
                    <a:p>
                      <a:pPr marL="0" marR="0" lvl="0" indent="0" algn="ctr" rtl="0">
                        <a:lnSpc>
                          <a:spcPct val="90000"/>
                        </a:lnSpc>
                        <a:spcBef>
                          <a:spcPts val="0"/>
                        </a:spcBef>
                        <a:spcAft>
                          <a:spcPts val="0"/>
                        </a:spcAft>
                        <a:buClr>
                          <a:srgbClr val="FFFFFF"/>
                        </a:buClr>
                        <a:buSzPts val="1600"/>
                        <a:buFont typeface="NTR"/>
                        <a:buNone/>
                      </a:pPr>
                      <a:r>
                        <a:rPr lang="en-US" sz="1600" b="1" i="0" u="none" strike="noStrike" cap="none" dirty="0">
                          <a:solidFill>
                            <a:schemeClr val="tx1"/>
                          </a:solidFill>
                          <a:latin typeface="Twinkl" pitchFamily="2" charset="0"/>
                          <a:ea typeface="NTR"/>
                          <a:cs typeface="NTR"/>
                          <a:sym typeface="NTR"/>
                        </a:rPr>
                        <a:t>Carnivores</a:t>
                      </a:r>
                      <a:endParaRPr sz="1800" b="1" dirty="0">
                        <a:solidFill>
                          <a:schemeClr val="tx1"/>
                        </a:solidFill>
                        <a:latin typeface="Twinkl" pitchFamily="2" charset="0"/>
                      </a:endParaRPr>
                    </a:p>
                  </a:txBody>
                  <a:tcPr marL="68550" marR="68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BBBB"/>
                    </a:solidFill>
                  </a:tcPr>
                </a:tc>
                <a:tc>
                  <a:txBody>
                    <a:bodyPr/>
                    <a:lstStyle/>
                    <a:p>
                      <a:pPr marL="0" marR="0" lvl="0" indent="0" algn="ctr" rtl="0">
                        <a:lnSpc>
                          <a:spcPct val="90000"/>
                        </a:lnSpc>
                        <a:spcBef>
                          <a:spcPts val="0"/>
                        </a:spcBef>
                        <a:spcAft>
                          <a:spcPts val="0"/>
                        </a:spcAft>
                        <a:buClr>
                          <a:srgbClr val="FFFFFF"/>
                        </a:buClr>
                        <a:buSzPts val="1600"/>
                        <a:buFont typeface="NTR"/>
                        <a:buNone/>
                      </a:pPr>
                      <a:r>
                        <a:rPr lang="en-US" sz="1600" b="1" i="0" u="none" strike="noStrike" cap="none" dirty="0">
                          <a:solidFill>
                            <a:schemeClr val="tx1"/>
                          </a:solidFill>
                          <a:latin typeface="Twinkl" pitchFamily="2" charset="0"/>
                          <a:ea typeface="NTR"/>
                          <a:cs typeface="NTR"/>
                          <a:sym typeface="NTR"/>
                        </a:rPr>
                        <a:t>Herbivores</a:t>
                      </a:r>
                      <a:endParaRPr sz="1800" b="1" dirty="0">
                        <a:solidFill>
                          <a:schemeClr val="tx1"/>
                        </a:solidFill>
                        <a:latin typeface="Twinkl" pitchFamily="2" charset="0"/>
                      </a:endParaRPr>
                    </a:p>
                  </a:txBody>
                  <a:tcPr marL="68550" marR="68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DFC3"/>
                    </a:solidFill>
                  </a:tcPr>
                </a:tc>
                <a:tc>
                  <a:txBody>
                    <a:bodyPr/>
                    <a:lstStyle/>
                    <a:p>
                      <a:pPr marL="0" marR="0" lvl="0" indent="0" algn="ctr" rtl="0">
                        <a:lnSpc>
                          <a:spcPct val="90000"/>
                        </a:lnSpc>
                        <a:spcBef>
                          <a:spcPts val="0"/>
                        </a:spcBef>
                        <a:spcAft>
                          <a:spcPts val="0"/>
                        </a:spcAft>
                        <a:buClr>
                          <a:srgbClr val="FFFFFF"/>
                        </a:buClr>
                        <a:buSzPts val="1600"/>
                        <a:buFont typeface="NTR"/>
                        <a:buNone/>
                      </a:pPr>
                      <a:r>
                        <a:rPr lang="en-US" sz="1600" b="1" i="0" u="none" strike="noStrike" cap="none" dirty="0">
                          <a:solidFill>
                            <a:schemeClr val="tx1"/>
                          </a:solidFill>
                          <a:latin typeface="Twinkl" pitchFamily="2" charset="0"/>
                          <a:ea typeface="NTR"/>
                          <a:cs typeface="NTR"/>
                          <a:sym typeface="NTR"/>
                        </a:rPr>
                        <a:t>Omnivores</a:t>
                      </a:r>
                      <a:endParaRPr sz="1800" b="1" dirty="0">
                        <a:solidFill>
                          <a:schemeClr val="tx1"/>
                        </a:solidFill>
                        <a:latin typeface="Twinkl" pitchFamily="2" charset="0"/>
                      </a:endParaRPr>
                    </a:p>
                  </a:txBody>
                  <a:tcPr marL="68550" marR="68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7A2D8"/>
                    </a:solidFill>
                  </a:tcPr>
                </a:tc>
                <a:extLst>
                  <a:ext uri="{0D108BD9-81ED-4DB2-BD59-A6C34878D82A}">
                    <a16:rowId xmlns:a16="http://schemas.microsoft.com/office/drawing/2014/main" val="10000"/>
                  </a:ext>
                </a:extLst>
              </a:tr>
              <a:tr h="1274069">
                <a:tc>
                  <a:txBody>
                    <a:bodyPr/>
                    <a:lstStyle/>
                    <a:p>
                      <a:pPr marL="0" marR="0" lvl="0" indent="0" algn="l" rtl="0">
                        <a:lnSpc>
                          <a:spcPct val="90000"/>
                        </a:lnSpc>
                        <a:spcBef>
                          <a:spcPts val="0"/>
                        </a:spcBef>
                        <a:spcAft>
                          <a:spcPts val="0"/>
                        </a:spcAft>
                        <a:buClr>
                          <a:srgbClr val="FFFFFF"/>
                        </a:buClr>
                        <a:buSzPts val="1600"/>
                        <a:buFont typeface="NTR"/>
                        <a:buNone/>
                      </a:pPr>
                      <a:endParaRPr sz="1800" b="0" dirty="0">
                        <a:solidFill>
                          <a:schemeClr val="tx1"/>
                        </a:solidFill>
                        <a:latin typeface="Twinkl" pitchFamily="2" charset="0"/>
                      </a:endParaRPr>
                    </a:p>
                  </a:txBody>
                  <a:tcPr marL="68550" marR="6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lnSpc>
                          <a:spcPct val="90000"/>
                        </a:lnSpc>
                        <a:spcBef>
                          <a:spcPts val="0"/>
                        </a:spcBef>
                        <a:spcAft>
                          <a:spcPts val="0"/>
                        </a:spcAft>
                        <a:buClr>
                          <a:srgbClr val="1C1C1C"/>
                        </a:buClr>
                        <a:buSzPts val="1600"/>
                        <a:buFont typeface="NTR"/>
                        <a:buNone/>
                      </a:pPr>
                      <a:endParaRPr sz="1800" b="0" dirty="0">
                        <a:solidFill>
                          <a:schemeClr val="tx1"/>
                        </a:solidFill>
                        <a:latin typeface="Twinkl" pitchFamily="2" charset="0"/>
                      </a:endParaRPr>
                    </a:p>
                  </a:txBody>
                  <a:tcPr marL="68550" marR="6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lnSpc>
                          <a:spcPct val="90000"/>
                        </a:lnSpc>
                        <a:spcBef>
                          <a:spcPts val="0"/>
                        </a:spcBef>
                        <a:spcAft>
                          <a:spcPts val="0"/>
                        </a:spcAft>
                        <a:buClr>
                          <a:srgbClr val="1C1C1C"/>
                        </a:buClr>
                        <a:buSzPts val="1600"/>
                        <a:buFont typeface="NTR"/>
                        <a:buNone/>
                      </a:pPr>
                      <a:endParaRPr sz="1800" b="0" dirty="0">
                        <a:solidFill>
                          <a:schemeClr val="tx1"/>
                        </a:solidFill>
                        <a:latin typeface="Twinkl" pitchFamily="2" charset="0"/>
                      </a:endParaRPr>
                    </a:p>
                  </a:txBody>
                  <a:tcPr marL="68550" marR="6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276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275" y="5243513"/>
            <a:ext cx="1084263"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3800" y="5248275"/>
            <a:ext cx="7572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36750" y="4905375"/>
            <a:ext cx="890588"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9348" y="4868861"/>
            <a:ext cx="636396" cy="1109663"/>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7542" y="5189964"/>
            <a:ext cx="1032933" cy="823486"/>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69695" y="5408083"/>
            <a:ext cx="756785" cy="584200"/>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30368" y="4843658"/>
            <a:ext cx="459391" cy="1152000"/>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40526" y="5476981"/>
            <a:ext cx="790100" cy="511099"/>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0625" y="5441950"/>
            <a:ext cx="801781" cy="579438"/>
          </a:xfrm>
          <a:prstGeom prst="rect">
            <a:avLst/>
          </a:prstGeom>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40602" y="5748867"/>
            <a:ext cx="355651" cy="239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xit" presetSubtype="0" fill="hold" grpId="1"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7670"/>
                                        </p:tgtEl>
                                        <p:attrNameLst>
                                          <p:attrName>style.visibility</p:attrName>
                                        </p:attrNameLst>
                                      </p:cBhvr>
                                      <p:to>
                                        <p:strVal val="visible"/>
                                      </p:to>
                                    </p:set>
                                    <p:animEffect transition="in" filter="fade">
                                      <p:cBhvr>
                                        <p:cTn id="36" dur="500"/>
                                        <p:tgtEl>
                                          <p:spTgt spid="27670"/>
                                        </p:tgtEl>
                                      </p:cBhvr>
                                    </p:animEffect>
                                  </p:childTnLst>
                                </p:cTn>
                              </p:par>
                              <p:par>
                                <p:cTn id="37" presetID="10" presetClass="entr" presetSubtype="0" fill="hold" nodeType="withEffect">
                                  <p:stCondLst>
                                    <p:cond delay="0"/>
                                  </p:stCondLst>
                                  <p:childTnLst>
                                    <p:set>
                                      <p:cBhvr>
                                        <p:cTn id="38" dur="1" fill="hold">
                                          <p:stCondLst>
                                            <p:cond delay="0"/>
                                          </p:stCondLst>
                                        </p:cTn>
                                        <p:tgtEl>
                                          <p:spTgt spid="27672"/>
                                        </p:tgtEl>
                                        <p:attrNameLst>
                                          <p:attrName>style.visibility</p:attrName>
                                        </p:attrNameLst>
                                      </p:cBhvr>
                                      <p:to>
                                        <p:strVal val="visible"/>
                                      </p:to>
                                    </p:set>
                                    <p:animEffect transition="in" filter="fade">
                                      <p:cBhvr>
                                        <p:cTn id="39" dur="500"/>
                                        <p:tgtEl>
                                          <p:spTgt spid="27672"/>
                                        </p:tgtEl>
                                      </p:cBhvr>
                                    </p:animEffect>
                                  </p:childTnLst>
                                </p:cTn>
                              </p:par>
                              <p:par>
                                <p:cTn id="40" presetID="10" presetClass="entr" presetSubtype="0" fill="hold" nodeType="withEffect">
                                  <p:stCondLst>
                                    <p:cond delay="0"/>
                                  </p:stCondLst>
                                  <p:childTnLst>
                                    <p:set>
                                      <p:cBhvr>
                                        <p:cTn id="41" dur="1" fill="hold">
                                          <p:stCondLst>
                                            <p:cond delay="0"/>
                                          </p:stCondLst>
                                        </p:cTn>
                                        <p:tgtEl>
                                          <p:spTgt spid="27671"/>
                                        </p:tgtEl>
                                        <p:attrNameLst>
                                          <p:attrName>style.visibility</p:attrName>
                                        </p:attrNameLst>
                                      </p:cBhvr>
                                      <p:to>
                                        <p:strVal val="visible"/>
                                      </p:to>
                                    </p:set>
                                    <p:animEffect transition="in" filter="fade">
                                      <p:cBhvr>
                                        <p:cTn id="42" dur="500"/>
                                        <p:tgtEl>
                                          <p:spTgt spid="2767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par>
                                <p:cTn id="48" presetID="10"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par>
                                <p:cTn id="51" presetID="10"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par>
                                <p:cTn id="59" presetID="10" presetClass="entr" presetSubtype="0"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par>
                                <p:cTn id="62" presetID="10"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par>
                                <p:cTn id="65" presetID="10"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12" grpId="0" animBg="1"/>
      <p:bldP spid="12" grpId="1" animBg="1"/>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7738" b="22104"/>
          <a:stretch/>
        </p:blipFill>
        <p:spPr>
          <a:xfrm>
            <a:off x="750886" y="2269067"/>
            <a:ext cx="7637463" cy="3788833"/>
          </a:xfrm>
          <a:prstGeom prst="rect">
            <a:avLst/>
          </a:prstGeom>
        </p:spPr>
      </p:pic>
      <p:sp>
        <p:nvSpPr>
          <p:cNvPr id="15363" name="Title 5"/>
          <p:cNvSpPr>
            <a:spLocks noGrp="1"/>
          </p:cNvSpPr>
          <p:nvPr>
            <p:ph type="title"/>
          </p:nvPr>
        </p:nvSpPr>
        <p:spPr>
          <a:xfrm>
            <a:off x="457200" y="658813"/>
            <a:ext cx="8220075" cy="631825"/>
          </a:xfrm>
        </p:spPr>
        <p:txBody>
          <a:bodyPr>
            <a:normAutofit fontScale="90000"/>
          </a:bodyPr>
          <a:lstStyle/>
          <a:p>
            <a:pPr eaLnBrk="1" hangingPunct="1">
              <a:defRPr/>
            </a:pPr>
            <a:r>
              <a:rPr lang="en-US" dirty="0">
                <a:latin typeface="Twinkl" pitchFamily="2" charset="0"/>
                <a:ea typeface="Arial"/>
                <a:cs typeface="Arial"/>
                <a:sym typeface="Arial"/>
              </a:rPr>
              <a:t>Nutrients for Animals</a:t>
            </a:r>
            <a:endParaRPr lang="en-GB" altLang="en-US" dirty="0">
              <a:latin typeface="Twinkl" pitchFamily="2" charset="0"/>
            </a:endParaRPr>
          </a:p>
        </p:txBody>
      </p:sp>
      <p:pic>
        <p:nvPicPr>
          <p:cNvPr id="27652" name="Whole Clas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755650" y="1522413"/>
            <a:ext cx="7632700" cy="710552"/>
          </a:xfrm>
          <a:prstGeom prst="rect">
            <a:avLst/>
          </a:prstGeom>
          <a:noFill/>
          <a:ln w="19050">
            <a:no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sz="1600" b="0" i="0" u="none" dirty="0">
                <a:solidFill>
                  <a:schemeClr val="dk1"/>
                </a:solidFill>
                <a:latin typeface="Twinkl" pitchFamily="2" charset="0"/>
                <a:ea typeface="Arial"/>
                <a:cs typeface="Arial"/>
                <a:sym typeface="Arial"/>
              </a:rPr>
              <a:t>Carnivores eat lots of meat so they get lots of their energy from protein rather than from carbohydrates. Their bodies are designed for this.</a:t>
            </a:r>
          </a:p>
        </p:txBody>
      </p:sp>
      <p:sp>
        <p:nvSpPr>
          <p:cNvPr id="12" name="TextBox 11"/>
          <p:cNvSpPr txBox="1">
            <a:spLocks noChangeArrowheads="1"/>
          </p:cNvSpPr>
          <p:nvPr/>
        </p:nvSpPr>
        <p:spPr bwMode="auto">
          <a:xfrm>
            <a:off x="755650" y="2270003"/>
            <a:ext cx="7632700" cy="710552"/>
          </a:xfrm>
          <a:prstGeom prst="rect">
            <a:avLst/>
          </a:prstGeom>
          <a:solidFill>
            <a:schemeClr val="bg1"/>
          </a:solidFill>
          <a:ln w="19050">
            <a:solidFill>
              <a:srgbClr val="E61A75"/>
            </a:solidFill>
            <a:miter lim="800000"/>
            <a:headEnd/>
            <a:tailEnd/>
          </a:ln>
        </p:spPr>
        <p:txBody>
          <a:bodyPr wrap="square"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sz="1600" b="0" i="0" u="none" dirty="0">
                <a:solidFill>
                  <a:schemeClr val="dk1"/>
                </a:solidFill>
                <a:latin typeface="Twinkl" pitchFamily="2" charset="0"/>
                <a:ea typeface="Arial"/>
                <a:cs typeface="Arial"/>
                <a:sym typeface="Arial"/>
              </a:rPr>
              <a:t>A carnivore’s diet is mostly made up of protein but meat also provides vitamins, minerals and fats.</a:t>
            </a:r>
            <a:endParaRPr lang="en-GB" sz="1600" dirty="0">
              <a:latin typeface="Twinkl" pitchFamily="2" charset="0"/>
            </a:endParaRPr>
          </a:p>
        </p:txBody>
      </p:sp>
      <p:sp>
        <p:nvSpPr>
          <p:cNvPr id="13" name="TextBox 12"/>
          <p:cNvSpPr txBox="1">
            <a:spLocks noChangeArrowheads="1"/>
          </p:cNvSpPr>
          <p:nvPr/>
        </p:nvSpPr>
        <p:spPr bwMode="auto">
          <a:xfrm>
            <a:off x="750887" y="3139300"/>
            <a:ext cx="3819727" cy="956773"/>
          </a:xfrm>
          <a:prstGeom prst="rect">
            <a:avLst/>
          </a:prstGeom>
          <a:solidFill>
            <a:srgbClr val="ECCACA"/>
          </a:solidFill>
          <a:ln w="19050">
            <a:solidFill>
              <a:srgbClr val="E61A75"/>
            </a:solidFill>
            <a:miter lim="800000"/>
            <a:headEnd/>
            <a:tailEnd/>
          </a:ln>
        </p:spPr>
        <p:txBody>
          <a:bodyPr wrap="square"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sz="1600" b="0" i="0" u="none" dirty="0">
                <a:solidFill>
                  <a:schemeClr val="dk1"/>
                </a:solidFill>
                <a:latin typeface="Twinkl" pitchFamily="2" charset="0"/>
                <a:ea typeface="Arial"/>
                <a:cs typeface="Arial"/>
                <a:sym typeface="Arial"/>
              </a:rPr>
              <a:t>Although carnivores have a diet which is high in protein, not all carnivores require the same balance of nutrients.</a:t>
            </a:r>
            <a:endParaRPr lang="en-GB" sz="1600" dirty="0">
              <a:latin typeface="Twinkl" pitchFamily="2"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7133" y="3617687"/>
            <a:ext cx="7323668" cy="3008315"/>
          </a:xfrm>
          <a:prstGeom prst="rect">
            <a:avLst/>
          </a:prstGeom>
        </p:spPr>
      </p:pic>
    </p:spTree>
    <p:extLst>
      <p:ext uri="{BB962C8B-B14F-4D97-AF65-F5344CB8AC3E}">
        <p14:creationId xmlns:p14="http://schemas.microsoft.com/office/powerpoint/2010/main" val="60581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6641" r="52630" b="27591"/>
          <a:stretch/>
        </p:blipFill>
        <p:spPr>
          <a:xfrm>
            <a:off x="750887" y="2506133"/>
            <a:ext cx="3617913" cy="3551767"/>
          </a:xfrm>
          <a:prstGeom prst="rect">
            <a:avLst/>
          </a:prstGeom>
        </p:spPr>
      </p:pic>
      <p:sp>
        <p:nvSpPr>
          <p:cNvPr id="15" name="TextBox 14"/>
          <p:cNvSpPr txBox="1">
            <a:spLocks noChangeArrowheads="1"/>
          </p:cNvSpPr>
          <p:nvPr/>
        </p:nvSpPr>
        <p:spPr bwMode="auto">
          <a:xfrm>
            <a:off x="1834549" y="4532255"/>
            <a:ext cx="2260602" cy="1449216"/>
          </a:xfrm>
          <a:prstGeom prst="rect">
            <a:avLst/>
          </a:prstGeom>
          <a:solidFill>
            <a:srgbClr val="C0DFC3"/>
          </a:solidFill>
          <a:ln w="19050">
            <a:solidFill>
              <a:srgbClr val="11743A"/>
            </a:solidFill>
            <a:miter lim="800000"/>
            <a:headEnd/>
            <a:tailEnd/>
          </a:ln>
        </p:spPr>
        <p:txBody>
          <a:bodyPr wrap="square" lIns="432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pPr algn="r"/>
            <a:r>
              <a:rPr lang="en-US" sz="1600" b="0" i="0" u="none" dirty="0">
                <a:solidFill>
                  <a:schemeClr val="dk1"/>
                </a:solidFill>
                <a:latin typeface="Twinkl" pitchFamily="2" charset="0"/>
                <a:ea typeface="Arial"/>
                <a:cs typeface="Arial"/>
                <a:sym typeface="Arial"/>
              </a:rPr>
              <a:t>Elephants eat a wide variety of plant foods such as branches, fruit, grasses and leaves.</a:t>
            </a:r>
            <a:endParaRPr lang="en-GB" sz="1600" b="0" i="0" u="none" dirty="0">
              <a:solidFill>
                <a:schemeClr val="dk1"/>
              </a:solidFill>
              <a:latin typeface="Twinkl" pitchFamily="2" charset="0"/>
              <a:ea typeface="Arial"/>
              <a:cs typeface="Arial"/>
              <a:sym typeface="Aria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31" y="4132053"/>
            <a:ext cx="2317518" cy="246650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06" r="37847" b="26062"/>
          <a:stretch/>
        </p:blipFill>
        <p:spPr>
          <a:xfrm>
            <a:off x="4167125" y="2503949"/>
            <a:ext cx="4217750" cy="3553952"/>
          </a:xfrm>
          <a:prstGeom prst="rect">
            <a:avLst/>
          </a:prstGeom>
        </p:spPr>
      </p:pic>
      <p:sp>
        <p:nvSpPr>
          <p:cNvPr id="15363" name="Title 5"/>
          <p:cNvSpPr>
            <a:spLocks noGrp="1"/>
          </p:cNvSpPr>
          <p:nvPr>
            <p:ph type="title"/>
          </p:nvPr>
        </p:nvSpPr>
        <p:spPr>
          <a:xfrm>
            <a:off x="457200" y="658813"/>
            <a:ext cx="8220075" cy="631825"/>
          </a:xfrm>
        </p:spPr>
        <p:txBody>
          <a:bodyPr>
            <a:normAutofit fontScale="90000"/>
          </a:bodyPr>
          <a:lstStyle/>
          <a:p>
            <a:pPr eaLnBrk="1" hangingPunct="1">
              <a:defRPr/>
            </a:pPr>
            <a:r>
              <a:rPr lang="en-US" dirty="0">
                <a:latin typeface="Twinkl" pitchFamily="2" charset="0"/>
                <a:ea typeface="Arial"/>
                <a:cs typeface="Arial"/>
                <a:sym typeface="Arial"/>
              </a:rPr>
              <a:t>Nutrients for Animals</a:t>
            </a:r>
            <a:endParaRPr lang="en-GB" altLang="en-US" dirty="0">
              <a:latin typeface="Twinkl" pitchFamily="2" charset="0"/>
            </a:endParaRPr>
          </a:p>
        </p:txBody>
      </p:sp>
      <p:pic>
        <p:nvPicPr>
          <p:cNvPr id="27652" name="Whole Clas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755650" y="1281158"/>
            <a:ext cx="7632700" cy="1449216"/>
          </a:xfrm>
          <a:prstGeom prst="rect">
            <a:avLst/>
          </a:prstGeom>
          <a:noFill/>
          <a:ln w="19050">
            <a:no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sz="1600" b="0" i="0" u="none" dirty="0">
                <a:solidFill>
                  <a:schemeClr val="dk1"/>
                </a:solidFill>
                <a:latin typeface="Twinkl" pitchFamily="2" charset="0"/>
                <a:ea typeface="Arial"/>
                <a:cs typeface="Arial"/>
                <a:sym typeface="Arial"/>
              </a:rPr>
              <a:t>Herbivores get their energy from eating plants. As plants are often not high </a:t>
            </a:r>
            <a:br>
              <a:rPr lang="en-GB" sz="1600" b="0" i="0" u="none" dirty="0">
                <a:solidFill>
                  <a:schemeClr val="dk1"/>
                </a:solidFill>
                <a:latin typeface="Twinkl" pitchFamily="2" charset="0"/>
                <a:ea typeface="Arial"/>
                <a:cs typeface="Arial"/>
                <a:sym typeface="Arial"/>
              </a:rPr>
            </a:br>
            <a:r>
              <a:rPr lang="en-GB" sz="1600" b="0" i="0" u="none" dirty="0">
                <a:solidFill>
                  <a:schemeClr val="dk1"/>
                </a:solidFill>
                <a:latin typeface="Twinkl" pitchFamily="2" charset="0"/>
                <a:ea typeface="Arial"/>
                <a:cs typeface="Arial"/>
                <a:sym typeface="Arial"/>
              </a:rPr>
              <a:t>in carbohydrates, protein and fats, herbivores have to eat large amounts of </a:t>
            </a:r>
            <a:br>
              <a:rPr lang="en-GB" sz="1600" b="0" i="0" u="none" dirty="0">
                <a:solidFill>
                  <a:schemeClr val="dk1"/>
                </a:solidFill>
                <a:latin typeface="Twinkl" pitchFamily="2" charset="0"/>
                <a:ea typeface="Arial"/>
                <a:cs typeface="Arial"/>
                <a:sym typeface="Arial"/>
              </a:rPr>
            </a:br>
            <a:r>
              <a:rPr lang="en-GB" sz="1600" b="0" i="0" u="none" dirty="0">
                <a:solidFill>
                  <a:schemeClr val="dk1"/>
                </a:solidFill>
                <a:latin typeface="Twinkl" pitchFamily="2" charset="0"/>
                <a:ea typeface="Arial"/>
                <a:cs typeface="Arial"/>
                <a:sym typeface="Arial"/>
              </a:rPr>
              <a:t>plant-based foods to get the energy they need. Some herbivores spend a lot of their day eating. </a:t>
            </a:r>
          </a:p>
          <a:p>
            <a:endParaRPr lang="en-GB" sz="1600" b="0" i="0" u="none" dirty="0">
              <a:solidFill>
                <a:schemeClr val="dk1"/>
              </a:solidFill>
              <a:latin typeface="Twinkl" pitchFamily="2" charset="0"/>
              <a:ea typeface="Arial"/>
              <a:cs typeface="Arial"/>
              <a:sym typeface="Arial"/>
            </a:endParaRPr>
          </a:p>
        </p:txBody>
      </p:sp>
      <p:sp>
        <p:nvSpPr>
          <p:cNvPr id="12" name="TextBox 11"/>
          <p:cNvSpPr txBox="1">
            <a:spLocks noChangeArrowheads="1"/>
          </p:cNvSpPr>
          <p:nvPr/>
        </p:nvSpPr>
        <p:spPr bwMode="auto">
          <a:xfrm>
            <a:off x="755650" y="2488671"/>
            <a:ext cx="7632700" cy="956773"/>
          </a:xfrm>
          <a:prstGeom prst="rect">
            <a:avLst/>
          </a:prstGeom>
          <a:solidFill>
            <a:schemeClr val="bg1"/>
          </a:solidFill>
          <a:ln w="19050">
            <a:solidFill>
              <a:srgbClr val="11743A"/>
            </a:solidFill>
            <a:miter lim="800000"/>
            <a:headEnd/>
            <a:tailEnd/>
          </a:ln>
        </p:spPr>
        <p:txBody>
          <a:bodyPr wrap="square"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sz="1600" b="0" i="0" u="none" dirty="0">
                <a:solidFill>
                  <a:schemeClr val="dk1"/>
                </a:solidFill>
                <a:latin typeface="Twinkl" pitchFamily="2" charset="0"/>
                <a:ea typeface="Arial"/>
                <a:cs typeface="Arial"/>
                <a:sym typeface="Arial"/>
              </a:rPr>
              <a:t>While some herbivores eat a wide variety of plants, others will only eat a limited number of types, meaning that they consume a smaller range of vitamins and minerals.</a:t>
            </a:r>
          </a:p>
        </p:txBody>
      </p:sp>
      <p:cxnSp>
        <p:nvCxnSpPr>
          <p:cNvPr id="6" name="Straight Connector 5"/>
          <p:cNvCxnSpPr/>
          <p:nvPr/>
        </p:nvCxnSpPr>
        <p:spPr>
          <a:xfrm>
            <a:off x="4170959" y="3445444"/>
            <a:ext cx="0" cy="26124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4251536" y="3524860"/>
            <a:ext cx="2856629" cy="2434101"/>
          </a:xfrm>
          <a:prstGeom prst="rect">
            <a:avLst/>
          </a:prstGeom>
          <a:solidFill>
            <a:srgbClr val="C0DFC3"/>
          </a:solidFill>
          <a:ln w="19050">
            <a:solidFill>
              <a:srgbClr val="11743A"/>
            </a:solidFill>
            <a:miter lim="800000"/>
            <a:headEnd/>
            <a:tailEnd/>
          </a:ln>
        </p:spPr>
        <p:txBody>
          <a:bodyPr wrap="square"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US" sz="1600" b="0" i="0" u="none" dirty="0">
                <a:solidFill>
                  <a:schemeClr val="dk1"/>
                </a:solidFill>
                <a:latin typeface="Twinkl" pitchFamily="2" charset="0"/>
                <a:ea typeface="Arial"/>
                <a:cs typeface="Arial"/>
                <a:sym typeface="Arial"/>
              </a:rPr>
              <a:t>Koalas, on the other hand, only eat eucalyptus tree leaves. These leaves do not provide high levels of </a:t>
            </a:r>
            <a:br>
              <a:rPr lang="en-US" sz="1600" b="0" i="0" u="none" dirty="0">
                <a:solidFill>
                  <a:schemeClr val="dk1"/>
                </a:solidFill>
                <a:latin typeface="Twinkl" pitchFamily="2" charset="0"/>
                <a:ea typeface="Arial"/>
                <a:cs typeface="Arial"/>
                <a:sym typeface="Arial"/>
              </a:rPr>
            </a:br>
            <a:r>
              <a:rPr lang="en-US" sz="1600" b="0" i="0" u="none" dirty="0">
                <a:solidFill>
                  <a:schemeClr val="dk1"/>
                </a:solidFill>
                <a:latin typeface="Twinkl" pitchFamily="2" charset="0"/>
                <a:ea typeface="Arial"/>
                <a:cs typeface="Arial"/>
                <a:sym typeface="Arial"/>
              </a:rPr>
              <a:t>energy for these animals </a:t>
            </a:r>
            <a:br>
              <a:rPr lang="en-US" sz="1600" b="0" i="0" u="none" dirty="0">
                <a:solidFill>
                  <a:schemeClr val="dk1"/>
                </a:solidFill>
                <a:latin typeface="Twinkl" pitchFamily="2" charset="0"/>
                <a:ea typeface="Arial"/>
                <a:cs typeface="Arial"/>
                <a:sym typeface="Arial"/>
              </a:rPr>
            </a:br>
            <a:r>
              <a:rPr lang="en-US" sz="1600" b="0" i="0" u="none" dirty="0">
                <a:solidFill>
                  <a:schemeClr val="dk1"/>
                </a:solidFill>
                <a:latin typeface="Twinkl" pitchFamily="2" charset="0"/>
                <a:ea typeface="Arial"/>
                <a:cs typeface="Arial"/>
                <a:sym typeface="Arial"/>
              </a:rPr>
              <a:t>but as koalas sleep for twenty hours a day, they need less energy than </a:t>
            </a:r>
            <a:br>
              <a:rPr lang="en-US" sz="1600" b="0" i="0" u="none" dirty="0">
                <a:solidFill>
                  <a:schemeClr val="dk1"/>
                </a:solidFill>
                <a:latin typeface="Twinkl" pitchFamily="2" charset="0"/>
                <a:ea typeface="Arial"/>
                <a:cs typeface="Arial"/>
                <a:sym typeface="Arial"/>
              </a:rPr>
            </a:br>
            <a:r>
              <a:rPr lang="en-US" sz="1600" b="0" i="0" u="none" dirty="0">
                <a:solidFill>
                  <a:schemeClr val="dk1"/>
                </a:solidFill>
                <a:latin typeface="Twinkl" pitchFamily="2" charset="0"/>
                <a:ea typeface="Arial"/>
                <a:cs typeface="Arial"/>
                <a:sym typeface="Arial"/>
              </a:rPr>
              <a:t>other animals.</a:t>
            </a:r>
            <a:endParaRPr lang="en-GB" sz="1600" b="0" i="0" u="none" dirty="0">
              <a:solidFill>
                <a:schemeClr val="dk1"/>
              </a:solidFill>
              <a:latin typeface="Twinkl" pitchFamily="2" charset="0"/>
              <a:ea typeface="Arial"/>
              <a:cs typeface="Arial"/>
              <a:sym typeface="Aria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7111" y="3452637"/>
            <a:ext cx="1749738" cy="2605264"/>
          </a:xfrm>
          <a:prstGeom prst="rect">
            <a:avLst/>
          </a:prstGeom>
        </p:spPr>
      </p:pic>
    </p:spTree>
    <p:extLst>
      <p:ext uri="{BB962C8B-B14F-4D97-AF65-F5344CB8AC3E}">
        <p14:creationId xmlns:p14="http://schemas.microsoft.com/office/powerpoint/2010/main" val="276607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952120"/>
            <a:ext cx="2690913" cy="1902786"/>
          </a:xfrm>
          <a:prstGeom prst="rect">
            <a:avLst/>
          </a:prstGeom>
        </p:spPr>
      </p:pic>
      <p:sp>
        <p:nvSpPr>
          <p:cNvPr id="15363" name="Title 5"/>
          <p:cNvSpPr>
            <a:spLocks noGrp="1"/>
          </p:cNvSpPr>
          <p:nvPr>
            <p:ph type="title"/>
          </p:nvPr>
        </p:nvSpPr>
        <p:spPr>
          <a:xfrm>
            <a:off x="457200" y="658813"/>
            <a:ext cx="8220075" cy="631825"/>
          </a:xfrm>
        </p:spPr>
        <p:txBody>
          <a:bodyPr>
            <a:normAutofit fontScale="90000"/>
          </a:bodyPr>
          <a:lstStyle/>
          <a:p>
            <a:pPr eaLnBrk="1" hangingPunct="1">
              <a:defRPr/>
            </a:pPr>
            <a:r>
              <a:rPr lang="en-US" dirty="0">
                <a:latin typeface="Twinkl" pitchFamily="2" charset="0"/>
                <a:ea typeface="Arial"/>
                <a:cs typeface="Arial"/>
                <a:sym typeface="Arial"/>
              </a:rPr>
              <a:t>Nutrients for Animals</a:t>
            </a:r>
            <a:endParaRPr lang="en-GB" altLang="en-US" dirty="0">
              <a:latin typeface="Twinkl" pitchFamily="2" charset="0"/>
            </a:endParaRPr>
          </a:p>
        </p:txBody>
      </p:sp>
      <p:pic>
        <p:nvPicPr>
          <p:cNvPr id="27652" name="Whole Clas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755650" y="1281158"/>
            <a:ext cx="7632700" cy="956773"/>
          </a:xfrm>
          <a:prstGeom prst="rect">
            <a:avLst/>
          </a:prstGeom>
          <a:noFill/>
          <a:ln w="19050">
            <a:no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US" sz="1600" b="0" i="0" u="none" dirty="0">
                <a:solidFill>
                  <a:schemeClr val="dk1"/>
                </a:solidFill>
                <a:latin typeface="Twinkl" pitchFamily="2" charset="0"/>
                <a:ea typeface="Arial"/>
                <a:cs typeface="Arial"/>
                <a:sym typeface="Arial"/>
              </a:rPr>
              <a:t>Omnivores get their nutrients from both meat and plants. Omnivores can therefore be more flexible in what they eat, often only eating what is available </a:t>
            </a:r>
            <a:br>
              <a:rPr lang="en-US" sz="1600" b="0" i="0" u="none" dirty="0">
                <a:solidFill>
                  <a:schemeClr val="dk1"/>
                </a:solidFill>
                <a:latin typeface="Twinkl" pitchFamily="2" charset="0"/>
                <a:ea typeface="Arial"/>
                <a:cs typeface="Arial"/>
                <a:sym typeface="Arial"/>
              </a:rPr>
            </a:br>
            <a:r>
              <a:rPr lang="en-US" sz="1600" b="0" i="0" u="none" dirty="0">
                <a:solidFill>
                  <a:schemeClr val="dk1"/>
                </a:solidFill>
                <a:latin typeface="Twinkl" pitchFamily="2" charset="0"/>
                <a:ea typeface="Arial"/>
                <a:cs typeface="Arial"/>
                <a:sym typeface="Arial"/>
              </a:rPr>
              <a:t>to them.</a:t>
            </a:r>
            <a:endParaRPr lang="en-GB" sz="1600" b="0" i="0" u="none" dirty="0">
              <a:solidFill>
                <a:schemeClr val="dk1"/>
              </a:solidFill>
              <a:latin typeface="Twinkl" pitchFamily="2" charset="0"/>
              <a:ea typeface="Arial"/>
              <a:cs typeface="Arial"/>
              <a:sym typeface="Arial"/>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28764"/>
          <a:stretch/>
        </p:blipFill>
        <p:spPr>
          <a:xfrm>
            <a:off x="755649" y="2269685"/>
            <a:ext cx="3816351" cy="3788216"/>
          </a:xfrm>
          <a:prstGeom prst="rect">
            <a:avLst/>
          </a:prstGeom>
        </p:spPr>
      </p:pic>
      <p:sp>
        <p:nvSpPr>
          <p:cNvPr id="15" name="TextBox 14"/>
          <p:cNvSpPr txBox="1">
            <a:spLocks noChangeArrowheads="1"/>
          </p:cNvSpPr>
          <p:nvPr/>
        </p:nvSpPr>
        <p:spPr bwMode="auto">
          <a:xfrm>
            <a:off x="755650" y="2241568"/>
            <a:ext cx="7632700" cy="710552"/>
          </a:xfrm>
          <a:prstGeom prst="rect">
            <a:avLst/>
          </a:prstGeom>
          <a:solidFill>
            <a:schemeClr val="bg1"/>
          </a:solidFill>
          <a:ln w="19050">
            <a:solidFill>
              <a:srgbClr val="0377BC"/>
            </a:solidFill>
            <a:miter lim="800000"/>
            <a:headEnd/>
            <a:tailEnd/>
          </a:ln>
        </p:spPr>
        <p:txBody>
          <a:bodyPr wrap="square"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US" sz="1600" b="0" i="0" u="none" dirty="0">
                <a:solidFill>
                  <a:schemeClr val="dk1"/>
                </a:solidFill>
                <a:latin typeface="Twinkl" pitchFamily="2" charset="0"/>
                <a:ea typeface="Arial"/>
                <a:cs typeface="Arial"/>
                <a:sym typeface="Arial"/>
              </a:rPr>
              <a:t>For example, a brown bear will eat fish when it can catch them in a river, but it will also pick berries to eat if they are available.</a:t>
            </a:r>
            <a:endParaRPr lang="en-GB" sz="1600" b="0" i="0" u="none" dirty="0">
              <a:solidFill>
                <a:schemeClr val="dk1"/>
              </a:solidFill>
              <a:latin typeface="Twinkl" pitchFamily="2" charset="0"/>
              <a:ea typeface="Arial"/>
              <a:cs typeface="Arial"/>
              <a:sym typeface="Aria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000" y="4273344"/>
            <a:ext cx="3552949" cy="2512345"/>
          </a:xfrm>
          <a:prstGeom prst="rect">
            <a:avLst/>
          </a:prstGeom>
        </p:spPr>
      </p:pic>
      <p:sp>
        <p:nvSpPr>
          <p:cNvPr id="13" name="TextBox 12"/>
          <p:cNvSpPr txBox="1">
            <a:spLocks noChangeArrowheads="1"/>
          </p:cNvSpPr>
          <p:nvPr/>
        </p:nvSpPr>
        <p:spPr bwMode="auto">
          <a:xfrm>
            <a:off x="755650" y="2952120"/>
            <a:ext cx="3223683" cy="710552"/>
          </a:xfrm>
          <a:prstGeom prst="rect">
            <a:avLst/>
          </a:prstGeom>
          <a:solidFill>
            <a:srgbClr val="84B4E0"/>
          </a:solidFill>
          <a:ln w="19050">
            <a:solidFill>
              <a:srgbClr val="0377BC"/>
            </a:solidFill>
            <a:miter lim="800000"/>
            <a:headEnd/>
            <a:tailEnd/>
          </a:ln>
        </p:spPr>
        <p:txBody>
          <a:bodyPr wrap="square"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pPr algn="r"/>
            <a:r>
              <a:rPr lang="en-GB" sz="1600" b="0" i="0" u="none" dirty="0">
                <a:solidFill>
                  <a:schemeClr val="dk1"/>
                </a:solidFill>
                <a:latin typeface="Twinkl" pitchFamily="2" charset="0"/>
                <a:ea typeface="Arial"/>
                <a:cs typeface="Arial"/>
                <a:sym typeface="Arial"/>
              </a:rPr>
              <a:t>Different omnivores vary in the balance of nutrients they require. </a:t>
            </a:r>
            <a:endParaRPr lang="en-GB" sz="1600" dirty="0">
              <a:latin typeface="Twinkl" pitchFamily="2" charset="0"/>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r="32562" b="30143"/>
          <a:stretch/>
        </p:blipFill>
        <p:spPr>
          <a:xfrm rot="206395">
            <a:off x="5855048" y="2818372"/>
            <a:ext cx="2450202" cy="2511716"/>
          </a:xfrm>
          <a:prstGeom prst="rect">
            <a:avLst/>
          </a:prstGeom>
        </p:spPr>
      </p:pic>
      <p:cxnSp>
        <p:nvCxnSpPr>
          <p:cNvPr id="18" name="Straight Connector 17"/>
          <p:cNvCxnSpPr/>
          <p:nvPr/>
        </p:nvCxnSpPr>
        <p:spPr>
          <a:xfrm>
            <a:off x="4572000" y="2952120"/>
            <a:ext cx="0" cy="31057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4572000" y="4854906"/>
            <a:ext cx="3816350" cy="1202994"/>
          </a:xfrm>
          <a:prstGeom prst="rect">
            <a:avLst/>
          </a:prstGeom>
          <a:solidFill>
            <a:schemeClr val="bg1"/>
          </a:solidFill>
          <a:ln w="19050">
            <a:solidFill>
              <a:srgbClr val="0377BC"/>
            </a:solidFill>
            <a:miter lim="800000"/>
            <a:headEnd/>
            <a:tailEnd/>
          </a:ln>
        </p:spPr>
        <p:txBody>
          <a:bodyPr wrap="square"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sz="1600" b="0" i="0" u="none" dirty="0">
                <a:solidFill>
                  <a:schemeClr val="dk1"/>
                </a:solidFill>
                <a:latin typeface="Twinkl" pitchFamily="2" charset="0"/>
                <a:ea typeface="Arial"/>
                <a:cs typeface="Arial"/>
                <a:sym typeface="Arial"/>
              </a:rPr>
              <a:t>Even panda</a:t>
            </a:r>
            <a:r>
              <a:rPr lang="en-GB" sz="1600" dirty="0">
                <a:solidFill>
                  <a:schemeClr val="dk1"/>
                </a:solidFill>
                <a:latin typeface="Twinkl" pitchFamily="2" charset="0"/>
              </a:rPr>
              <a:t>s</a:t>
            </a:r>
            <a:r>
              <a:rPr lang="en-GB" sz="1600" b="0" i="0" u="none" dirty="0">
                <a:solidFill>
                  <a:schemeClr val="dk1"/>
                </a:solidFill>
                <a:latin typeface="Twinkl" pitchFamily="2" charset="0"/>
                <a:ea typeface="Arial"/>
                <a:cs typeface="Arial"/>
                <a:sym typeface="Arial"/>
              </a:rPr>
              <a:t>, who are famous for eating bamboo for most of their day, occasionally eat rats or birds they catch or find. </a:t>
            </a:r>
          </a:p>
        </p:txBody>
      </p:sp>
    </p:spTree>
    <p:extLst>
      <p:ext uri="{BB962C8B-B14F-4D97-AF65-F5344CB8AC3E}">
        <p14:creationId xmlns:p14="http://schemas.microsoft.com/office/powerpoint/2010/main" val="2693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A5FC62-E3F0-4014-A1B3-523C29C7CAAE}"/>
              </a:ext>
            </a:extLst>
          </p:cNvPr>
          <p:cNvSpPr>
            <a:spLocks noGrp="1"/>
          </p:cNvSpPr>
          <p:nvPr>
            <p:ph idx="1"/>
          </p:nvPr>
        </p:nvSpPr>
        <p:spPr/>
        <p:txBody>
          <a:bodyPr/>
          <a:lstStyle/>
          <a:p>
            <a:r>
              <a:rPr lang="en-GB" dirty="0"/>
              <a:t>What is the most popular fruit in our class? Or your family if you are at home!</a:t>
            </a:r>
          </a:p>
          <a:p>
            <a:endParaRPr lang="en-GB" dirty="0"/>
          </a:p>
          <a:p>
            <a:endParaRPr lang="en-GB" dirty="0"/>
          </a:p>
          <a:p>
            <a:endParaRPr lang="en-GB" dirty="0"/>
          </a:p>
          <a:p>
            <a:endParaRPr lang="en-GB" dirty="0"/>
          </a:p>
          <a:p>
            <a:endParaRPr lang="en-GB" dirty="0"/>
          </a:p>
          <a:p>
            <a:endParaRPr lang="en-GB" dirty="0"/>
          </a:p>
          <a:p>
            <a:endParaRPr lang="en-GB" dirty="0"/>
          </a:p>
          <a:p>
            <a:r>
              <a:rPr lang="en-GB" dirty="0"/>
              <a:t>Create a bar chart from the data above. Can you think of questions you can answer using the bar chart? </a:t>
            </a:r>
          </a:p>
        </p:txBody>
      </p:sp>
      <p:sp>
        <p:nvSpPr>
          <p:cNvPr id="5" name="Title 4">
            <a:extLst>
              <a:ext uri="{FF2B5EF4-FFF2-40B4-BE49-F238E27FC236}">
                <a16:creationId xmlns:a16="http://schemas.microsoft.com/office/drawing/2014/main" id="{E2B038F5-351A-44B0-AEDB-C7E277FFC1EE}"/>
              </a:ext>
            </a:extLst>
          </p:cNvPr>
          <p:cNvSpPr>
            <a:spLocks noGrp="1"/>
          </p:cNvSpPr>
          <p:nvPr>
            <p:ph type="title"/>
          </p:nvPr>
        </p:nvSpPr>
        <p:spPr/>
        <p:txBody>
          <a:bodyPr>
            <a:normAutofit fontScale="90000"/>
          </a:bodyPr>
          <a:lstStyle/>
          <a:p>
            <a:r>
              <a:rPr lang="en-GB" u="sng" dirty="0"/>
              <a:t>LO: To collect data and construct a bar chart.</a:t>
            </a:r>
          </a:p>
        </p:txBody>
      </p:sp>
      <p:graphicFrame>
        <p:nvGraphicFramePr>
          <p:cNvPr id="8" name="Table 7">
            <a:extLst>
              <a:ext uri="{FF2B5EF4-FFF2-40B4-BE49-F238E27FC236}">
                <a16:creationId xmlns:a16="http://schemas.microsoft.com/office/drawing/2014/main" id="{987FAA4A-3FC7-423F-81E4-93034109151E}"/>
              </a:ext>
            </a:extLst>
          </p:cNvPr>
          <p:cNvGraphicFramePr>
            <a:graphicFrameLocks noGrp="1"/>
          </p:cNvGraphicFramePr>
          <p:nvPr>
            <p:extLst>
              <p:ext uri="{D42A27DB-BD31-4B8C-83A1-F6EECF244321}">
                <p14:modId xmlns:p14="http://schemas.microsoft.com/office/powerpoint/2010/main" val="2386628073"/>
              </p:ext>
            </p:extLst>
          </p:nvPr>
        </p:nvGraphicFramePr>
        <p:xfrm>
          <a:off x="1245703" y="2963281"/>
          <a:ext cx="6467062" cy="2324335"/>
        </p:xfrm>
        <a:graphic>
          <a:graphicData uri="http://schemas.openxmlformats.org/drawingml/2006/table">
            <a:tbl>
              <a:tblPr firstRow="1" bandRow="1">
                <a:tableStyleId>{5C22544A-7EE6-4342-B048-85BDC9FD1C3A}</a:tableStyleId>
              </a:tblPr>
              <a:tblGrid>
                <a:gridCol w="3233531">
                  <a:extLst>
                    <a:ext uri="{9D8B030D-6E8A-4147-A177-3AD203B41FA5}">
                      <a16:colId xmlns:a16="http://schemas.microsoft.com/office/drawing/2014/main" val="1942844930"/>
                    </a:ext>
                  </a:extLst>
                </a:gridCol>
                <a:gridCol w="3233531">
                  <a:extLst>
                    <a:ext uri="{9D8B030D-6E8A-4147-A177-3AD203B41FA5}">
                      <a16:colId xmlns:a16="http://schemas.microsoft.com/office/drawing/2014/main" val="3853492080"/>
                    </a:ext>
                  </a:extLst>
                </a:gridCol>
              </a:tblGrid>
              <a:tr h="464867">
                <a:tc>
                  <a:txBody>
                    <a:bodyPr/>
                    <a:lstStyle/>
                    <a:p>
                      <a:r>
                        <a:rPr lang="en-GB" dirty="0"/>
                        <a:t>Type of fruit</a:t>
                      </a:r>
                    </a:p>
                  </a:txBody>
                  <a:tcPr/>
                </a:tc>
                <a:tc>
                  <a:txBody>
                    <a:bodyPr/>
                    <a:lstStyle/>
                    <a:p>
                      <a:r>
                        <a:rPr lang="en-GB" dirty="0"/>
                        <a:t>Number of children </a:t>
                      </a:r>
                    </a:p>
                  </a:txBody>
                  <a:tcPr/>
                </a:tc>
                <a:extLst>
                  <a:ext uri="{0D108BD9-81ED-4DB2-BD59-A6C34878D82A}">
                    <a16:rowId xmlns:a16="http://schemas.microsoft.com/office/drawing/2014/main" val="1543220294"/>
                  </a:ext>
                </a:extLst>
              </a:tr>
              <a:tr h="464867">
                <a:tc>
                  <a:txBody>
                    <a:bodyPr/>
                    <a:lstStyle/>
                    <a:p>
                      <a:r>
                        <a:rPr lang="en-GB" dirty="0"/>
                        <a:t>Apple </a:t>
                      </a:r>
                    </a:p>
                  </a:txBody>
                  <a:tcPr/>
                </a:tc>
                <a:tc>
                  <a:txBody>
                    <a:bodyPr/>
                    <a:lstStyle/>
                    <a:p>
                      <a:endParaRPr lang="en-GB"/>
                    </a:p>
                  </a:txBody>
                  <a:tcPr/>
                </a:tc>
                <a:extLst>
                  <a:ext uri="{0D108BD9-81ED-4DB2-BD59-A6C34878D82A}">
                    <a16:rowId xmlns:a16="http://schemas.microsoft.com/office/drawing/2014/main" val="524896567"/>
                  </a:ext>
                </a:extLst>
              </a:tr>
              <a:tr h="464867">
                <a:tc>
                  <a:txBody>
                    <a:bodyPr/>
                    <a:lstStyle/>
                    <a:p>
                      <a:r>
                        <a:rPr lang="en-GB" dirty="0"/>
                        <a:t>Banana</a:t>
                      </a:r>
                    </a:p>
                  </a:txBody>
                  <a:tcPr/>
                </a:tc>
                <a:tc>
                  <a:txBody>
                    <a:bodyPr/>
                    <a:lstStyle/>
                    <a:p>
                      <a:endParaRPr lang="en-GB" dirty="0"/>
                    </a:p>
                  </a:txBody>
                  <a:tcPr/>
                </a:tc>
                <a:extLst>
                  <a:ext uri="{0D108BD9-81ED-4DB2-BD59-A6C34878D82A}">
                    <a16:rowId xmlns:a16="http://schemas.microsoft.com/office/drawing/2014/main" val="3628146369"/>
                  </a:ext>
                </a:extLst>
              </a:tr>
              <a:tr h="464867">
                <a:tc>
                  <a:txBody>
                    <a:bodyPr/>
                    <a:lstStyle/>
                    <a:p>
                      <a:r>
                        <a:rPr lang="en-GB" dirty="0"/>
                        <a:t>Orange </a:t>
                      </a:r>
                    </a:p>
                  </a:txBody>
                  <a:tcPr/>
                </a:tc>
                <a:tc>
                  <a:txBody>
                    <a:bodyPr/>
                    <a:lstStyle/>
                    <a:p>
                      <a:endParaRPr lang="en-GB"/>
                    </a:p>
                  </a:txBody>
                  <a:tcPr/>
                </a:tc>
                <a:extLst>
                  <a:ext uri="{0D108BD9-81ED-4DB2-BD59-A6C34878D82A}">
                    <a16:rowId xmlns:a16="http://schemas.microsoft.com/office/drawing/2014/main" val="1918129653"/>
                  </a:ext>
                </a:extLst>
              </a:tr>
              <a:tr h="464867">
                <a:tc>
                  <a:txBody>
                    <a:bodyPr/>
                    <a:lstStyle/>
                    <a:p>
                      <a:r>
                        <a:rPr lang="en-GB" dirty="0"/>
                        <a:t>Grapes</a:t>
                      </a:r>
                    </a:p>
                  </a:txBody>
                  <a:tcPr/>
                </a:tc>
                <a:tc>
                  <a:txBody>
                    <a:bodyPr/>
                    <a:lstStyle/>
                    <a:p>
                      <a:endParaRPr lang="en-GB" dirty="0"/>
                    </a:p>
                  </a:txBody>
                  <a:tcPr/>
                </a:tc>
                <a:extLst>
                  <a:ext uri="{0D108BD9-81ED-4DB2-BD59-A6C34878D82A}">
                    <a16:rowId xmlns:a16="http://schemas.microsoft.com/office/drawing/2014/main" val="3730122901"/>
                  </a:ext>
                </a:extLst>
              </a:tr>
            </a:tbl>
          </a:graphicData>
        </a:graphic>
      </p:graphicFrame>
    </p:spTree>
    <p:extLst>
      <p:ext uri="{BB962C8B-B14F-4D97-AF65-F5344CB8AC3E}">
        <p14:creationId xmlns:p14="http://schemas.microsoft.com/office/powerpoint/2010/main" val="2535284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itle 5"/>
          <p:cNvSpPr>
            <a:spLocks noGrp="1"/>
          </p:cNvSpPr>
          <p:nvPr>
            <p:ph type="title"/>
          </p:nvPr>
        </p:nvSpPr>
        <p:spPr>
          <a:xfrm>
            <a:off x="457200" y="731838"/>
            <a:ext cx="8220075" cy="631825"/>
          </a:xfrm>
        </p:spPr>
        <p:txBody>
          <a:bodyPr>
            <a:normAutofit fontScale="90000"/>
          </a:bodyPr>
          <a:lstStyle/>
          <a:p>
            <a:pPr eaLnBrk="1" hangingPunct="1">
              <a:defRPr/>
            </a:pPr>
            <a:r>
              <a:rPr lang="en-GB" altLang="en-US" dirty="0">
                <a:latin typeface="Twinkl" pitchFamily="2" charset="0"/>
              </a:rPr>
              <a:t>Living Things and Food</a:t>
            </a:r>
          </a:p>
        </p:txBody>
      </p:sp>
      <p:sp>
        <p:nvSpPr>
          <p:cNvPr id="10246" name="Title 5"/>
          <p:cNvSpPr>
            <a:spLocks/>
          </p:cNvSpPr>
          <p:nvPr/>
        </p:nvSpPr>
        <p:spPr bwMode="auto">
          <a:xfrm>
            <a:off x="457200" y="1470025"/>
            <a:ext cx="8220075" cy="40798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000">
                <a:latin typeface="Twinkl" pitchFamily="2" charset="0"/>
              </a:rPr>
              <a:t>Why do living things need food?</a:t>
            </a:r>
          </a:p>
        </p:txBody>
      </p:sp>
      <p:pic>
        <p:nvPicPr>
          <p:cNvPr id="10247" name="Talking Partn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5"/>
          <p:cNvSpPr>
            <a:spLocks/>
          </p:cNvSpPr>
          <p:nvPr/>
        </p:nvSpPr>
        <p:spPr bwMode="auto">
          <a:xfrm>
            <a:off x="1101725" y="2149475"/>
            <a:ext cx="1743075" cy="2841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000" b="1">
                <a:latin typeface="Twinkl" pitchFamily="2" charset="0"/>
              </a:rPr>
              <a:t>To grow</a:t>
            </a:r>
          </a:p>
        </p:txBody>
      </p:sp>
      <p:sp>
        <p:nvSpPr>
          <p:cNvPr id="10250" name="Title 5"/>
          <p:cNvSpPr>
            <a:spLocks/>
          </p:cNvSpPr>
          <p:nvPr/>
        </p:nvSpPr>
        <p:spPr bwMode="auto">
          <a:xfrm>
            <a:off x="3530600" y="2149475"/>
            <a:ext cx="2081213" cy="2841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000" b="1">
                <a:latin typeface="Twinkl" pitchFamily="2" charset="0"/>
              </a:rPr>
              <a:t>To be strong</a:t>
            </a:r>
          </a:p>
        </p:txBody>
      </p:sp>
      <p:sp>
        <p:nvSpPr>
          <p:cNvPr id="10251" name="Title 5"/>
          <p:cNvSpPr>
            <a:spLocks/>
          </p:cNvSpPr>
          <p:nvPr/>
        </p:nvSpPr>
        <p:spPr bwMode="auto">
          <a:xfrm>
            <a:off x="6116638" y="2149475"/>
            <a:ext cx="2089150" cy="2841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000" b="1">
                <a:latin typeface="Twinkl" pitchFamily="2" charset="0"/>
              </a:rPr>
              <a:t>To be healthy</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662"/>
          <a:stretch/>
        </p:blipFill>
        <p:spPr>
          <a:xfrm>
            <a:off x="755650" y="4363088"/>
            <a:ext cx="2400299" cy="1712065"/>
          </a:xfrm>
          <a:prstGeom prst="rect">
            <a:avLst/>
          </a:prstGeom>
        </p:spPr>
      </p:pic>
      <p:sp>
        <p:nvSpPr>
          <p:cNvPr id="18" name="Rectangle 17"/>
          <p:cNvSpPr/>
          <p:nvPr/>
        </p:nvSpPr>
        <p:spPr>
          <a:xfrm>
            <a:off x="3425825" y="2675148"/>
            <a:ext cx="2319338" cy="3400425"/>
          </a:xfrm>
          <a:prstGeom prst="rect">
            <a:avLst/>
          </a:prstGeom>
          <a:noFill/>
          <a:ln w="19050">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2" name="Rectangle 21"/>
          <p:cNvSpPr/>
          <p:nvPr/>
        </p:nvSpPr>
        <p:spPr>
          <a:xfrm>
            <a:off x="755650" y="2675148"/>
            <a:ext cx="2400300" cy="3400425"/>
          </a:xfrm>
          <a:prstGeom prst="rect">
            <a:avLst/>
          </a:prstGeom>
          <a:noFill/>
          <a:ln w="19050">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653" y="3178229"/>
            <a:ext cx="2187835" cy="72277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0601" y="3051603"/>
            <a:ext cx="2104898" cy="1074007"/>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18177"/>
          <a:stretch/>
        </p:blipFill>
        <p:spPr>
          <a:xfrm>
            <a:off x="3216804" y="4721362"/>
            <a:ext cx="2532063" cy="1353791"/>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8127"/>
          <a:stretch/>
        </p:blipFill>
        <p:spPr>
          <a:xfrm>
            <a:off x="6214534" y="3388283"/>
            <a:ext cx="1991254" cy="2690784"/>
          </a:xfrm>
          <a:prstGeom prst="rect">
            <a:avLst/>
          </a:prstGeom>
        </p:spPr>
      </p:pic>
      <p:sp>
        <p:nvSpPr>
          <p:cNvPr id="23" name="Rectangle 22"/>
          <p:cNvSpPr/>
          <p:nvPr/>
        </p:nvSpPr>
        <p:spPr>
          <a:xfrm>
            <a:off x="5988050" y="2675148"/>
            <a:ext cx="2400300" cy="3400425"/>
          </a:xfrm>
          <a:prstGeom prst="rect">
            <a:avLst/>
          </a:prstGeom>
          <a:noFill/>
          <a:ln w="19050">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32" b="40756"/>
          <a:stretch/>
        </p:blipFill>
        <p:spPr>
          <a:xfrm>
            <a:off x="764117" y="1566333"/>
            <a:ext cx="7624233" cy="4491567"/>
          </a:xfrm>
          <a:prstGeom prst="rect">
            <a:avLst/>
          </a:prstGeom>
        </p:spPr>
      </p:pic>
      <p:sp>
        <p:nvSpPr>
          <p:cNvPr id="17" name="Rectangle 16"/>
          <p:cNvSpPr/>
          <p:nvPr/>
        </p:nvSpPr>
        <p:spPr>
          <a:xfrm>
            <a:off x="880533" y="1701799"/>
            <a:ext cx="3479799" cy="424593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67" name="Title 5"/>
          <p:cNvSpPr>
            <a:spLocks/>
          </p:cNvSpPr>
          <p:nvPr/>
        </p:nvSpPr>
        <p:spPr bwMode="auto">
          <a:xfrm>
            <a:off x="457200" y="736600"/>
            <a:ext cx="8220075" cy="6318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3600" b="1">
                <a:latin typeface="Twinkl" pitchFamily="2" charset="0"/>
              </a:rPr>
              <a:t>Photosynthesis</a:t>
            </a:r>
          </a:p>
        </p:txBody>
      </p:sp>
      <p:sp>
        <p:nvSpPr>
          <p:cNvPr id="11269" name="Title 5"/>
          <p:cNvSpPr>
            <a:spLocks/>
          </p:cNvSpPr>
          <p:nvPr/>
        </p:nvSpPr>
        <p:spPr bwMode="auto">
          <a:xfrm>
            <a:off x="4478866" y="3735231"/>
            <a:ext cx="3799417" cy="2212502"/>
          </a:xfrm>
          <a:prstGeom prst="roundRect">
            <a:avLst>
              <a:gd name="adj" fmla="val 0"/>
            </a:avLst>
          </a:prstGeom>
          <a:solidFill>
            <a:schemeClr val="bg1"/>
          </a:solidFill>
          <a:ln w="19050">
            <a:solidFill>
              <a:srgbClr val="11743A"/>
            </a:solidFill>
          </a:ln>
        </p:spPr>
        <p:txBody>
          <a:bodyPr wrap="square" lIns="108000" tIns="108000" rIns="108000" bIns="108000" anchor="ctr" anchorCtr="1">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None/>
            </a:pPr>
            <a:r>
              <a:rPr lang="en-GB" altLang="en-US" b="1" dirty="0">
                <a:solidFill>
                  <a:srgbClr val="11743A"/>
                </a:solidFill>
                <a:latin typeface="Twinkl" pitchFamily="2" charset="0"/>
              </a:rPr>
              <a:t>How do plants obtain food?</a:t>
            </a:r>
            <a:endParaRPr lang="en-GB" altLang="en-US" dirty="0">
              <a:solidFill>
                <a:srgbClr val="11743A"/>
              </a:solidFill>
              <a:latin typeface="Twinkl" pitchFamily="2" charset="0"/>
            </a:endParaRPr>
          </a:p>
          <a:p>
            <a:pPr eaLnBrk="1" hangingPunct="1">
              <a:spcBef>
                <a:spcPct val="0"/>
              </a:spcBef>
              <a:buFontTx/>
              <a:buNone/>
            </a:pPr>
            <a:endParaRPr lang="en-GB" altLang="en-US" dirty="0">
              <a:latin typeface="Twinkl" pitchFamily="2" charset="0"/>
            </a:endParaRPr>
          </a:p>
          <a:p>
            <a:pPr eaLnBrk="1" hangingPunct="1">
              <a:spcBef>
                <a:spcPct val="0"/>
              </a:spcBef>
              <a:buFontTx/>
              <a:buNone/>
            </a:pPr>
            <a:r>
              <a:rPr lang="en-GB" altLang="en-US" dirty="0">
                <a:latin typeface="Twinkl" pitchFamily="2" charset="0"/>
              </a:rPr>
              <a:t>Plants make their own food! This process is called </a:t>
            </a:r>
            <a:r>
              <a:rPr lang="en-GB" altLang="en-US" b="1" dirty="0">
                <a:latin typeface="Twinkl" pitchFamily="2" charset="0"/>
              </a:rPr>
              <a:t>photosynthesis</a:t>
            </a:r>
            <a:r>
              <a:rPr lang="en-GB" altLang="en-US" dirty="0">
                <a:latin typeface="Twinkl" pitchFamily="2" charset="0"/>
              </a:rPr>
              <a:t>.</a:t>
            </a:r>
          </a:p>
          <a:p>
            <a:pPr eaLnBrk="1" hangingPunct="1">
              <a:spcBef>
                <a:spcPct val="0"/>
              </a:spcBef>
              <a:buFontTx/>
              <a:buNone/>
            </a:pPr>
            <a:endParaRPr lang="en-GB" altLang="en-US" dirty="0">
              <a:latin typeface="Twinkl" pitchFamily="2" charset="0"/>
            </a:endParaRPr>
          </a:p>
          <a:p>
            <a:pPr eaLnBrk="1" hangingPunct="1">
              <a:spcBef>
                <a:spcPct val="0"/>
              </a:spcBef>
              <a:buFontTx/>
              <a:buNone/>
            </a:pPr>
            <a:r>
              <a:rPr lang="en-GB" altLang="en-US" dirty="0">
                <a:latin typeface="Twinkl" pitchFamily="2" charset="0"/>
              </a:rPr>
              <a:t>They use water, sunlight and carbon dioxide (a gas in the air) to produce food in their leaves.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464" y="1893118"/>
            <a:ext cx="2341070" cy="3747436"/>
          </a:xfrm>
          <a:prstGeom prst="rect">
            <a:avLst/>
          </a:prstGeom>
        </p:spPr>
      </p:pic>
      <p:sp>
        <p:nvSpPr>
          <p:cNvPr id="7" name="TextBox 6"/>
          <p:cNvSpPr txBox="1"/>
          <p:nvPr/>
        </p:nvSpPr>
        <p:spPr>
          <a:xfrm>
            <a:off x="5122333" y="2285998"/>
            <a:ext cx="1354667" cy="369332"/>
          </a:xfrm>
          <a:prstGeom prst="rect">
            <a:avLst/>
          </a:prstGeom>
          <a:noFill/>
        </p:spPr>
        <p:txBody>
          <a:bodyPr wrap="square" rtlCol="0">
            <a:spAutoFit/>
          </a:bodyPr>
          <a:lstStyle/>
          <a:p>
            <a:pPr algn="ctr"/>
            <a:r>
              <a:rPr lang="en-GB" b="1" dirty="0">
                <a:latin typeface="Twinkl" pitchFamily="2" charset="0"/>
              </a:rPr>
              <a:t>sunlight</a:t>
            </a:r>
          </a:p>
        </p:txBody>
      </p:sp>
      <p:sp>
        <p:nvSpPr>
          <p:cNvPr id="12" name="TextBox 11"/>
          <p:cNvSpPr txBox="1"/>
          <p:nvPr/>
        </p:nvSpPr>
        <p:spPr>
          <a:xfrm>
            <a:off x="3081866" y="4384380"/>
            <a:ext cx="1134533" cy="646331"/>
          </a:xfrm>
          <a:prstGeom prst="rect">
            <a:avLst/>
          </a:prstGeom>
          <a:noFill/>
        </p:spPr>
        <p:txBody>
          <a:bodyPr wrap="square" rtlCol="0">
            <a:spAutoFit/>
          </a:bodyPr>
          <a:lstStyle/>
          <a:p>
            <a:pPr algn="ctr"/>
            <a:r>
              <a:rPr lang="en-GB" b="1" dirty="0">
                <a:latin typeface="Twinkl" pitchFamily="2" charset="0"/>
              </a:rPr>
              <a:t>carbon </a:t>
            </a:r>
            <a:br>
              <a:rPr lang="en-GB" b="1" dirty="0">
                <a:latin typeface="Twinkl" pitchFamily="2" charset="0"/>
              </a:rPr>
            </a:br>
            <a:r>
              <a:rPr lang="en-GB" b="1" dirty="0">
                <a:latin typeface="Twinkl" pitchFamily="2" charset="0"/>
              </a:rPr>
              <a:t>dioxide</a:t>
            </a:r>
          </a:p>
        </p:txBody>
      </p:sp>
      <p:sp>
        <p:nvSpPr>
          <p:cNvPr id="13" name="TextBox 12"/>
          <p:cNvSpPr txBox="1"/>
          <p:nvPr/>
        </p:nvSpPr>
        <p:spPr>
          <a:xfrm>
            <a:off x="956735" y="5359064"/>
            <a:ext cx="1134533" cy="369332"/>
          </a:xfrm>
          <a:prstGeom prst="rect">
            <a:avLst/>
          </a:prstGeom>
          <a:noFill/>
        </p:spPr>
        <p:txBody>
          <a:bodyPr wrap="square" rtlCol="0">
            <a:spAutoFit/>
          </a:bodyPr>
          <a:lstStyle/>
          <a:p>
            <a:pPr algn="ctr"/>
            <a:r>
              <a:rPr lang="en-GB" b="1" dirty="0">
                <a:latin typeface="Twinkl" pitchFamily="2" charset="0"/>
              </a:rPr>
              <a:t>water</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386773" y="3723830"/>
            <a:ext cx="406152" cy="92282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3307" y="4816190"/>
            <a:ext cx="752094" cy="727540"/>
          </a:xfrm>
          <a:prstGeom prst="rect">
            <a:avLst/>
          </a:prstGeom>
        </p:spPr>
      </p:pic>
      <p:pic>
        <p:nvPicPr>
          <p:cNvPr id="16" name="Talking Partner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644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332" b="40756"/>
          <a:stretch/>
        </p:blipFill>
        <p:spPr>
          <a:xfrm>
            <a:off x="764117" y="1566333"/>
            <a:ext cx="7624233" cy="4491567"/>
          </a:xfrm>
          <a:prstGeom prst="rect">
            <a:avLst/>
          </a:prstGeom>
        </p:spPr>
      </p:pic>
      <p:sp>
        <p:nvSpPr>
          <p:cNvPr id="15" name="Rectangle 14"/>
          <p:cNvSpPr/>
          <p:nvPr/>
        </p:nvSpPr>
        <p:spPr>
          <a:xfrm>
            <a:off x="880533" y="1701799"/>
            <a:ext cx="3479799" cy="424593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372" y="2469042"/>
            <a:ext cx="3034627" cy="3478690"/>
          </a:xfrm>
          <a:prstGeom prst="rect">
            <a:avLst/>
          </a:prstGeom>
        </p:spPr>
      </p:pic>
      <p:sp>
        <p:nvSpPr>
          <p:cNvPr id="12291" name="Title 5"/>
          <p:cNvSpPr>
            <a:spLocks/>
          </p:cNvSpPr>
          <p:nvPr/>
        </p:nvSpPr>
        <p:spPr bwMode="auto">
          <a:xfrm>
            <a:off x="1241425" y="736600"/>
            <a:ext cx="6675438" cy="6175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3600" b="1" dirty="0">
                <a:latin typeface="Twinkl" pitchFamily="2" charset="0"/>
              </a:rPr>
              <a:t>Animals and Photosynthesis</a:t>
            </a:r>
          </a:p>
        </p:txBody>
      </p:sp>
      <p:sp>
        <p:nvSpPr>
          <p:cNvPr id="12292" name="Title 5"/>
          <p:cNvSpPr>
            <a:spLocks/>
          </p:cNvSpPr>
          <p:nvPr/>
        </p:nvSpPr>
        <p:spPr bwMode="auto">
          <a:xfrm>
            <a:off x="4476748" y="4959879"/>
            <a:ext cx="3802593" cy="966006"/>
          </a:xfrm>
          <a:prstGeom prst="rect">
            <a:avLst/>
          </a:prstGeom>
          <a:solidFill>
            <a:schemeClr val="bg1"/>
          </a:solidFill>
          <a:ln w="19050">
            <a:solidFill>
              <a:srgbClr val="11743A"/>
            </a:solidFill>
          </a:ln>
        </p:spPr>
        <p:txBody>
          <a:bodyPr wrap="square" lIns="108000" tIns="108000" rIns="108000" bIns="108000" anchor="t" anchorCtr="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dirty="0">
                <a:latin typeface="Twinkl" pitchFamily="2" charset="0"/>
              </a:rPr>
              <a:t>What would happen to animals if they tried to obtain food in the same way as plants?</a:t>
            </a:r>
          </a:p>
        </p:txBody>
      </p:sp>
      <p:pic>
        <p:nvPicPr>
          <p:cNvPr id="12293" name="Talking Partner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122333" y="2285998"/>
            <a:ext cx="1354667" cy="369332"/>
          </a:xfrm>
          <a:prstGeom prst="rect">
            <a:avLst/>
          </a:prstGeom>
          <a:noFill/>
        </p:spPr>
        <p:txBody>
          <a:bodyPr wrap="square" rtlCol="0">
            <a:spAutoFit/>
          </a:bodyPr>
          <a:lstStyle/>
          <a:p>
            <a:pPr algn="ctr"/>
            <a:r>
              <a:rPr lang="en-GB" b="1" dirty="0">
                <a:latin typeface="Twinkl" pitchFamily="2" charset="0"/>
              </a:rPr>
              <a:t>sunlight</a:t>
            </a:r>
          </a:p>
        </p:txBody>
      </p:sp>
      <p:sp>
        <p:nvSpPr>
          <p:cNvPr id="12" name="TextBox 11"/>
          <p:cNvSpPr txBox="1"/>
          <p:nvPr/>
        </p:nvSpPr>
        <p:spPr>
          <a:xfrm>
            <a:off x="880533" y="5223418"/>
            <a:ext cx="1134533" cy="646331"/>
          </a:xfrm>
          <a:prstGeom prst="rect">
            <a:avLst/>
          </a:prstGeom>
          <a:noFill/>
        </p:spPr>
        <p:txBody>
          <a:bodyPr wrap="square" rtlCol="0">
            <a:spAutoFit/>
          </a:bodyPr>
          <a:lstStyle/>
          <a:p>
            <a:pPr algn="ctr"/>
            <a:r>
              <a:rPr lang="en-GB" b="1" dirty="0">
                <a:latin typeface="Twinkl" pitchFamily="2" charset="0"/>
              </a:rPr>
              <a:t>carbon </a:t>
            </a:r>
            <a:br>
              <a:rPr lang="en-GB" b="1" dirty="0">
                <a:latin typeface="Twinkl" pitchFamily="2" charset="0"/>
              </a:rPr>
            </a:br>
            <a:r>
              <a:rPr lang="en-GB" b="1" dirty="0">
                <a:latin typeface="Twinkl" pitchFamily="2" charset="0"/>
              </a:rPr>
              <a:t>dioxide</a:t>
            </a:r>
          </a:p>
        </p:txBody>
      </p:sp>
      <p:sp>
        <p:nvSpPr>
          <p:cNvPr id="13" name="TextBox 12"/>
          <p:cNvSpPr txBox="1"/>
          <p:nvPr/>
        </p:nvSpPr>
        <p:spPr>
          <a:xfrm>
            <a:off x="1241425" y="2121381"/>
            <a:ext cx="1134533" cy="369332"/>
          </a:xfrm>
          <a:prstGeom prst="rect">
            <a:avLst/>
          </a:prstGeom>
          <a:noFill/>
        </p:spPr>
        <p:txBody>
          <a:bodyPr wrap="square" rtlCol="0">
            <a:spAutoFit/>
          </a:bodyPr>
          <a:lstStyle/>
          <a:p>
            <a:pPr algn="ctr"/>
            <a:r>
              <a:rPr lang="en-GB" b="1" dirty="0">
                <a:latin typeface="Twinkl" pitchFamily="2" charset="0"/>
              </a:rPr>
              <a:t>water</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334297" y="4631210"/>
            <a:ext cx="406152" cy="922828"/>
          </a:xfrm>
          <a:prstGeom prst="rect">
            <a:avLst/>
          </a:prstGeom>
        </p:spPr>
      </p:pic>
    </p:spTree>
    <p:extLst>
      <p:ext uri="{BB962C8B-B14F-4D97-AF65-F5344CB8AC3E}">
        <p14:creationId xmlns:p14="http://schemas.microsoft.com/office/powerpoint/2010/main" val="3709282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5"/>
          <p:cNvSpPr>
            <a:spLocks noGrp="1"/>
          </p:cNvSpPr>
          <p:nvPr>
            <p:ph type="title"/>
          </p:nvPr>
        </p:nvSpPr>
        <p:spPr>
          <a:xfrm>
            <a:off x="457200" y="658813"/>
            <a:ext cx="8220075" cy="631825"/>
          </a:xfrm>
        </p:spPr>
        <p:txBody>
          <a:bodyPr>
            <a:normAutofit fontScale="90000"/>
          </a:bodyPr>
          <a:lstStyle/>
          <a:p>
            <a:pPr eaLnBrk="1" hangingPunct="1">
              <a:defRPr/>
            </a:pPr>
            <a:r>
              <a:rPr lang="en-GB" altLang="en-US" dirty="0">
                <a:latin typeface="Twinkl" pitchFamily="2" charset="0"/>
              </a:rPr>
              <a:t>Human Food</a:t>
            </a:r>
          </a:p>
        </p:txBody>
      </p:sp>
      <p:sp>
        <p:nvSpPr>
          <p:cNvPr id="13315" name="Title 5"/>
          <p:cNvSpPr>
            <a:spLocks/>
          </p:cNvSpPr>
          <p:nvPr/>
        </p:nvSpPr>
        <p:spPr bwMode="auto">
          <a:xfrm>
            <a:off x="457200" y="1333500"/>
            <a:ext cx="8220075" cy="40798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a:latin typeface="Twinkl" pitchFamily="2" charset="0"/>
              </a:rPr>
              <a:t>What kind of foods do humans need?</a:t>
            </a:r>
          </a:p>
        </p:txBody>
      </p:sp>
      <p:pic>
        <p:nvPicPr>
          <p:cNvPr id="13316" name="Talking Partn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itle 5"/>
          <p:cNvSpPr>
            <a:spLocks/>
          </p:cNvSpPr>
          <p:nvPr/>
        </p:nvSpPr>
        <p:spPr bwMode="auto">
          <a:xfrm>
            <a:off x="755650" y="4627563"/>
            <a:ext cx="7632700" cy="1465262"/>
          </a:xfrm>
          <a:prstGeom prst="roundRect">
            <a:avLst>
              <a:gd name="adj" fmla="val 0"/>
            </a:avLst>
          </a:prstGeom>
          <a:solidFill>
            <a:srgbClr val="C0DFC3"/>
          </a:solidFill>
          <a:ln w="19050">
            <a:solidFill>
              <a:srgbClr val="11743A"/>
            </a:solidFill>
          </a:ln>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50000"/>
              </a:lnSpc>
              <a:spcBef>
                <a:spcPct val="0"/>
              </a:spcBef>
              <a:buFontTx/>
              <a:buNone/>
            </a:pPr>
            <a:r>
              <a:rPr lang="en-GB" altLang="en-US">
                <a:latin typeface="Twinkl" pitchFamily="2" charset="0"/>
              </a:rPr>
              <a:t>Food is commonly divided into </a:t>
            </a:r>
            <a:r>
              <a:rPr lang="en-GB" altLang="en-US" b="1">
                <a:latin typeface="Twinkl" pitchFamily="2" charset="0"/>
              </a:rPr>
              <a:t>five</a:t>
            </a:r>
            <a:r>
              <a:rPr lang="en-GB" altLang="en-US">
                <a:latin typeface="Twinkl" pitchFamily="2" charset="0"/>
              </a:rPr>
              <a:t> food groups.</a:t>
            </a:r>
          </a:p>
          <a:p>
            <a:pPr algn="ctr" eaLnBrk="1" hangingPunct="1">
              <a:lnSpc>
                <a:spcPct val="150000"/>
              </a:lnSpc>
              <a:spcBef>
                <a:spcPct val="0"/>
              </a:spcBef>
              <a:buFontTx/>
              <a:buNone/>
            </a:pPr>
            <a:r>
              <a:rPr lang="en-GB" altLang="en-US">
                <a:latin typeface="Twinkl" pitchFamily="2" charset="0"/>
              </a:rPr>
              <a:t>How many of the food groups can you remember? </a:t>
            </a:r>
          </a:p>
          <a:p>
            <a:pPr algn="ctr" eaLnBrk="1" hangingPunct="1">
              <a:lnSpc>
                <a:spcPct val="150000"/>
              </a:lnSpc>
              <a:spcBef>
                <a:spcPct val="0"/>
              </a:spcBef>
              <a:buFontTx/>
              <a:buNone/>
            </a:pPr>
            <a:r>
              <a:rPr lang="en-GB" altLang="en-US">
                <a:latin typeface="Twinkl" pitchFamily="2" charset="0"/>
              </a:rPr>
              <a:t>As a group label the food groups.</a:t>
            </a:r>
          </a:p>
        </p:txBody>
      </p:sp>
      <p:pic>
        <p:nvPicPr>
          <p:cNvPr id="13318" name="Group Wor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41550" y="1801813"/>
            <a:ext cx="44831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p:cNvSpPr txBox="1">
            <a:spLocks/>
          </p:cNvSpPr>
          <p:nvPr/>
        </p:nvSpPr>
        <p:spPr>
          <a:xfrm>
            <a:off x="755650" y="5480049"/>
            <a:ext cx="7632700" cy="587375"/>
          </a:xfrm>
          <a:prstGeom prst="roundRect">
            <a:avLst>
              <a:gd name="adj" fmla="val 0"/>
            </a:avLst>
          </a:prstGeom>
          <a:solidFill>
            <a:srgbClr val="C0DFC3"/>
          </a:solidFill>
          <a:ln w="12700">
            <a:solidFill>
              <a:srgbClr val="11743A"/>
            </a:solidFill>
          </a:ln>
        </p:spPr>
        <p:txBody>
          <a:bodyPr lIns="108000" tIns="108000" rIns="108000" bIns="108000" anchor="ctr">
            <a:spAutoFit/>
          </a:bodyPr>
          <a:lstStyle>
            <a:lvl1pPr algn="l" defTabSz="914400" rtl="0" eaLnBrk="1" latinLnBrk="0" hangingPunct="1">
              <a:lnSpc>
                <a:spcPct val="90000"/>
              </a:lnSpc>
              <a:spcBef>
                <a:spcPct val="0"/>
              </a:spcBef>
              <a:buNone/>
              <a:defRPr sz="4000" b="1" kern="1200">
                <a:solidFill>
                  <a:srgbClr val="1C1C1C"/>
                </a:solidFill>
                <a:latin typeface="Sassoon Infant Md" panose="02000603050000020003" pitchFamily="50" charset="0"/>
                <a:ea typeface="+mj-ea"/>
                <a:cs typeface="+mj-cs"/>
              </a:defRPr>
            </a:lvl1pPr>
          </a:lstStyle>
          <a:p>
            <a:pPr fontAlgn="auto">
              <a:lnSpc>
                <a:spcPct val="150000"/>
              </a:lnSpc>
              <a:spcBef>
                <a:spcPts val="0"/>
              </a:spcBef>
              <a:spcAft>
                <a:spcPts val="0"/>
              </a:spcAft>
              <a:defRPr/>
            </a:pPr>
            <a:r>
              <a:rPr lang="en-GB" altLang="en-US" sz="1600" b="0" dirty="0">
                <a:latin typeface="Twinkl" pitchFamily="2" charset="0"/>
                <a:ea typeface="+mn-ea"/>
                <a:cs typeface="+mn-cs"/>
              </a:rPr>
              <a:t>Check another group’s work using the picture, then give it back to them.</a:t>
            </a:r>
          </a:p>
        </p:txBody>
      </p:sp>
      <p:sp>
        <p:nvSpPr>
          <p:cNvPr id="12" name="Title 5"/>
          <p:cNvSpPr txBox="1">
            <a:spLocks/>
          </p:cNvSpPr>
          <p:nvPr/>
        </p:nvSpPr>
        <p:spPr>
          <a:xfrm>
            <a:off x="755650" y="5480049"/>
            <a:ext cx="7632700" cy="587375"/>
          </a:xfrm>
          <a:prstGeom prst="roundRect">
            <a:avLst>
              <a:gd name="adj" fmla="val 0"/>
            </a:avLst>
          </a:prstGeom>
          <a:solidFill>
            <a:srgbClr val="C0DFC3"/>
          </a:solidFill>
          <a:ln w="12700">
            <a:solidFill>
              <a:srgbClr val="11743A"/>
            </a:solidFill>
          </a:ln>
        </p:spPr>
        <p:txBody>
          <a:bodyPr lIns="108000" tIns="108000" rIns="108000" bIns="108000" anchor="ctr">
            <a:spAutoFit/>
          </a:bodyPr>
          <a:lstStyle>
            <a:lvl1pPr algn="l" defTabSz="914400" rtl="0" eaLnBrk="1" latinLnBrk="0" hangingPunct="1">
              <a:lnSpc>
                <a:spcPct val="90000"/>
              </a:lnSpc>
              <a:spcBef>
                <a:spcPct val="0"/>
              </a:spcBef>
              <a:buNone/>
              <a:defRPr sz="4000" b="1" kern="1200">
                <a:solidFill>
                  <a:srgbClr val="1C1C1C"/>
                </a:solidFill>
                <a:latin typeface="Sassoon Infant Md" panose="02000603050000020003" pitchFamily="50" charset="0"/>
                <a:ea typeface="+mj-ea"/>
                <a:cs typeface="+mj-cs"/>
              </a:defRPr>
            </a:lvl1pPr>
          </a:lstStyle>
          <a:p>
            <a:pPr fontAlgn="auto">
              <a:lnSpc>
                <a:spcPct val="150000"/>
              </a:lnSpc>
              <a:spcBef>
                <a:spcPts val="0"/>
              </a:spcBef>
              <a:spcAft>
                <a:spcPts val="0"/>
              </a:spcAft>
              <a:defRPr/>
            </a:pPr>
            <a:r>
              <a:rPr lang="en-GB" altLang="en-US" sz="1600" b="0" dirty="0">
                <a:latin typeface="Twinkl" pitchFamily="2" charset="0"/>
                <a:ea typeface="+mn-ea"/>
                <a:cs typeface="+mn-cs"/>
              </a:rPr>
              <a:t>How many did you get correct?</a:t>
            </a:r>
          </a:p>
        </p:txBody>
      </p:sp>
      <p:sp>
        <p:nvSpPr>
          <p:cNvPr id="13" name="Title 5"/>
          <p:cNvSpPr txBox="1">
            <a:spLocks/>
          </p:cNvSpPr>
          <p:nvPr/>
        </p:nvSpPr>
        <p:spPr>
          <a:xfrm>
            <a:off x="755650" y="5480049"/>
            <a:ext cx="7632700" cy="587375"/>
          </a:xfrm>
          <a:prstGeom prst="roundRect">
            <a:avLst>
              <a:gd name="adj" fmla="val 0"/>
            </a:avLst>
          </a:prstGeom>
          <a:solidFill>
            <a:srgbClr val="C0DFC3"/>
          </a:solidFill>
          <a:ln w="12700">
            <a:solidFill>
              <a:srgbClr val="11743A"/>
            </a:solidFill>
          </a:ln>
        </p:spPr>
        <p:txBody>
          <a:bodyPr lIns="108000" tIns="108000" rIns="108000" bIns="108000" anchor="ctr">
            <a:spAutoFit/>
          </a:bodyPr>
          <a:lstStyle>
            <a:lvl1pPr algn="l" defTabSz="914400" rtl="0" eaLnBrk="1" latinLnBrk="0" hangingPunct="1">
              <a:lnSpc>
                <a:spcPct val="90000"/>
              </a:lnSpc>
              <a:spcBef>
                <a:spcPct val="0"/>
              </a:spcBef>
              <a:buNone/>
              <a:defRPr sz="4000" b="1" kern="1200">
                <a:solidFill>
                  <a:srgbClr val="1C1C1C"/>
                </a:solidFill>
                <a:latin typeface="Sassoon Infant Md" panose="02000603050000020003" pitchFamily="50" charset="0"/>
                <a:ea typeface="+mj-ea"/>
                <a:cs typeface="+mj-cs"/>
              </a:defRPr>
            </a:lvl1pPr>
          </a:lstStyle>
          <a:p>
            <a:pPr fontAlgn="auto">
              <a:lnSpc>
                <a:spcPct val="150000"/>
              </a:lnSpc>
              <a:spcBef>
                <a:spcPts val="0"/>
              </a:spcBef>
              <a:spcAft>
                <a:spcPts val="0"/>
              </a:spcAft>
              <a:defRPr/>
            </a:pPr>
            <a:r>
              <a:rPr lang="en-GB" altLang="en-US" sz="1600" b="0" dirty="0">
                <a:latin typeface="Twinkl" pitchFamily="2" charset="0"/>
                <a:ea typeface="+mn-ea"/>
                <a:cs typeface="+mn-cs"/>
              </a:rPr>
              <a:t>Are there any groups you were confused by? Which ones? Why?</a:t>
            </a:r>
          </a:p>
        </p:txBody>
      </p:sp>
      <p:sp>
        <p:nvSpPr>
          <p:cNvPr id="15363" name="Title 5"/>
          <p:cNvSpPr>
            <a:spLocks noGrp="1"/>
          </p:cNvSpPr>
          <p:nvPr>
            <p:ph type="title"/>
          </p:nvPr>
        </p:nvSpPr>
        <p:spPr>
          <a:xfrm>
            <a:off x="457200" y="658813"/>
            <a:ext cx="8220075" cy="631825"/>
          </a:xfrm>
        </p:spPr>
        <p:txBody>
          <a:bodyPr>
            <a:normAutofit fontScale="90000"/>
          </a:bodyPr>
          <a:lstStyle/>
          <a:p>
            <a:pPr eaLnBrk="1" hangingPunct="1">
              <a:defRPr/>
            </a:pPr>
            <a:r>
              <a:rPr lang="en-GB" altLang="en-US" dirty="0">
                <a:latin typeface="Twinkl" pitchFamily="2" charset="0"/>
              </a:rPr>
              <a:t>Human Food</a:t>
            </a:r>
          </a:p>
        </p:txBody>
      </p:sp>
      <p:pic>
        <p:nvPicPr>
          <p:cNvPr id="14342" name="Talking Partn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Group Wor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itle 5"/>
          <p:cNvSpPr>
            <a:spLocks/>
          </p:cNvSpPr>
          <p:nvPr/>
        </p:nvSpPr>
        <p:spPr bwMode="auto">
          <a:xfrm>
            <a:off x="457200" y="1265238"/>
            <a:ext cx="8220075" cy="407987"/>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a:latin typeface="Twinkl" pitchFamily="2" charset="0"/>
              </a:rPr>
              <a:t>What kind of foods do humans need?</a:t>
            </a:r>
          </a:p>
        </p:txBody>
      </p:sp>
      <p:sp>
        <p:nvSpPr>
          <p:cNvPr id="24" name="Title 5"/>
          <p:cNvSpPr txBox="1">
            <a:spLocks/>
          </p:cNvSpPr>
          <p:nvPr/>
        </p:nvSpPr>
        <p:spPr>
          <a:xfrm>
            <a:off x="750888" y="5480049"/>
            <a:ext cx="7632700" cy="587375"/>
          </a:xfrm>
          <a:prstGeom prst="roundRect">
            <a:avLst>
              <a:gd name="adj" fmla="val 0"/>
            </a:avLst>
          </a:prstGeom>
          <a:solidFill>
            <a:srgbClr val="C0DFC3"/>
          </a:solidFill>
          <a:ln w="12700">
            <a:solidFill>
              <a:srgbClr val="11743A"/>
            </a:solidFill>
          </a:ln>
        </p:spPr>
        <p:txBody>
          <a:bodyPr lIns="108000" tIns="108000" rIns="108000" bIns="108000" anchor="ctr">
            <a:spAutoFit/>
          </a:bodyPr>
          <a:lstStyle>
            <a:lvl1pPr algn="l" defTabSz="914400" rtl="0" eaLnBrk="1" latinLnBrk="0" hangingPunct="1">
              <a:lnSpc>
                <a:spcPct val="90000"/>
              </a:lnSpc>
              <a:spcBef>
                <a:spcPct val="0"/>
              </a:spcBef>
              <a:buNone/>
              <a:defRPr sz="4000" b="1" kern="1200">
                <a:solidFill>
                  <a:srgbClr val="1C1C1C"/>
                </a:solidFill>
                <a:latin typeface="Sassoon Infant Md" panose="02000603050000020003" pitchFamily="50" charset="0"/>
                <a:ea typeface="+mj-ea"/>
                <a:cs typeface="+mj-cs"/>
              </a:defRPr>
            </a:lvl1pPr>
          </a:lstStyle>
          <a:p>
            <a:pPr fontAlgn="auto">
              <a:lnSpc>
                <a:spcPct val="150000"/>
              </a:lnSpc>
              <a:spcBef>
                <a:spcPts val="0"/>
              </a:spcBef>
              <a:spcAft>
                <a:spcPts val="0"/>
              </a:spcAft>
              <a:defRPr/>
            </a:pPr>
            <a:r>
              <a:rPr lang="en-GB" altLang="en-US" sz="1600" b="0" dirty="0">
                <a:latin typeface="Twinkl" pitchFamily="2" charset="0"/>
                <a:ea typeface="+mn-ea"/>
                <a:cs typeface="+mn-cs"/>
              </a:rPr>
              <a:t>Why do you think foods that are high in sugar and/or fat are not a food group?</a:t>
            </a:r>
          </a:p>
        </p:txBody>
      </p:sp>
      <p:sp>
        <p:nvSpPr>
          <p:cNvPr id="3" name="TextBox 2"/>
          <p:cNvSpPr txBox="1">
            <a:spLocks noChangeArrowheads="1"/>
          </p:cNvSpPr>
          <p:nvPr/>
        </p:nvSpPr>
        <p:spPr bwMode="auto">
          <a:xfrm>
            <a:off x="755650" y="1785938"/>
            <a:ext cx="2605088" cy="3173412"/>
          </a:xfrm>
          <a:prstGeom prst="rect">
            <a:avLst/>
          </a:prstGeom>
          <a:solidFill>
            <a:schemeClr val="bg1"/>
          </a:solidFill>
          <a:ln w="19050">
            <a:solidFill>
              <a:srgbClr val="51B367"/>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b="1">
                <a:solidFill>
                  <a:srgbClr val="0D9146"/>
                </a:solidFill>
                <a:latin typeface="Twinkl" pitchFamily="2" charset="0"/>
              </a:rPr>
              <a:t>Fruit and vegetables</a:t>
            </a:r>
          </a:p>
          <a:p>
            <a:r>
              <a:rPr lang="en-GB" altLang="en-US" sz="1600">
                <a:latin typeface="Twinkl" pitchFamily="2" charset="0"/>
              </a:rPr>
              <a:t>Aim to eat 5 a day! Dried, frozen and tinned fruits and vegetables count as well as fruit juices. Important as sources of vitamins and minerals which reduce your risk of disease and keep you healthy. Limit fruit juice and/or smoothies to 150ml a day.</a:t>
            </a:r>
          </a:p>
        </p:txBody>
      </p:sp>
      <p:sp>
        <p:nvSpPr>
          <p:cNvPr id="16" name="TextBox 15"/>
          <p:cNvSpPr txBox="1">
            <a:spLocks noChangeArrowheads="1"/>
          </p:cNvSpPr>
          <p:nvPr/>
        </p:nvSpPr>
        <p:spPr bwMode="auto">
          <a:xfrm>
            <a:off x="755650" y="1785938"/>
            <a:ext cx="2605088" cy="1449387"/>
          </a:xfrm>
          <a:prstGeom prst="rect">
            <a:avLst/>
          </a:prstGeom>
          <a:solidFill>
            <a:schemeClr val="bg1"/>
          </a:solidFill>
          <a:ln w="19050">
            <a:solidFill>
              <a:srgbClr val="F9BE18"/>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b="1">
                <a:solidFill>
                  <a:srgbClr val="CD9905"/>
                </a:solidFill>
                <a:latin typeface="Twinkl" pitchFamily="2" charset="0"/>
              </a:rPr>
              <a:t>Potatoes, bread, rice, pasta and other starchy carbohydrates</a:t>
            </a:r>
          </a:p>
          <a:p>
            <a:r>
              <a:rPr lang="en-GB" altLang="en-US" sz="1600">
                <a:latin typeface="Twinkl" pitchFamily="2" charset="0"/>
              </a:rPr>
              <a:t>These are important for giving us energy.</a:t>
            </a:r>
          </a:p>
        </p:txBody>
      </p:sp>
      <p:sp>
        <p:nvSpPr>
          <p:cNvPr id="18" name="TextBox 17"/>
          <p:cNvSpPr txBox="1">
            <a:spLocks noChangeArrowheads="1"/>
          </p:cNvSpPr>
          <p:nvPr/>
        </p:nvSpPr>
        <p:spPr bwMode="auto">
          <a:xfrm>
            <a:off x="755650" y="1785938"/>
            <a:ext cx="2605088" cy="957262"/>
          </a:xfrm>
          <a:prstGeom prst="rect">
            <a:avLst/>
          </a:prstGeom>
          <a:solidFill>
            <a:schemeClr val="bg1"/>
          </a:solidFill>
          <a:ln w="19050">
            <a:solidFill>
              <a:srgbClr val="B4A7CA"/>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b="1">
                <a:solidFill>
                  <a:srgbClr val="6B2D88"/>
                </a:solidFill>
                <a:latin typeface="Twinkl" pitchFamily="2" charset="0"/>
              </a:rPr>
              <a:t>Oil and spreads</a:t>
            </a:r>
          </a:p>
          <a:p>
            <a:r>
              <a:rPr lang="en-GB" altLang="en-US" sz="1600">
                <a:latin typeface="Twinkl" pitchFamily="2" charset="0"/>
              </a:rPr>
              <a:t>Choose unsaturated oils and use in small amounts.</a:t>
            </a:r>
          </a:p>
        </p:txBody>
      </p:sp>
      <p:sp>
        <p:nvSpPr>
          <p:cNvPr id="17" name="TextBox 16"/>
          <p:cNvSpPr txBox="1">
            <a:spLocks noChangeArrowheads="1"/>
          </p:cNvSpPr>
          <p:nvPr/>
        </p:nvSpPr>
        <p:spPr bwMode="auto">
          <a:xfrm>
            <a:off x="755650" y="1785938"/>
            <a:ext cx="2605088" cy="957262"/>
          </a:xfrm>
          <a:prstGeom prst="rect">
            <a:avLst/>
          </a:prstGeom>
          <a:solidFill>
            <a:schemeClr val="bg1"/>
          </a:solidFill>
          <a:ln w="19050">
            <a:solidFill>
              <a:srgbClr val="67A2D8"/>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b="1">
                <a:solidFill>
                  <a:srgbClr val="0377BC"/>
                </a:solidFill>
                <a:latin typeface="Twinkl" pitchFamily="2" charset="0"/>
              </a:rPr>
              <a:t>Dairy and alternatives</a:t>
            </a:r>
          </a:p>
          <a:p>
            <a:r>
              <a:rPr lang="en-GB" altLang="en-US" sz="1600">
                <a:latin typeface="Twinkl" pitchFamily="2" charset="0"/>
              </a:rPr>
              <a:t>These are important for strong teeth and bones.</a:t>
            </a:r>
          </a:p>
        </p:txBody>
      </p:sp>
      <p:sp>
        <p:nvSpPr>
          <p:cNvPr id="19" name="TextBox 18"/>
          <p:cNvSpPr txBox="1">
            <a:spLocks noChangeArrowheads="1"/>
          </p:cNvSpPr>
          <p:nvPr/>
        </p:nvSpPr>
        <p:spPr bwMode="auto">
          <a:xfrm>
            <a:off x="755650" y="1785938"/>
            <a:ext cx="2605088" cy="2435225"/>
          </a:xfrm>
          <a:prstGeom prst="rect">
            <a:avLst/>
          </a:prstGeom>
          <a:solidFill>
            <a:schemeClr val="bg1"/>
          </a:solidFill>
          <a:ln w="19050">
            <a:solidFill>
              <a:srgbClr val="E7BBBB"/>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b="1">
                <a:solidFill>
                  <a:srgbClr val="E61A75"/>
                </a:solidFill>
                <a:latin typeface="Twinkl" pitchFamily="2" charset="0"/>
              </a:rPr>
              <a:t>Beans, pulses, fish, eggs, meat and other proteins</a:t>
            </a:r>
          </a:p>
          <a:p>
            <a:r>
              <a:rPr lang="en-GB" altLang="en-US" sz="1600">
                <a:latin typeface="Twinkl" pitchFamily="2" charset="0"/>
              </a:rPr>
              <a:t>These are very important for helping us grow and build muscles. Try to eat 2 portions of fish a week and try to reduce intake of red and processed meat.</a:t>
            </a:r>
          </a:p>
        </p:txBody>
      </p:sp>
      <p:pic>
        <p:nvPicPr>
          <p:cNvPr id="1435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1785938"/>
            <a:ext cx="5900737"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grpId="1"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xit" presetSubtype="0" fill="hold" grpId="1" nodeType="with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xit" presetSubtype="0" fill="hold" grpId="1" nodeType="withEffect">
                                  <p:stCondLst>
                                    <p:cond delay="0"/>
                                  </p:stCondLst>
                                  <p:childTnLst>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xit" presetSubtype="0" fill="hold" grpId="1" nodeType="with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xit" presetSubtype="0" fill="hold" grpId="1"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3" grpId="0" animBg="1"/>
      <p:bldP spid="24" grpId="0" animBg="1"/>
      <p:bldP spid="3" grpId="0" animBg="1"/>
      <p:bldP spid="3" grpId="1" animBg="1"/>
      <p:bldP spid="16" grpId="0" animBg="1"/>
      <p:bldP spid="16" grpId="1" animBg="1"/>
      <p:bldP spid="18" grpId="0" animBg="1"/>
      <p:bldP spid="18" grpId="1" animBg="1"/>
      <p:bldP spid="17" grpId="0" animBg="1"/>
      <p:bldP spid="17" grpId="1" animBg="1"/>
      <p:bldP spid="19" grpId="0" animBg="1"/>
      <p:bldP spid="1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5"/>
          <p:cNvSpPr>
            <a:spLocks noGrp="1"/>
          </p:cNvSpPr>
          <p:nvPr>
            <p:ph type="title"/>
          </p:nvPr>
        </p:nvSpPr>
        <p:spPr>
          <a:xfrm>
            <a:off x="457200" y="658813"/>
            <a:ext cx="8220075" cy="631825"/>
          </a:xfrm>
        </p:spPr>
        <p:txBody>
          <a:bodyPr>
            <a:normAutofit fontScale="90000"/>
          </a:bodyPr>
          <a:lstStyle/>
          <a:p>
            <a:pPr eaLnBrk="1" hangingPunct="1">
              <a:defRPr/>
            </a:pPr>
            <a:r>
              <a:rPr lang="en-GB" altLang="en-US" dirty="0">
                <a:latin typeface="Twinkl" pitchFamily="2" charset="0"/>
              </a:rPr>
              <a:t>Food Groups</a:t>
            </a:r>
          </a:p>
        </p:txBody>
      </p:sp>
      <p:pic>
        <p:nvPicPr>
          <p:cNvPr id="15363" name="Group Work"/>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820069" y="1337204"/>
            <a:ext cx="5503862" cy="3891497"/>
          </a:xfrm>
          <a:prstGeom prst="rect">
            <a:avLst/>
          </a:prstGeom>
          <a:effectLst>
            <a:outerShdw blurRad="63500" sx="102000" sy="102000" algn="ctr" rotWithShape="0">
              <a:prstClr val="black">
                <a:alpha val="40000"/>
              </a:prstClr>
            </a:outerShdw>
          </a:effectLst>
        </p:spPr>
      </p:pic>
      <p:sp>
        <p:nvSpPr>
          <p:cNvPr id="10" name="Title 5"/>
          <p:cNvSpPr>
            <a:spLocks/>
          </p:cNvSpPr>
          <p:nvPr/>
        </p:nvSpPr>
        <p:spPr bwMode="auto">
          <a:xfrm>
            <a:off x="750888" y="5517620"/>
            <a:ext cx="7632700" cy="546100"/>
          </a:xfrm>
          <a:prstGeom prst="roundRect">
            <a:avLst>
              <a:gd name="adj" fmla="val 0"/>
            </a:avLst>
          </a:prstGeom>
          <a:solidFill>
            <a:srgbClr val="C0DFC3"/>
          </a:solidFill>
          <a:ln w="19050">
            <a:solidFill>
              <a:srgbClr val="11743A"/>
            </a:solidFill>
          </a:ln>
        </p:spPr>
        <p:txBody>
          <a:bodyPr lIns="108000" tIns="108000" rIns="108000" bIns="108000" anchor="ct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pPr eaLnBrk="1" hangingPunct="1">
              <a:lnSpc>
                <a:spcPct val="150000"/>
              </a:lnSpc>
            </a:pPr>
            <a:r>
              <a:rPr lang="en-GB" altLang="en-US" sz="1600">
                <a:solidFill>
                  <a:srgbClr val="1C1C1C"/>
                </a:solidFill>
                <a:latin typeface="Twinkl" pitchFamily="2" charset="0"/>
                <a:ea typeface="NTR" charset="0"/>
                <a:cs typeface="NTR" charset="0"/>
                <a:sym typeface="NTR" charset="0"/>
              </a:rPr>
              <a:t>The food groups are shown on the Eatwell Guide.</a:t>
            </a:r>
            <a:endParaRPr lang="en-GB" altLang="en-US" sz="1600" b="1">
              <a:solidFill>
                <a:srgbClr val="1C1C1C"/>
              </a:solidFill>
              <a:latin typeface="Twinkl" pitchFamily="2" charset="0"/>
            </a:endParaRPr>
          </a:p>
        </p:txBody>
      </p:sp>
      <p:sp>
        <p:nvSpPr>
          <p:cNvPr id="11" name="Title 5"/>
          <p:cNvSpPr>
            <a:spLocks/>
          </p:cNvSpPr>
          <p:nvPr/>
        </p:nvSpPr>
        <p:spPr bwMode="auto">
          <a:xfrm>
            <a:off x="755650" y="5352520"/>
            <a:ext cx="7632700" cy="711200"/>
          </a:xfrm>
          <a:prstGeom prst="roundRect">
            <a:avLst>
              <a:gd name="adj" fmla="val 0"/>
            </a:avLst>
          </a:prstGeom>
          <a:solidFill>
            <a:srgbClr val="C0DFC3"/>
          </a:solidFill>
          <a:ln w="19050">
            <a:solidFill>
              <a:srgbClr val="11743A"/>
            </a:solidFill>
          </a:ln>
        </p:spPr>
        <p:txBody>
          <a:bodyPr lIns="108000" tIns="108000" rIns="108000" bIns="108000" anchor="ct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pPr eaLnBrk="1" hangingPunct="1"/>
            <a:r>
              <a:rPr lang="en-GB" altLang="en-US" sz="1600">
                <a:solidFill>
                  <a:srgbClr val="1C1C1C"/>
                </a:solidFill>
                <a:latin typeface="Twinkl" pitchFamily="2" charset="0"/>
                <a:ea typeface="NTR" charset="0"/>
                <a:cs typeface="NTR" charset="0"/>
                <a:sym typeface="NTR" charset="0"/>
              </a:rPr>
              <a:t>The Eatwell Guide helps us to make decisions about how to make sure we eat the right balance of nutrients in our diets.</a:t>
            </a:r>
            <a:endParaRPr lang="en-GB" altLang="en-US" sz="1600" b="1">
              <a:solidFill>
                <a:srgbClr val="1C1C1C"/>
              </a:solidFill>
              <a:latin typeface="Twinkl" pitchFamily="2" charset="0"/>
            </a:endParaRPr>
          </a:p>
        </p:txBody>
      </p:sp>
      <p:sp>
        <p:nvSpPr>
          <p:cNvPr id="12" name="Title 5"/>
          <p:cNvSpPr>
            <a:spLocks/>
          </p:cNvSpPr>
          <p:nvPr/>
        </p:nvSpPr>
        <p:spPr bwMode="auto">
          <a:xfrm>
            <a:off x="763588" y="5593820"/>
            <a:ext cx="7632700" cy="465137"/>
          </a:xfrm>
          <a:prstGeom prst="roundRect">
            <a:avLst>
              <a:gd name="adj" fmla="val 0"/>
            </a:avLst>
          </a:prstGeom>
          <a:solidFill>
            <a:srgbClr val="C0DFC3"/>
          </a:solidFill>
          <a:ln w="19050">
            <a:solidFill>
              <a:srgbClr val="11743A"/>
            </a:solidFill>
          </a:ln>
        </p:spPr>
        <p:txBody>
          <a:bodyPr lIns="108000" tIns="108000" rIns="108000" bIns="108000" anchor="ct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pPr eaLnBrk="1" hangingPunct="1"/>
            <a:r>
              <a:rPr lang="en-GB" altLang="en-US" sz="1600">
                <a:solidFill>
                  <a:srgbClr val="1C1C1C"/>
                </a:solidFill>
                <a:latin typeface="Twinkl" pitchFamily="2" charset="0"/>
                <a:ea typeface="NTR" charset="0"/>
                <a:cs typeface="NTR" charset="0"/>
                <a:sym typeface="NTR" charset="0"/>
              </a:rPr>
              <a:t>Notice that drinking plenty of water is also very important to keep us healthy. </a:t>
            </a:r>
            <a:endParaRPr lang="en-GB" altLang="en-US" sz="1600" b="1">
              <a:solidFill>
                <a:srgbClr val="1C1C1C"/>
              </a:solidFill>
              <a:latin typeface="Twinkl"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xit" presetSubtype="0" fill="hold" grpId="1" nodeType="with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noGrp="1"/>
          </p:cNvSpPr>
          <p:nvPr>
            <p:ph type="title"/>
          </p:nvPr>
        </p:nvSpPr>
        <p:spPr>
          <a:xfrm>
            <a:off x="457200" y="658813"/>
            <a:ext cx="8220075" cy="631825"/>
          </a:xfrm>
        </p:spPr>
        <p:txBody>
          <a:bodyPr>
            <a:normAutofit fontScale="90000"/>
          </a:bodyPr>
          <a:lstStyle/>
          <a:p>
            <a:pPr eaLnBrk="1" hangingPunct="1">
              <a:defRPr/>
            </a:pPr>
            <a:r>
              <a:rPr lang="en-GB" altLang="en-US" dirty="0">
                <a:latin typeface="Twinkl" pitchFamily="2" charset="0"/>
              </a:rPr>
              <a:t>Types of Nutrients</a:t>
            </a:r>
          </a:p>
        </p:txBody>
      </p:sp>
      <p:sp>
        <p:nvSpPr>
          <p:cNvPr id="16387" name="Title 5"/>
          <p:cNvSpPr>
            <a:spLocks/>
          </p:cNvSpPr>
          <p:nvPr/>
        </p:nvSpPr>
        <p:spPr bwMode="auto">
          <a:xfrm>
            <a:off x="755650" y="1587500"/>
            <a:ext cx="3816350" cy="1214438"/>
          </a:xfrm>
          <a:prstGeom prst="rect">
            <a:avLst/>
          </a:prstGeom>
          <a:solidFill>
            <a:srgbClr val="C0DFC3"/>
          </a:solidFill>
          <a:ln w="19050">
            <a:solidFill>
              <a:srgbClr val="11743A"/>
            </a:solidFill>
          </a:ln>
        </p:spPr>
        <p:txBody>
          <a:bodyPr lIns="108000" tIns="108000" rIns="108000" bIns="108000" anchor="ctr" anchorCtr="1">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spcBef>
                <a:spcPct val="0"/>
              </a:spcBef>
              <a:buClr>
                <a:srgbClr val="1C1C1C"/>
              </a:buClr>
              <a:buSzPts val="1800"/>
              <a:buFont typeface="Arial" panose="020B0604020202020204" pitchFamily="34" charset="0"/>
              <a:buNone/>
            </a:pPr>
            <a:r>
              <a:rPr lang="en-GB" altLang="en-US">
                <a:latin typeface="Twinkl" pitchFamily="2" charset="0"/>
                <a:ea typeface="NTR" charset="0"/>
                <a:cs typeface="NTR" charset="0"/>
                <a:sym typeface="NTR" charset="0"/>
              </a:rPr>
              <a:t>Nutrients are substances that animals need to stay alive and stay healthy. These nutrients are found in the foods we eat.</a:t>
            </a:r>
            <a:endParaRPr lang="en-GB" altLang="en-US">
              <a:latin typeface="Twinkl" pitchFamily="2" charset="0"/>
            </a:endParaRPr>
          </a:p>
        </p:txBody>
      </p:sp>
      <p:pic>
        <p:nvPicPr>
          <p:cNvPr id="2" name="Picture 1"/>
          <p:cNvPicPr>
            <a:picLocks noChangeAspect="1"/>
          </p:cNvPicPr>
          <p:nvPr/>
        </p:nvPicPr>
        <p:blipFill rotWithShape="1">
          <a:blip r:embed="rId2"/>
          <a:srcRect l="41205" t="8363" r="20183" b="11766"/>
          <a:stretch/>
        </p:blipFill>
        <p:spPr>
          <a:xfrm>
            <a:off x="4935538" y="1552575"/>
            <a:ext cx="3105150" cy="4540250"/>
          </a:xfrm>
          <a:prstGeom prst="rect">
            <a:avLst/>
          </a:prstGeom>
          <a:ln w="19050">
            <a:solidFill>
              <a:schemeClr val="tx1"/>
            </a:solidFill>
          </a:ln>
          <a:effectLst>
            <a:outerShdw blurRad="63500" sx="102000" sy="102000" algn="ctr" rotWithShape="0">
              <a:prstClr val="black">
                <a:alpha val="40000"/>
              </a:prstClr>
            </a:outerShdw>
          </a:effectLst>
        </p:spPr>
      </p:pic>
      <p:sp>
        <p:nvSpPr>
          <p:cNvPr id="16389" name="Title 5"/>
          <p:cNvSpPr>
            <a:spLocks/>
          </p:cNvSpPr>
          <p:nvPr/>
        </p:nvSpPr>
        <p:spPr bwMode="auto">
          <a:xfrm>
            <a:off x="750888" y="2801938"/>
            <a:ext cx="3821112" cy="468312"/>
          </a:xfrm>
          <a:prstGeom prst="rect">
            <a:avLst/>
          </a:prstGeom>
          <a:solidFill>
            <a:schemeClr val="bg1"/>
          </a:solidFill>
          <a:ln w="19050">
            <a:solidFill>
              <a:srgbClr val="11743A"/>
            </a:solidFill>
            <a:miter lim="800000"/>
            <a:headEnd/>
            <a:tailEnd/>
          </a:ln>
        </p:spPr>
        <p:txBody>
          <a:bodyPr wrap="square" lIns="108000" tIns="108000" rIns="108000" bIns="108000" anchor="ctr" anchorCtr="1">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spcBef>
                <a:spcPct val="0"/>
              </a:spcBef>
              <a:buClr>
                <a:srgbClr val="1C1C1C"/>
              </a:buClr>
              <a:buSzPts val="1800"/>
              <a:buFont typeface="Arial" panose="020B0604020202020204" pitchFamily="34" charset="0"/>
              <a:buNone/>
            </a:pPr>
            <a:r>
              <a:rPr lang="en-GB" altLang="en-US">
                <a:latin typeface="Twinkl" pitchFamily="2" charset="0"/>
              </a:rPr>
              <a:t>There are seven nutrients.</a:t>
            </a:r>
          </a:p>
        </p:txBody>
      </p:sp>
    </p:spTree>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1780</TotalTime>
  <Words>1236</Words>
  <Application>Microsoft Office PowerPoint</Application>
  <PresentationFormat>On-screen Show (4:3)</PresentationFormat>
  <Paragraphs>164</Paragraphs>
  <Slides>24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Sassoon Infant Rg</vt:lpstr>
      <vt:lpstr>BPreplay</vt:lpstr>
      <vt:lpstr>Calibri</vt:lpstr>
      <vt:lpstr>Sassoon Infant Md</vt:lpstr>
      <vt:lpstr>Roboto</vt:lpstr>
      <vt:lpstr>Arial</vt:lpstr>
      <vt:lpstr>Twinkl</vt:lpstr>
      <vt:lpstr>NTR</vt:lpstr>
      <vt:lpstr>Office Theme</vt:lpstr>
      <vt:lpstr>Science</vt:lpstr>
      <vt:lpstr>PowerPoint Presentation</vt:lpstr>
      <vt:lpstr>Living Things and Food</vt:lpstr>
      <vt:lpstr>PowerPoint Presentation</vt:lpstr>
      <vt:lpstr>PowerPoint Presentation</vt:lpstr>
      <vt:lpstr>Human Food</vt:lpstr>
      <vt:lpstr>Human Food</vt:lpstr>
      <vt:lpstr>Food Groups</vt:lpstr>
      <vt:lpstr>Types of Nutrients</vt:lpstr>
      <vt:lpstr>Types of Nutrients - Proteins</vt:lpstr>
      <vt:lpstr>Types of Nutrients - Carbohydrates</vt:lpstr>
      <vt:lpstr>Types of Nutrients - Fats</vt:lpstr>
      <vt:lpstr>Types of Nutrients - Vitamins</vt:lpstr>
      <vt:lpstr>Types of Nutrients - Minerals</vt:lpstr>
      <vt:lpstr>Types of Nutrients - Water</vt:lpstr>
      <vt:lpstr>Types of Nutrients - Fibre</vt:lpstr>
      <vt:lpstr>Food Groups and Nutrients</vt:lpstr>
      <vt:lpstr>Thursday 8th October   LO: To know what a balanced diet is and understand the ‘eat well plate’.  </vt:lpstr>
      <vt:lpstr>Nutrients for Animals</vt:lpstr>
      <vt:lpstr>Nutrients for Animals</vt:lpstr>
      <vt:lpstr>Nutrients for Animals</vt:lpstr>
      <vt:lpstr>Nutrients for Animals</vt:lpstr>
      <vt:lpstr>LO: To collect data and construct a bar chart.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Emily Rochester</cp:lastModifiedBy>
  <cp:revision>160</cp:revision>
  <dcterms:created xsi:type="dcterms:W3CDTF">2014-10-01T16:09:27Z</dcterms:created>
  <dcterms:modified xsi:type="dcterms:W3CDTF">2020-10-01T16:43:53Z</dcterms:modified>
</cp:coreProperties>
</file>