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A37F68-81F4-420F-A13F-14D0D75F88F1}" type="datetimeFigureOut">
              <a:rPr lang="en-GB" smtClean="0"/>
              <a:t>13/03/2021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322175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A37F68-81F4-420F-A13F-14D0D75F88F1}" type="datetimeFigureOut">
              <a:rPr lang="en-GB" smtClean="0"/>
              <a:t>13/03/2021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34536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A37F68-81F4-420F-A13F-14D0D75F88F1}" type="datetimeFigureOut">
              <a:rPr lang="en-GB" smtClean="0"/>
              <a:t>13/03/2021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237447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A37F68-81F4-420F-A13F-14D0D75F88F1}" type="datetimeFigureOut">
              <a:rPr lang="en-GB" smtClean="0"/>
              <a:t>13/03/2021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89328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A37F68-81F4-420F-A13F-14D0D75F88F1}" type="datetimeFigureOut">
              <a:rPr lang="en-GB" smtClean="0"/>
              <a:t>13/03/2021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135598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A37F68-81F4-420F-A13F-14D0D75F88F1}" type="datetimeFigureOut">
              <a:rPr lang="en-GB" smtClean="0"/>
              <a:t>13/03/2021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420955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A37F68-81F4-420F-A13F-14D0D75F88F1}" type="datetimeFigureOut">
              <a:rPr lang="en-GB" smtClean="0"/>
              <a:t>13/03/2021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346328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A37F68-81F4-420F-A13F-14D0D75F88F1}" type="datetimeFigureOut">
              <a:rPr lang="en-GB" smtClean="0"/>
              <a:t>13/03/2021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132533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37F68-81F4-420F-A13F-14D0D75F88F1}" type="datetimeFigureOut">
              <a:rPr lang="en-GB" smtClean="0"/>
              <a:t>13/03/2021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387687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A37F68-81F4-420F-A13F-14D0D75F88F1}" type="datetimeFigureOut">
              <a:rPr lang="en-GB" smtClean="0"/>
              <a:t>13/03/2021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358331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A37F68-81F4-420F-A13F-14D0D75F88F1}" type="datetimeFigureOut">
              <a:rPr lang="en-GB" smtClean="0"/>
              <a:t>13/03/2021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AABBC-8979-4B00-93D8-751E7DD8E558}" type="slidenum">
              <a:rPr lang="en-GB" smtClean="0"/>
              <a:t>‹#›</a:t>
            </a:fld>
            <a:endParaRPr lang="en-GB"/>
          </a:p>
        </p:txBody>
      </p:sp>
    </p:spTree>
    <p:extLst>
      <p:ext uri="{BB962C8B-B14F-4D97-AF65-F5344CB8AC3E}">
        <p14:creationId xmlns:p14="http://schemas.microsoft.com/office/powerpoint/2010/main" val="427415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37F68-81F4-420F-A13F-14D0D75F88F1}" type="datetimeFigureOut">
              <a:rPr lang="en-GB" smtClean="0"/>
              <a:t>13/03/2021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AABBC-8979-4B00-93D8-751E7DD8E558}" type="slidenum">
              <a:rPr lang="en-GB" smtClean="0"/>
              <a:t>‹#›</a:t>
            </a:fld>
            <a:endParaRPr lang="en-GB"/>
          </a:p>
        </p:txBody>
      </p:sp>
    </p:spTree>
    <p:extLst>
      <p:ext uri="{BB962C8B-B14F-4D97-AF65-F5344CB8AC3E}">
        <p14:creationId xmlns:p14="http://schemas.microsoft.com/office/powerpoint/2010/main" val="358573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oundcloud.com/talkforwriting/sandy/s-cpd0mheQjwP"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6548" y="241790"/>
            <a:ext cx="10674248" cy="6004266"/>
          </a:xfrm>
          <a:prstGeom prst="rect">
            <a:avLst/>
          </a:prstGeom>
        </p:spPr>
      </p:pic>
      <p:sp>
        <p:nvSpPr>
          <p:cNvPr id="2" name="Title 1"/>
          <p:cNvSpPr>
            <a:spLocks noGrp="1"/>
          </p:cNvSpPr>
          <p:nvPr>
            <p:ph type="ctrTitle"/>
          </p:nvPr>
        </p:nvSpPr>
        <p:spPr>
          <a:xfrm>
            <a:off x="1186375" y="517453"/>
            <a:ext cx="9144000" cy="1466092"/>
          </a:xfrm>
        </p:spPr>
        <p:txBody>
          <a:bodyPr>
            <a:normAutofit/>
          </a:bodyPr>
          <a:lstStyle/>
          <a:p>
            <a:r>
              <a:rPr lang="en-GB" sz="9600" dirty="0" smtClean="0">
                <a:latin typeface="My Happy Ending" pitchFamily="2" charset="0"/>
                <a:ea typeface="My Happy Ending" pitchFamily="2" charset="0"/>
              </a:rPr>
              <a:t>Adventure at Sandy Cove</a:t>
            </a:r>
            <a:endParaRPr lang="en-GB" sz="9600" dirty="0">
              <a:latin typeface="My Happy Ending" pitchFamily="2" charset="0"/>
              <a:ea typeface="My Happy Ending" pitchFamily="2" charset="0"/>
            </a:endParaRPr>
          </a:p>
        </p:txBody>
      </p:sp>
    </p:spTree>
    <p:extLst>
      <p:ext uri="{BB962C8B-B14F-4D97-AF65-F5344CB8AC3E}">
        <p14:creationId xmlns:p14="http://schemas.microsoft.com/office/powerpoint/2010/main" val="129888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103" y="575771"/>
            <a:ext cx="10658622" cy="3826412"/>
          </a:xfrm>
        </p:spPr>
        <p:txBody>
          <a:bodyPr>
            <a:noAutofit/>
          </a:bodyPr>
          <a:lstStyle/>
          <a:p>
            <a:pPr algn="l"/>
            <a:r>
              <a:rPr lang="en-GB" sz="4800" dirty="0" smtClean="0">
                <a:latin typeface="My Happy Ending" pitchFamily="2" charset="0"/>
                <a:ea typeface="My Happy Ending" pitchFamily="2" charset="0"/>
              </a:rPr>
              <a:t>Today you are going to write some extended sentences using to say how the boys felt. You are going to use </a:t>
            </a:r>
            <a:r>
              <a:rPr lang="en-GB" sz="4800" dirty="0" smtClean="0">
                <a:solidFill>
                  <a:srgbClr val="0070C0"/>
                </a:solidFill>
                <a:latin typeface="My Happy Ending" pitchFamily="2" charset="0"/>
                <a:ea typeface="My Happy Ending" pitchFamily="2" charset="0"/>
              </a:rPr>
              <a:t>when</a:t>
            </a:r>
            <a:r>
              <a:rPr lang="en-GB" sz="4800" dirty="0" smtClean="0">
                <a:latin typeface="My Happy Ending" pitchFamily="2" charset="0"/>
                <a:ea typeface="My Happy Ending" pitchFamily="2" charset="0"/>
              </a:rPr>
              <a:t> or </a:t>
            </a:r>
            <a:r>
              <a:rPr lang="en-GB" sz="4800" dirty="0" smtClean="0">
                <a:solidFill>
                  <a:srgbClr val="0070C0"/>
                </a:solidFill>
                <a:latin typeface="My Happy Ending" pitchFamily="2" charset="0"/>
                <a:ea typeface="My Happy Ending" pitchFamily="2" charset="0"/>
              </a:rPr>
              <a:t>because</a:t>
            </a:r>
            <a:r>
              <a:rPr lang="en-GB" sz="4800" dirty="0" smtClean="0">
                <a:latin typeface="My Happy Ending" pitchFamily="2" charset="0"/>
                <a:ea typeface="My Happy Ending" pitchFamily="2" charset="0"/>
              </a:rPr>
              <a:t>.</a:t>
            </a:r>
          </a:p>
          <a:p>
            <a:pPr algn="l"/>
            <a:endParaRPr lang="en-GB" sz="4800" dirty="0">
              <a:latin typeface="My Happy Ending" pitchFamily="2" charset="0"/>
              <a:ea typeface="My Happy Ending" pitchFamily="2" charset="0"/>
            </a:endParaRPr>
          </a:p>
          <a:p>
            <a:pPr algn="l"/>
            <a:r>
              <a:rPr lang="en-GB" sz="4800" dirty="0" smtClean="0">
                <a:latin typeface="My Happy Ending" pitchFamily="2" charset="0"/>
                <a:ea typeface="My Happy Ending" pitchFamily="2" charset="0"/>
              </a:rPr>
              <a:t>Example:</a:t>
            </a:r>
          </a:p>
          <a:p>
            <a:pPr algn="l"/>
            <a:r>
              <a:rPr lang="en-GB" sz="4800" dirty="0" smtClean="0">
                <a:latin typeface="My Happy Ending" pitchFamily="2" charset="0"/>
                <a:ea typeface="My Happy Ending" pitchFamily="2" charset="0"/>
              </a:rPr>
              <a:t>The boys were terrified </a:t>
            </a:r>
            <a:r>
              <a:rPr lang="en-GB" sz="4800" dirty="0" smtClean="0">
                <a:solidFill>
                  <a:srgbClr val="0070C0"/>
                </a:solidFill>
                <a:latin typeface="My Happy Ending" pitchFamily="2" charset="0"/>
                <a:ea typeface="My Happy Ending" pitchFamily="2" charset="0"/>
              </a:rPr>
              <a:t>when</a:t>
            </a:r>
            <a:r>
              <a:rPr lang="en-GB" sz="4800" dirty="0" smtClean="0">
                <a:latin typeface="My Happy Ending" pitchFamily="2" charset="0"/>
                <a:ea typeface="My Happy Ending" pitchFamily="2" charset="0"/>
              </a:rPr>
              <a:t> the fierce dog came close to them.</a:t>
            </a:r>
          </a:p>
          <a:p>
            <a:pPr algn="l"/>
            <a:r>
              <a:rPr lang="en-GB" sz="4800" dirty="0" smtClean="0">
                <a:latin typeface="My Happy Ending" pitchFamily="2" charset="0"/>
                <a:ea typeface="My Happy Ending" pitchFamily="2" charset="0"/>
              </a:rPr>
              <a:t>Joe and Rahul were relieved </a:t>
            </a:r>
            <a:r>
              <a:rPr lang="en-GB" sz="4800" dirty="0" smtClean="0">
                <a:solidFill>
                  <a:srgbClr val="0070C0"/>
                </a:solidFill>
                <a:latin typeface="My Happy Ending" pitchFamily="2" charset="0"/>
                <a:ea typeface="My Happy Ending" pitchFamily="2" charset="0"/>
              </a:rPr>
              <a:t>because</a:t>
            </a:r>
            <a:r>
              <a:rPr lang="en-GB" sz="4800" dirty="0" smtClean="0">
                <a:latin typeface="My Happy Ending" pitchFamily="2" charset="0"/>
                <a:ea typeface="My Happy Ending" pitchFamily="2" charset="0"/>
              </a:rPr>
              <a:t> mum knew what to do.</a:t>
            </a:r>
          </a:p>
          <a:p>
            <a:pPr algn="l"/>
            <a:endParaRPr lang="en-GB" sz="3200" dirty="0" smtClean="0">
              <a:latin typeface="My Happy Ending" pitchFamily="2" charset="0"/>
              <a:ea typeface="My Happy Ending" pitchFamily="2" charset="0"/>
            </a:endParaRPr>
          </a:p>
          <a:p>
            <a:pPr algn="l"/>
            <a:endParaRPr lang="en-GB" sz="4000" dirty="0" smtClean="0">
              <a:latin typeface="My Happy Ending" pitchFamily="2" charset="0"/>
              <a:ea typeface="My Happy Ending" pitchFamily="2" charset="0"/>
            </a:endParaRPr>
          </a:p>
          <a:p>
            <a:pPr algn="l"/>
            <a:endParaRPr lang="en-GB" sz="4000" dirty="0" smtClean="0">
              <a:latin typeface="My Happy Ending" pitchFamily="2" charset="0"/>
              <a:ea typeface="My Happy Ending" pitchFamily="2" charset="0"/>
            </a:endParaRPr>
          </a:p>
          <a:p>
            <a:pPr algn="l"/>
            <a:endParaRPr lang="en-GB" sz="4000" dirty="0" smtClean="0">
              <a:latin typeface="My Happy Ending" pitchFamily="2" charset="0"/>
              <a:ea typeface="My Happy Ending" pitchFamily="2" charset="0"/>
            </a:endParaRPr>
          </a:p>
          <a:p>
            <a:pPr algn="l"/>
            <a:endParaRPr lang="en-GB" sz="5400" dirty="0" smtClean="0">
              <a:latin typeface="My Happy Ending" pitchFamily="2" charset="0"/>
              <a:ea typeface="My Happy Ending" pitchFamily="2" charset="0"/>
            </a:endParaRPr>
          </a:p>
          <a:p>
            <a:pPr algn="l"/>
            <a:endParaRPr lang="en-GB" sz="4000" dirty="0">
              <a:latin typeface="My Happy Ending" pitchFamily="2" charset="0"/>
              <a:ea typeface="My Happy Ending" pitchFamily="2" charset="0"/>
            </a:endParaRPr>
          </a:p>
        </p:txBody>
      </p:sp>
    </p:spTree>
    <p:extLst>
      <p:ext uri="{BB962C8B-B14F-4D97-AF65-F5344CB8AC3E}">
        <p14:creationId xmlns:p14="http://schemas.microsoft.com/office/powerpoint/2010/main" val="180457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3323" y="577483"/>
            <a:ext cx="9144000" cy="4951119"/>
          </a:xfrm>
        </p:spPr>
        <p:txBody>
          <a:bodyPr>
            <a:normAutofit/>
          </a:bodyPr>
          <a:lstStyle/>
          <a:p>
            <a:r>
              <a:rPr lang="en-GB" sz="4000" dirty="0" smtClean="0">
                <a:latin typeface="My Happy Ending" pitchFamily="2" charset="0"/>
                <a:ea typeface="My Happy Ending" pitchFamily="2" charset="0"/>
              </a:rPr>
              <a:t>Way back in January, we started the story of </a:t>
            </a:r>
          </a:p>
          <a:p>
            <a:endParaRPr lang="en-GB" sz="6000" dirty="0" smtClean="0">
              <a:latin typeface="My Happy Ending" pitchFamily="2" charset="0"/>
              <a:ea typeface="My Happy Ending" pitchFamily="2" charset="0"/>
            </a:endParaRPr>
          </a:p>
          <a:p>
            <a:r>
              <a:rPr lang="en-GB" sz="6000" dirty="0" smtClean="0">
                <a:latin typeface="My Happy Ending" pitchFamily="2" charset="0"/>
                <a:ea typeface="My Happy Ending" pitchFamily="2" charset="0"/>
              </a:rPr>
              <a:t>Adventure at Sandy Cove </a:t>
            </a:r>
          </a:p>
          <a:p>
            <a:endParaRPr lang="en-GB" sz="4000" dirty="0">
              <a:latin typeface="My Happy Ending" pitchFamily="2" charset="0"/>
              <a:ea typeface="My Happy Ending" pitchFamily="2" charset="0"/>
            </a:endParaRPr>
          </a:p>
          <a:p>
            <a:r>
              <a:rPr lang="en-GB" sz="4000" dirty="0" smtClean="0">
                <a:latin typeface="My Happy Ending" pitchFamily="2" charset="0"/>
                <a:ea typeface="My Happy Ending" pitchFamily="2" charset="0"/>
              </a:rPr>
              <a:t>We know you really enjoyed it, so we thought it would be nice to pick up where we left off.</a:t>
            </a:r>
            <a:endParaRPr lang="en-GB" sz="4000" dirty="0">
              <a:latin typeface="My Happy Ending" pitchFamily="2" charset="0"/>
              <a:ea typeface="My Happy Ending" pitchFamily="2" charset="0"/>
            </a:endParaRPr>
          </a:p>
        </p:txBody>
      </p:sp>
    </p:spTree>
    <p:extLst>
      <p:ext uri="{BB962C8B-B14F-4D97-AF65-F5344CB8AC3E}">
        <p14:creationId xmlns:p14="http://schemas.microsoft.com/office/powerpoint/2010/main" val="35037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1550"/>
            <a:ext cx="6663397" cy="5584166"/>
          </a:xfrm>
        </p:spPr>
        <p:txBody>
          <a:bodyPr>
            <a:normAutofit fontScale="70000" lnSpcReduction="20000"/>
          </a:bodyPr>
          <a:lstStyle/>
          <a:p>
            <a:pPr algn="l"/>
            <a:r>
              <a:rPr lang="en-GB" sz="4000" dirty="0" smtClean="0">
                <a:latin typeface="My Happy Ending" pitchFamily="2" charset="0"/>
                <a:ea typeface="My Happy Ending" pitchFamily="2" charset="0"/>
              </a:rPr>
              <a:t>First of all, let’s remind ourselves of the story:</a:t>
            </a:r>
          </a:p>
          <a:p>
            <a:pPr algn="l">
              <a:lnSpc>
                <a:spcPct val="107000"/>
              </a:lnSpc>
              <a:spcAft>
                <a:spcPts val="800"/>
              </a:spcAft>
            </a:pPr>
            <a:r>
              <a:rPr lang="en-GB" sz="4400" dirty="0" smtClean="0">
                <a:effectLst/>
                <a:latin typeface="My Happy Ending" pitchFamily="2" charset="0"/>
                <a:ea typeface="My Happy Ending" pitchFamily="2" charset="0"/>
                <a:cs typeface="Times New Roman" panose="02020603050405020304" pitchFamily="18" charset="0"/>
              </a:rPr>
              <a:t>We can listen to the text </a:t>
            </a:r>
            <a:r>
              <a:rPr lang="en-GB" sz="4400" dirty="0" smtClean="0">
                <a:effectLst/>
                <a:latin typeface="My Happy Ending" pitchFamily="2" charset="0"/>
                <a:ea typeface="My Happy Ending" pitchFamily="2" charset="0"/>
                <a:cs typeface="Times New Roman" panose="02020603050405020304" pitchFamily="18" charset="0"/>
                <a:hlinkClick r:id="rId2"/>
              </a:rPr>
              <a:t>here</a:t>
            </a:r>
            <a:r>
              <a:rPr lang="en-GB" sz="4400" dirty="0">
                <a:latin typeface="My Happy Ending" pitchFamily="2" charset="0"/>
                <a:ea typeface="My Happy Ending" pitchFamily="2" charset="0"/>
                <a:cs typeface="Times New Roman" panose="02020603050405020304" pitchFamily="18" charset="0"/>
              </a:rPr>
              <a:t> </a:t>
            </a:r>
            <a:r>
              <a:rPr lang="en-GB" sz="4400" dirty="0" smtClean="0">
                <a:latin typeface="My Happy Ending" pitchFamily="2" charset="0"/>
                <a:ea typeface="My Happy Ending" pitchFamily="2" charset="0"/>
                <a:cs typeface="Times New Roman" panose="02020603050405020304" pitchFamily="18" charset="0"/>
              </a:rPr>
              <a:t>and follow along with the text on the slides.</a:t>
            </a:r>
            <a:endParaRPr lang="en-GB" sz="4400" dirty="0" smtClean="0">
              <a:effectLst/>
              <a:latin typeface="My Happy Ending" pitchFamily="2" charset="0"/>
              <a:ea typeface="My Happy Ending" pitchFamily="2" charset="0"/>
              <a:cs typeface="Times New Roman" panose="02020603050405020304" pitchFamily="18" charset="0"/>
            </a:endParaRPr>
          </a:p>
          <a:p>
            <a:pPr algn="l">
              <a:lnSpc>
                <a:spcPct val="107000"/>
              </a:lnSpc>
              <a:spcAft>
                <a:spcPts val="800"/>
              </a:spcAft>
            </a:pPr>
            <a:r>
              <a:rPr lang="en-GB" sz="4600" u="sng" dirty="0" smtClean="0">
                <a:effectLst/>
                <a:latin typeface="My Happy Ending" pitchFamily="2" charset="0"/>
                <a:ea typeface="My Happy Ending" pitchFamily="2" charset="0"/>
                <a:cs typeface="Times New Roman" panose="02020603050405020304" pitchFamily="18" charset="0"/>
              </a:rPr>
              <a:t>Adventure at Sandy Cove</a:t>
            </a:r>
            <a:endParaRPr lang="en-GB" sz="4600" dirty="0" smtClean="0">
              <a:effectLst/>
              <a:latin typeface="My Happy Ending" pitchFamily="2" charset="0"/>
              <a:ea typeface="My Happy Ending" pitchFamily="2" charset="0"/>
              <a:cs typeface="Times New Roman" panose="02020603050405020304" pitchFamily="18" charset="0"/>
            </a:endParaRPr>
          </a:p>
          <a:p>
            <a:pPr algn="l">
              <a:lnSpc>
                <a:spcPct val="107000"/>
              </a:lnSpc>
              <a:spcAft>
                <a:spcPts val="800"/>
              </a:spcAft>
            </a:pPr>
            <a:r>
              <a:rPr lang="en-GB" sz="4600" dirty="0" smtClean="0">
                <a:effectLst/>
                <a:latin typeface="My Happy Ending" pitchFamily="2" charset="0"/>
                <a:ea typeface="My Happy Ending" pitchFamily="2" charset="0"/>
                <a:cs typeface="Times New Roman" panose="02020603050405020304" pitchFamily="18" charset="0"/>
              </a:rPr>
              <a:t>“Hurry up,” shouted Joe as he climbed over the rocks. Carefully, Rahul followed. The two boys stopped at a rock pool and began to search for shells. “Hey, what’s this?” shouted Joe to Rahul. In the rock pool was a small, black box wrapped in plastic. The boys tugged it loose. What was inside? Joe pressed the silver catch and the lid popped open. It was full of jewels! </a:t>
            </a:r>
          </a:p>
          <a:p>
            <a:endParaRPr lang="en-GB" sz="4000" dirty="0">
              <a:latin typeface="My Happy Ending" pitchFamily="2" charset="0"/>
              <a:ea typeface="My Happy Ending" pitchFamily="2" charset="0"/>
            </a:endParaRPr>
          </a:p>
        </p:txBody>
      </p:sp>
      <p:pic>
        <p:nvPicPr>
          <p:cNvPr id="2" name="Picture 1"/>
          <p:cNvPicPr>
            <a:picLocks noChangeAspect="1"/>
          </p:cNvPicPr>
          <p:nvPr/>
        </p:nvPicPr>
        <p:blipFill>
          <a:blip r:embed="rId3"/>
          <a:stretch>
            <a:fillRect/>
          </a:stretch>
        </p:blipFill>
        <p:spPr>
          <a:xfrm>
            <a:off x="7713784" y="1378634"/>
            <a:ext cx="4107765" cy="4107765"/>
          </a:xfrm>
          <a:prstGeom prst="rect">
            <a:avLst/>
          </a:prstGeom>
        </p:spPr>
      </p:pic>
    </p:spTree>
    <p:extLst>
      <p:ext uri="{BB962C8B-B14F-4D97-AF65-F5344CB8AC3E}">
        <p14:creationId xmlns:p14="http://schemas.microsoft.com/office/powerpoint/2010/main" val="274960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0615" y="854267"/>
            <a:ext cx="5467643" cy="4951119"/>
          </a:xfrm>
        </p:spPr>
        <p:txBody>
          <a:bodyPr>
            <a:normAutofit/>
          </a:bodyPr>
          <a:lstStyle/>
          <a:p>
            <a:pPr algn="l">
              <a:lnSpc>
                <a:spcPct val="107000"/>
              </a:lnSpc>
              <a:spcAft>
                <a:spcPts val="800"/>
              </a:spcAft>
            </a:pPr>
            <a:r>
              <a:rPr lang="en-GB" sz="4000" dirty="0" smtClean="0">
                <a:effectLst/>
                <a:latin typeface="My Happy Ending" pitchFamily="2" charset="0"/>
                <a:ea typeface="My Happy Ending" pitchFamily="2" charset="0"/>
                <a:cs typeface="Times New Roman" panose="02020603050405020304" pitchFamily="18" charset="0"/>
              </a:rPr>
              <a:t>At that moment, a scruffy old man shouted at the boys. His wolf-like dog barked menacingly. Joe snapped the lid down, picked up the box and the two boys began to scramble over the rocks. They slipped and struggled towards the cliffs. </a:t>
            </a:r>
            <a:endParaRPr lang="en-GB" sz="3600" dirty="0" smtClean="0">
              <a:effectLst/>
              <a:latin typeface="My Happy Ending" pitchFamily="2" charset="0"/>
              <a:ea typeface="My Happy Ending" pitchFamily="2" charset="0"/>
              <a:cs typeface="Times New Roman" panose="02020603050405020304" pitchFamily="18" charset="0"/>
            </a:endParaRPr>
          </a:p>
          <a:p>
            <a:endParaRPr lang="en-GB" sz="4000" dirty="0">
              <a:latin typeface="My Happy Ending" pitchFamily="2" charset="0"/>
              <a:ea typeface="My Happy Ending" pitchFamily="2" charset="0"/>
            </a:endParaRPr>
          </a:p>
        </p:txBody>
      </p:sp>
      <p:pic>
        <p:nvPicPr>
          <p:cNvPr id="4" name="Picture 3"/>
          <p:cNvPicPr>
            <a:picLocks noChangeAspect="1"/>
          </p:cNvPicPr>
          <p:nvPr/>
        </p:nvPicPr>
        <p:blipFill>
          <a:blip r:embed="rId2"/>
          <a:stretch>
            <a:fillRect/>
          </a:stretch>
        </p:blipFill>
        <p:spPr>
          <a:xfrm>
            <a:off x="6618850" y="1121553"/>
            <a:ext cx="4980449" cy="3848911"/>
          </a:xfrm>
          <a:prstGeom prst="rect">
            <a:avLst/>
          </a:prstGeom>
        </p:spPr>
      </p:pic>
    </p:spTree>
    <p:extLst>
      <p:ext uri="{BB962C8B-B14F-4D97-AF65-F5344CB8AC3E}">
        <p14:creationId xmlns:p14="http://schemas.microsoft.com/office/powerpoint/2010/main" val="151616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0615" y="562708"/>
            <a:ext cx="6382043" cy="5627077"/>
          </a:xfrm>
        </p:spPr>
        <p:txBody>
          <a:bodyPr>
            <a:normAutofit lnSpcReduction="10000"/>
          </a:bodyPr>
          <a:lstStyle/>
          <a:p>
            <a:pPr algn="l"/>
            <a:r>
              <a:rPr lang="en-GB" sz="3600" dirty="0">
                <a:latin typeface="My Happy Ending" pitchFamily="2" charset="0"/>
                <a:ea typeface="My Happy Ending" pitchFamily="2" charset="0"/>
              </a:rPr>
              <a:t>“Quick! Let’s hide in here,” said Joe, rushing into a cave. It was dark and damp inside and they could hear water dripping. They felt their way further in and crouched behind a rock. Rahul’s heart pounded. All at once, the scruffy man appeared at the cave mouth. He shone a torch around. The light cast shadows on the cave wall. The children ducked down and kept as still as stone, but the dog could sense them. It padded closer and closer, growling menacingly. Rahul gripped Joe’s arm. They could see its white teeth, smell its damp hair and feel its hot meaty breath. </a:t>
            </a:r>
          </a:p>
          <a:p>
            <a:endParaRPr lang="en-GB" sz="4000" dirty="0">
              <a:latin typeface="My Happy Ending" pitchFamily="2" charset="0"/>
              <a:ea typeface="My Happy Ending" pitchFamily="2" charset="0"/>
            </a:endParaRPr>
          </a:p>
        </p:txBody>
      </p:sp>
      <p:pic>
        <p:nvPicPr>
          <p:cNvPr id="5" name="Picture 4"/>
          <p:cNvPicPr>
            <a:picLocks noChangeAspect="1"/>
          </p:cNvPicPr>
          <p:nvPr/>
        </p:nvPicPr>
        <p:blipFill>
          <a:blip r:embed="rId2"/>
          <a:stretch>
            <a:fillRect/>
          </a:stretch>
        </p:blipFill>
        <p:spPr>
          <a:xfrm>
            <a:off x="7568418" y="854267"/>
            <a:ext cx="3854549" cy="3771171"/>
          </a:xfrm>
          <a:prstGeom prst="rect">
            <a:avLst/>
          </a:prstGeom>
        </p:spPr>
      </p:pic>
    </p:spTree>
    <p:extLst>
      <p:ext uri="{BB962C8B-B14F-4D97-AF65-F5344CB8AC3E}">
        <p14:creationId xmlns:p14="http://schemas.microsoft.com/office/powerpoint/2010/main" val="406051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0615" y="3390314"/>
            <a:ext cx="10658622" cy="2996418"/>
          </a:xfrm>
        </p:spPr>
        <p:txBody>
          <a:bodyPr>
            <a:normAutofit/>
          </a:bodyPr>
          <a:lstStyle/>
          <a:p>
            <a:pPr algn="l"/>
            <a:r>
              <a:rPr lang="en-GB" sz="3600" dirty="0">
                <a:latin typeface="My Happy Ending" pitchFamily="2" charset="0"/>
                <a:ea typeface="My Happy Ending" pitchFamily="2" charset="0"/>
              </a:rPr>
              <a:t>Suddenly there was a distant shout. ‘Here Dog!’ hissed the man, roughly grabbing its collar. “Those boys have got away. Quick. After them!” Joe and Rahul held their breath until they could hear the sound of the man and his dog stumbling back across the rocks. They waited for a long while before creeping out. Even though the beach was empty, the boys ran home as fast as they could. </a:t>
            </a:r>
          </a:p>
        </p:txBody>
      </p:sp>
      <p:pic>
        <p:nvPicPr>
          <p:cNvPr id="2" name="Picture 1"/>
          <p:cNvPicPr>
            <a:picLocks noChangeAspect="1"/>
          </p:cNvPicPr>
          <p:nvPr/>
        </p:nvPicPr>
        <p:blipFill>
          <a:blip r:embed="rId2"/>
          <a:stretch>
            <a:fillRect/>
          </a:stretch>
        </p:blipFill>
        <p:spPr>
          <a:xfrm>
            <a:off x="3554436" y="307729"/>
            <a:ext cx="5077559" cy="2843433"/>
          </a:xfrm>
          <a:prstGeom prst="rect">
            <a:avLst/>
          </a:prstGeom>
        </p:spPr>
      </p:pic>
    </p:spTree>
    <p:extLst>
      <p:ext uri="{BB962C8B-B14F-4D97-AF65-F5344CB8AC3E}">
        <p14:creationId xmlns:p14="http://schemas.microsoft.com/office/powerpoint/2010/main" val="373620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0615" y="3390314"/>
            <a:ext cx="10658622" cy="2996418"/>
          </a:xfrm>
        </p:spPr>
        <p:txBody>
          <a:bodyPr>
            <a:noAutofit/>
          </a:bodyPr>
          <a:lstStyle/>
          <a:p>
            <a:pPr algn="l"/>
            <a:r>
              <a:rPr lang="en-GB" sz="3600" dirty="0">
                <a:latin typeface="My Happy Ending" pitchFamily="2" charset="0"/>
                <a:ea typeface="My Happy Ending" pitchFamily="2" charset="0"/>
              </a:rPr>
              <a:t>At first Mum didn’t believe them. It was only when Joe opened the box that she decided to call the police. When the police arrived they told Mum that the big house up the road had been burgled only the night before. They had spent all day searching for a trace of the jewels. Their only clue had been the footprints of a large dog. Joe shut his eyes. He could imagine the headlines: ‘PRICELESS JEWELS FOUND BY SCHOOLBOY DETECTIVES. And there was a reward too!</a:t>
            </a:r>
          </a:p>
        </p:txBody>
      </p:sp>
      <p:pic>
        <p:nvPicPr>
          <p:cNvPr id="4" name="Picture 3"/>
          <p:cNvPicPr>
            <a:picLocks noChangeAspect="1"/>
          </p:cNvPicPr>
          <p:nvPr/>
        </p:nvPicPr>
        <p:blipFill>
          <a:blip r:embed="rId2"/>
          <a:stretch>
            <a:fillRect/>
          </a:stretch>
        </p:blipFill>
        <p:spPr>
          <a:xfrm>
            <a:off x="1533084" y="538381"/>
            <a:ext cx="2490276" cy="2490276"/>
          </a:xfrm>
          <a:prstGeom prst="rect">
            <a:avLst/>
          </a:prstGeom>
        </p:spPr>
      </p:pic>
      <p:pic>
        <p:nvPicPr>
          <p:cNvPr id="5" name="Picture 4"/>
          <p:cNvPicPr>
            <a:picLocks noChangeAspect="1"/>
          </p:cNvPicPr>
          <p:nvPr/>
        </p:nvPicPr>
        <p:blipFill>
          <a:blip r:embed="rId3"/>
          <a:stretch>
            <a:fillRect/>
          </a:stretch>
        </p:blipFill>
        <p:spPr>
          <a:xfrm>
            <a:off x="5889454" y="457494"/>
            <a:ext cx="3432635" cy="2571163"/>
          </a:xfrm>
          <a:prstGeom prst="rect">
            <a:avLst/>
          </a:prstGeom>
        </p:spPr>
      </p:pic>
    </p:spTree>
    <p:extLst>
      <p:ext uri="{BB962C8B-B14F-4D97-AF65-F5344CB8AC3E}">
        <p14:creationId xmlns:p14="http://schemas.microsoft.com/office/powerpoint/2010/main" val="235260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0" y="745588"/>
            <a:ext cx="10658622" cy="3826412"/>
          </a:xfrm>
        </p:spPr>
        <p:txBody>
          <a:bodyPr>
            <a:noAutofit/>
          </a:bodyPr>
          <a:lstStyle/>
          <a:p>
            <a:pPr algn="l"/>
            <a:r>
              <a:rPr lang="en-GB" sz="4800" dirty="0" smtClean="0">
                <a:latin typeface="My Happy Ending" pitchFamily="2" charset="0"/>
                <a:ea typeface="My Happy Ending" pitchFamily="2" charset="0"/>
              </a:rPr>
              <a:t>Now we are going to practise saying the text all together, with actions</a:t>
            </a:r>
            <a:r>
              <a:rPr lang="en-GB" sz="4800" dirty="0">
                <a:latin typeface="My Happy Ending" pitchFamily="2" charset="0"/>
                <a:ea typeface="My Happy Ending" pitchFamily="2" charset="0"/>
              </a:rPr>
              <a:t>. Next, you are going to practise the text with your learning partner. Remember to include the actions too as that will help you to remember it.</a:t>
            </a:r>
          </a:p>
          <a:p>
            <a:pPr algn="l"/>
            <a:endParaRPr lang="en-GB" sz="6600" dirty="0">
              <a:latin typeface="My Happy Ending" pitchFamily="2" charset="0"/>
              <a:ea typeface="My Happy Ending" pitchFamily="2" charset="0"/>
            </a:endParaRPr>
          </a:p>
          <a:p>
            <a:pPr algn="l"/>
            <a:r>
              <a:rPr lang="en-GB" sz="4000" dirty="0">
                <a:latin typeface="My Happy Ending" pitchFamily="2" charset="0"/>
                <a:ea typeface="My Happy Ending" pitchFamily="2" charset="0"/>
              </a:rPr>
              <a:t>If you are at home, maybe you could say it to someone in your household.</a:t>
            </a:r>
          </a:p>
          <a:p>
            <a:pPr algn="l"/>
            <a:endParaRPr lang="en-GB" sz="6600" dirty="0" smtClean="0">
              <a:latin typeface="My Happy Ending" pitchFamily="2" charset="0"/>
              <a:ea typeface="My Happy Ending" pitchFamily="2" charset="0"/>
            </a:endParaRPr>
          </a:p>
          <a:p>
            <a:pPr algn="l"/>
            <a:endParaRPr lang="en-GB" sz="6600" dirty="0">
              <a:latin typeface="My Happy Ending" pitchFamily="2" charset="0"/>
              <a:ea typeface="My Happy Ending" pitchFamily="2" charset="0"/>
            </a:endParaRPr>
          </a:p>
          <a:p>
            <a:pPr algn="l"/>
            <a:endParaRPr lang="en-GB" sz="6600" dirty="0">
              <a:latin typeface="My Happy Ending" pitchFamily="2" charset="0"/>
              <a:ea typeface="My Happy Ending" pitchFamily="2" charset="0"/>
            </a:endParaRPr>
          </a:p>
        </p:txBody>
      </p:sp>
    </p:spTree>
    <p:extLst>
      <p:ext uri="{BB962C8B-B14F-4D97-AF65-F5344CB8AC3E}">
        <p14:creationId xmlns:p14="http://schemas.microsoft.com/office/powerpoint/2010/main" val="324273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103" y="575771"/>
            <a:ext cx="10658622" cy="3826412"/>
          </a:xfrm>
        </p:spPr>
        <p:txBody>
          <a:bodyPr>
            <a:noAutofit/>
          </a:bodyPr>
          <a:lstStyle/>
          <a:p>
            <a:pPr algn="l"/>
            <a:r>
              <a:rPr lang="en-GB" sz="3200" dirty="0" smtClean="0">
                <a:latin typeface="My Happy Ending" pitchFamily="2" charset="0"/>
                <a:ea typeface="My Happy Ending" pitchFamily="2" charset="0"/>
              </a:rPr>
              <a:t>How do you think Joe and Rahul felt at different points in the story?</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they found the box</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they looked inside the box</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the man shouted and the dog barked at them</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they were hiding in the cave and the dog came closer</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the man and the dog left</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they came out of the cave</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they got home</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mum didn’t believe them</a:t>
            </a:r>
          </a:p>
          <a:p>
            <a:pPr marL="457200" indent="-457200" algn="l">
              <a:buFont typeface="Arial" panose="020B0604020202020204" pitchFamily="34" charset="0"/>
              <a:buChar char="•"/>
            </a:pPr>
            <a:r>
              <a:rPr lang="en-GB" sz="3200" dirty="0" smtClean="0">
                <a:latin typeface="My Happy Ending" pitchFamily="2" charset="0"/>
                <a:ea typeface="My Happy Ending" pitchFamily="2" charset="0"/>
              </a:rPr>
              <a:t>when the police told them the jewels had been stolen</a:t>
            </a:r>
          </a:p>
          <a:p>
            <a:pPr algn="l"/>
            <a:endParaRPr lang="en-GB" sz="4000" dirty="0" smtClean="0">
              <a:latin typeface="My Happy Ending" pitchFamily="2" charset="0"/>
              <a:ea typeface="My Happy Ending" pitchFamily="2" charset="0"/>
            </a:endParaRPr>
          </a:p>
          <a:p>
            <a:pPr algn="l"/>
            <a:endParaRPr lang="en-GB" sz="4000" dirty="0" smtClean="0">
              <a:latin typeface="My Happy Ending" pitchFamily="2" charset="0"/>
              <a:ea typeface="My Happy Ending" pitchFamily="2" charset="0"/>
            </a:endParaRPr>
          </a:p>
          <a:p>
            <a:pPr algn="l"/>
            <a:endParaRPr lang="en-GB" sz="4000" dirty="0" smtClean="0">
              <a:latin typeface="My Happy Ending" pitchFamily="2" charset="0"/>
              <a:ea typeface="My Happy Ending" pitchFamily="2" charset="0"/>
            </a:endParaRPr>
          </a:p>
          <a:p>
            <a:pPr algn="l"/>
            <a:endParaRPr lang="en-GB" sz="5400" dirty="0" smtClean="0">
              <a:latin typeface="My Happy Ending" pitchFamily="2" charset="0"/>
              <a:ea typeface="My Happy Ending" pitchFamily="2" charset="0"/>
            </a:endParaRPr>
          </a:p>
          <a:p>
            <a:pPr algn="l"/>
            <a:endParaRPr lang="en-GB" sz="4000" dirty="0">
              <a:latin typeface="My Happy Ending" pitchFamily="2" charset="0"/>
              <a:ea typeface="My Happy Ending" pitchFamily="2" charset="0"/>
            </a:endParaRPr>
          </a:p>
        </p:txBody>
      </p:sp>
    </p:spTree>
    <p:extLst>
      <p:ext uri="{BB962C8B-B14F-4D97-AF65-F5344CB8AC3E}">
        <p14:creationId xmlns:p14="http://schemas.microsoft.com/office/powerpoint/2010/main" val="349528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702</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My Happy Ending</vt:lpstr>
      <vt:lpstr>Times New Roman</vt:lpstr>
      <vt:lpstr>Office Theme</vt:lpstr>
      <vt:lpstr>Adventure at Sandy Cove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Deborah Hamilton</cp:lastModifiedBy>
  <cp:revision>13</cp:revision>
  <dcterms:created xsi:type="dcterms:W3CDTF">2021-03-09T14:45:13Z</dcterms:created>
  <dcterms:modified xsi:type="dcterms:W3CDTF">2021-03-13T12:57:52Z</dcterms:modified>
</cp:coreProperties>
</file>