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3" r:id="rId5"/>
    <p:sldMasterId id="2147483677" r:id="rId6"/>
    <p:sldMasterId id="2147483679" r:id="rId7"/>
    <p:sldMasterId id="2147483682" r:id="rId8"/>
  </p:sldMasterIdLst>
  <p:notesMasterIdLst>
    <p:notesMasterId r:id="rId26"/>
  </p:notesMasterIdLst>
  <p:sldIdLst>
    <p:sldId id="296" r:id="rId9"/>
    <p:sldId id="318" r:id="rId10"/>
    <p:sldId id="307" r:id="rId11"/>
    <p:sldId id="300" r:id="rId12"/>
    <p:sldId id="315" r:id="rId13"/>
    <p:sldId id="319" r:id="rId14"/>
    <p:sldId id="320" r:id="rId15"/>
    <p:sldId id="321" r:id="rId16"/>
    <p:sldId id="306" r:id="rId17"/>
    <p:sldId id="317" r:id="rId18"/>
    <p:sldId id="322" r:id="rId19"/>
    <p:sldId id="312" r:id="rId20"/>
    <p:sldId id="323" r:id="rId21"/>
    <p:sldId id="313" r:id="rId22"/>
    <p:sldId id="314" r:id="rId23"/>
    <p:sldId id="324" r:id="rId24"/>
    <p:sldId id="325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96327"/>
  </p:normalViewPr>
  <p:slideViewPr>
    <p:cSldViewPr snapToGrid="0" snapToObjects="1">
      <p:cViewPr>
        <p:scale>
          <a:sx n="75" d="100"/>
          <a:sy n="75" d="100"/>
        </p:scale>
        <p:origin x="1260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Clegg" userId="c6df1435-7a36-4b38-be4d-16e68e91152f" providerId="ADAL" clId="{13C9ABF9-87D8-4B00-8D76-12C6C846C716}"/>
    <pc:docChg chg="custSel modSld">
      <pc:chgData name="James Clegg" userId="c6df1435-7a36-4b38-be4d-16e68e91152f" providerId="ADAL" clId="{13C9ABF9-87D8-4B00-8D76-12C6C846C716}" dt="2020-11-02T11:47:34.734" v="12"/>
      <pc:docMkLst>
        <pc:docMk/>
      </pc:docMkLst>
      <pc:sldChg chg="modTransition">
        <pc:chgData name="James Clegg" userId="c6df1435-7a36-4b38-be4d-16e68e91152f" providerId="ADAL" clId="{13C9ABF9-87D8-4B00-8D76-12C6C846C716}" dt="2020-11-02T11:47:34.734" v="12"/>
        <pc:sldMkLst>
          <pc:docMk/>
          <pc:sldMk cId="3463639803" sldId="296"/>
        </pc:sldMkLst>
      </pc:sldChg>
      <pc:sldChg chg="modTransition">
        <pc:chgData name="James Clegg" userId="c6df1435-7a36-4b38-be4d-16e68e91152f" providerId="ADAL" clId="{13C9ABF9-87D8-4B00-8D76-12C6C846C716}" dt="2020-11-02T11:47:34.734" v="12"/>
        <pc:sldMkLst>
          <pc:docMk/>
          <pc:sldMk cId="861935487" sldId="297"/>
        </pc:sldMkLst>
      </pc:sldChg>
      <pc:sldChg chg="modTransition">
        <pc:chgData name="James Clegg" userId="c6df1435-7a36-4b38-be4d-16e68e91152f" providerId="ADAL" clId="{13C9ABF9-87D8-4B00-8D76-12C6C846C716}" dt="2020-11-02T11:47:34.734" v="12"/>
        <pc:sldMkLst>
          <pc:docMk/>
          <pc:sldMk cId="895466786" sldId="299"/>
        </pc:sldMkLst>
      </pc:sldChg>
      <pc:sldChg chg="delSp modTransition delAnim">
        <pc:chgData name="James Clegg" userId="c6df1435-7a36-4b38-be4d-16e68e91152f" providerId="ADAL" clId="{13C9ABF9-87D8-4B00-8D76-12C6C846C716}" dt="2020-11-02T11:47:34.734" v="12"/>
        <pc:sldMkLst>
          <pc:docMk/>
          <pc:sldMk cId="3939627984" sldId="300"/>
        </pc:sldMkLst>
        <pc:picChg chg="del">
          <ac:chgData name="James Clegg" userId="c6df1435-7a36-4b38-be4d-16e68e91152f" providerId="ADAL" clId="{13C9ABF9-87D8-4B00-8D76-12C6C846C716}" dt="2020-11-02T11:46:52.141" v="2" actId="478"/>
          <ac:picMkLst>
            <pc:docMk/>
            <pc:sldMk cId="3939627984" sldId="300"/>
            <ac:picMk id="4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13C9ABF9-87D8-4B00-8D76-12C6C846C716}" dt="2020-11-02T11:47:34.734" v="12"/>
        <pc:sldMkLst>
          <pc:docMk/>
          <pc:sldMk cId="3782242679" sldId="301"/>
        </pc:sldMkLst>
        <pc:picChg chg="del">
          <ac:chgData name="James Clegg" userId="c6df1435-7a36-4b38-be4d-16e68e91152f" providerId="ADAL" clId="{13C9ABF9-87D8-4B00-8D76-12C6C846C716}" dt="2020-11-02T11:46:57.346" v="4" actId="478"/>
          <ac:picMkLst>
            <pc:docMk/>
            <pc:sldMk cId="3782242679" sldId="301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13C9ABF9-87D8-4B00-8D76-12C6C846C716}" dt="2020-11-02T11:47:34.734" v="12"/>
        <pc:sldMkLst>
          <pc:docMk/>
          <pc:sldMk cId="3414765489" sldId="306"/>
        </pc:sldMkLst>
        <pc:picChg chg="del">
          <ac:chgData name="James Clegg" userId="c6df1435-7a36-4b38-be4d-16e68e91152f" providerId="ADAL" clId="{13C9ABF9-87D8-4B00-8D76-12C6C846C716}" dt="2020-11-02T11:47:00.125" v="5" actId="478"/>
          <ac:picMkLst>
            <pc:docMk/>
            <pc:sldMk cId="3414765489" sldId="306"/>
            <ac:picMk id="48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13C9ABF9-87D8-4B00-8D76-12C6C846C716}" dt="2020-11-02T11:47:34.734" v="12"/>
        <pc:sldMkLst>
          <pc:docMk/>
          <pc:sldMk cId="1102328093" sldId="307"/>
        </pc:sldMkLst>
        <pc:picChg chg="del">
          <ac:chgData name="James Clegg" userId="c6df1435-7a36-4b38-be4d-16e68e91152f" providerId="ADAL" clId="{13C9ABF9-87D8-4B00-8D76-12C6C846C716}" dt="2020-11-02T11:46:50.020" v="1" actId="478"/>
          <ac:picMkLst>
            <pc:docMk/>
            <pc:sldMk cId="1102328093" sldId="307"/>
            <ac:picMk id="5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13C9ABF9-87D8-4B00-8D76-12C6C846C716}" dt="2020-11-02T11:47:34.734" v="12"/>
        <pc:sldMkLst>
          <pc:docMk/>
          <pc:sldMk cId="3192978547" sldId="311"/>
        </pc:sldMkLst>
        <pc:picChg chg="del">
          <ac:chgData name="James Clegg" userId="c6df1435-7a36-4b38-be4d-16e68e91152f" providerId="ADAL" clId="{13C9ABF9-87D8-4B00-8D76-12C6C846C716}" dt="2020-11-02T11:47:23.143" v="11" actId="478"/>
          <ac:picMkLst>
            <pc:docMk/>
            <pc:sldMk cId="3192978547" sldId="311"/>
            <ac:picMk id="4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13C9ABF9-87D8-4B00-8D76-12C6C846C716}" dt="2020-11-02T11:47:34.734" v="12"/>
        <pc:sldMkLst>
          <pc:docMk/>
          <pc:sldMk cId="4189359335" sldId="312"/>
        </pc:sldMkLst>
        <pc:picChg chg="del">
          <ac:chgData name="James Clegg" userId="c6df1435-7a36-4b38-be4d-16e68e91152f" providerId="ADAL" clId="{13C9ABF9-87D8-4B00-8D76-12C6C846C716}" dt="2020-11-02T11:47:09.549" v="8" actId="478"/>
          <ac:picMkLst>
            <pc:docMk/>
            <pc:sldMk cId="4189359335" sldId="312"/>
            <ac:picMk id="3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13C9ABF9-87D8-4B00-8D76-12C6C846C716}" dt="2020-11-02T11:47:34.734" v="12"/>
        <pc:sldMkLst>
          <pc:docMk/>
          <pc:sldMk cId="1316446246" sldId="313"/>
        </pc:sldMkLst>
        <pc:picChg chg="del">
          <ac:chgData name="James Clegg" userId="c6df1435-7a36-4b38-be4d-16e68e91152f" providerId="ADAL" clId="{13C9ABF9-87D8-4B00-8D76-12C6C846C716}" dt="2020-11-02T11:47:12.118" v="9" actId="478"/>
          <ac:picMkLst>
            <pc:docMk/>
            <pc:sldMk cId="1316446246" sldId="313"/>
            <ac:picMk id="6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13C9ABF9-87D8-4B00-8D76-12C6C846C716}" dt="2020-11-02T11:47:34.734" v="12"/>
        <pc:sldMkLst>
          <pc:docMk/>
          <pc:sldMk cId="3006502389" sldId="314"/>
        </pc:sldMkLst>
        <pc:picChg chg="del">
          <ac:chgData name="James Clegg" userId="c6df1435-7a36-4b38-be4d-16e68e91152f" providerId="ADAL" clId="{13C9ABF9-87D8-4B00-8D76-12C6C846C716}" dt="2020-11-02T11:47:14.896" v="10" actId="478"/>
          <ac:picMkLst>
            <pc:docMk/>
            <pc:sldMk cId="3006502389" sldId="314"/>
            <ac:picMk id="3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13C9ABF9-87D8-4B00-8D76-12C6C846C716}" dt="2020-11-02T11:47:34.734" v="12"/>
        <pc:sldMkLst>
          <pc:docMk/>
          <pc:sldMk cId="48449814" sldId="315"/>
        </pc:sldMkLst>
        <pc:picChg chg="del">
          <ac:chgData name="James Clegg" userId="c6df1435-7a36-4b38-be4d-16e68e91152f" providerId="ADAL" clId="{13C9ABF9-87D8-4B00-8D76-12C6C846C716}" dt="2020-11-02T11:46:54.262" v="3" actId="478"/>
          <ac:picMkLst>
            <pc:docMk/>
            <pc:sldMk cId="48449814" sldId="315"/>
            <ac:picMk id="3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13C9ABF9-87D8-4B00-8D76-12C6C846C716}" dt="2020-11-02T11:47:34.734" v="12"/>
        <pc:sldMkLst>
          <pc:docMk/>
          <pc:sldMk cId="1313897459" sldId="316"/>
        </pc:sldMkLst>
        <pc:picChg chg="del">
          <ac:chgData name="James Clegg" userId="c6df1435-7a36-4b38-be4d-16e68e91152f" providerId="ADAL" clId="{13C9ABF9-87D8-4B00-8D76-12C6C846C716}" dt="2020-11-02T11:47:06.121" v="7" actId="478"/>
          <ac:picMkLst>
            <pc:docMk/>
            <pc:sldMk cId="1313897459" sldId="316"/>
            <ac:picMk id="4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13C9ABF9-87D8-4B00-8D76-12C6C846C716}" dt="2020-11-02T11:47:34.734" v="12"/>
        <pc:sldMkLst>
          <pc:docMk/>
          <pc:sldMk cId="3729167515" sldId="317"/>
        </pc:sldMkLst>
        <pc:picChg chg="del">
          <ac:chgData name="James Clegg" userId="c6df1435-7a36-4b38-be4d-16e68e91152f" providerId="ADAL" clId="{13C9ABF9-87D8-4B00-8D76-12C6C846C716}" dt="2020-11-02T11:47:03.099" v="6" actId="478"/>
          <ac:picMkLst>
            <pc:docMk/>
            <pc:sldMk cId="3729167515" sldId="317"/>
            <ac:picMk id="5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13C9ABF9-87D8-4B00-8D76-12C6C846C716}" dt="2020-11-02T11:47:34.734" v="12"/>
        <pc:sldMkLst>
          <pc:docMk/>
          <pc:sldMk cId="1120618053" sldId="318"/>
        </pc:sldMkLst>
        <pc:picChg chg="del">
          <ac:chgData name="James Clegg" userId="c6df1435-7a36-4b38-be4d-16e68e91152f" providerId="ADAL" clId="{13C9ABF9-87D8-4B00-8D76-12C6C846C716}" dt="2020-11-02T11:46:47.011" v="0" actId="478"/>
          <ac:picMkLst>
            <pc:docMk/>
            <pc:sldMk cId="1120618053" sldId="318"/>
            <ac:picMk id="3" creationId="{00000000-0000-0000-0000-000000000000}"/>
          </ac:picMkLst>
        </pc:picChg>
      </pc:sldChg>
    </pc:docChg>
  </pc:docChgLst>
  <pc:docChgLst>
    <pc:chgData name="James Clegg" userId="c6df1435-7a36-4b38-be4d-16e68e91152f" providerId="ADAL" clId="{B108506D-2225-4819-9524-28C5B4B5C9D7}"/>
    <pc:docChg chg="modSld">
      <pc:chgData name="James Clegg" userId="c6df1435-7a36-4b38-be4d-16e68e91152f" providerId="ADAL" clId="{B108506D-2225-4819-9524-28C5B4B5C9D7}" dt="2020-11-02T11:36:29.205" v="20"/>
      <pc:docMkLst>
        <pc:docMk/>
      </pc:docMkLst>
      <pc:sldChg chg="modTransition">
        <pc:chgData name="James Clegg" userId="c6df1435-7a36-4b38-be4d-16e68e91152f" providerId="ADAL" clId="{B108506D-2225-4819-9524-28C5B4B5C9D7}" dt="2020-11-02T11:36:21.014" v="18"/>
        <pc:sldMkLst>
          <pc:docMk/>
          <pc:sldMk cId="3463639803" sldId="296"/>
        </pc:sldMkLst>
      </pc:sldChg>
      <pc:sldChg chg="modTransition">
        <pc:chgData name="James Clegg" userId="c6df1435-7a36-4b38-be4d-16e68e91152f" providerId="ADAL" clId="{B108506D-2225-4819-9524-28C5B4B5C9D7}" dt="2020-11-02T11:36:25.492" v="19"/>
        <pc:sldMkLst>
          <pc:docMk/>
          <pc:sldMk cId="861935487" sldId="297"/>
        </pc:sldMkLst>
      </pc:sldChg>
      <pc:sldChg chg="modTransition">
        <pc:chgData name="James Clegg" userId="c6df1435-7a36-4b38-be4d-16e68e91152f" providerId="ADAL" clId="{B108506D-2225-4819-9524-28C5B4B5C9D7}" dt="2020-11-02T11:36:29.205" v="20"/>
        <pc:sldMkLst>
          <pc:docMk/>
          <pc:sldMk cId="895466786" sldId="299"/>
        </pc:sldMkLst>
      </pc:sldChg>
      <pc:sldChg chg="modSp">
        <pc:chgData name="James Clegg" userId="c6df1435-7a36-4b38-be4d-16e68e91152f" providerId="ADAL" clId="{B108506D-2225-4819-9524-28C5B4B5C9D7}" dt="2020-11-02T11:16:48.075" v="3" actId="403"/>
        <pc:sldMkLst>
          <pc:docMk/>
          <pc:sldMk cId="3939627984" sldId="300"/>
        </pc:sldMkLst>
        <pc:spChg chg="mod">
          <ac:chgData name="James Clegg" userId="c6df1435-7a36-4b38-be4d-16e68e91152f" providerId="ADAL" clId="{B108506D-2225-4819-9524-28C5B4B5C9D7}" dt="2020-11-02T11:16:41.890" v="0" actId="555"/>
          <ac:spMkLst>
            <pc:docMk/>
            <pc:sldMk cId="3939627984" sldId="300"/>
            <ac:spMk id="9" creationId="{00000000-0000-0000-0000-000000000000}"/>
          </ac:spMkLst>
        </pc:spChg>
        <pc:spChg chg="mod">
          <ac:chgData name="James Clegg" userId="c6df1435-7a36-4b38-be4d-16e68e91152f" providerId="ADAL" clId="{B108506D-2225-4819-9524-28C5B4B5C9D7}" dt="2020-11-02T11:16:41.890" v="0" actId="555"/>
          <ac:spMkLst>
            <pc:docMk/>
            <pc:sldMk cId="3939627984" sldId="300"/>
            <ac:spMk id="11" creationId="{00000000-0000-0000-0000-000000000000}"/>
          </ac:spMkLst>
        </pc:spChg>
        <pc:spChg chg="mod">
          <ac:chgData name="James Clegg" userId="c6df1435-7a36-4b38-be4d-16e68e91152f" providerId="ADAL" clId="{B108506D-2225-4819-9524-28C5B4B5C9D7}" dt="2020-11-02T11:16:41.890" v="0" actId="555"/>
          <ac:spMkLst>
            <pc:docMk/>
            <pc:sldMk cId="3939627984" sldId="300"/>
            <ac:spMk id="12" creationId="{00000000-0000-0000-0000-000000000000}"/>
          </ac:spMkLst>
        </pc:spChg>
        <pc:graphicFrameChg chg="modGraphic">
          <ac:chgData name="James Clegg" userId="c6df1435-7a36-4b38-be4d-16e68e91152f" providerId="ADAL" clId="{B108506D-2225-4819-9524-28C5B4B5C9D7}" dt="2020-11-02T11:16:48.075" v="3" actId="403"/>
          <ac:graphicFrameMkLst>
            <pc:docMk/>
            <pc:sldMk cId="3939627984" sldId="300"/>
            <ac:graphicFrameMk id="29" creationId="{00000000-0000-0000-0000-000000000000}"/>
          </ac:graphicFrameMkLst>
        </pc:graphicFrameChg>
      </pc:sldChg>
      <pc:sldChg chg="addSp modSp">
        <pc:chgData name="James Clegg" userId="c6df1435-7a36-4b38-be4d-16e68e91152f" providerId="ADAL" clId="{B108506D-2225-4819-9524-28C5B4B5C9D7}" dt="2020-11-02T11:31:31.552" v="16" actId="1076"/>
        <pc:sldMkLst>
          <pc:docMk/>
          <pc:sldMk cId="48449814" sldId="315"/>
        </pc:sldMkLst>
        <pc:spChg chg="add mod">
          <ac:chgData name="James Clegg" userId="c6df1435-7a36-4b38-be4d-16e68e91152f" providerId="ADAL" clId="{B108506D-2225-4819-9524-28C5B4B5C9D7}" dt="2020-11-02T11:31:30.151" v="15" actId="1076"/>
          <ac:spMkLst>
            <pc:docMk/>
            <pc:sldMk cId="48449814" sldId="315"/>
            <ac:spMk id="13" creationId="{EE80A0F6-E404-4449-B7A0-F36BCB842340}"/>
          </ac:spMkLst>
        </pc:spChg>
        <pc:picChg chg="mod">
          <ac:chgData name="James Clegg" userId="c6df1435-7a36-4b38-be4d-16e68e91152f" providerId="ADAL" clId="{B108506D-2225-4819-9524-28C5B4B5C9D7}" dt="2020-11-02T11:31:31.552" v="16" actId="1076"/>
          <ac:picMkLst>
            <pc:docMk/>
            <pc:sldMk cId="48449814" sldId="315"/>
            <ac:picMk id="12" creationId="{00000000-0000-0000-0000-000000000000}"/>
          </ac:picMkLst>
        </pc:picChg>
      </pc:sldChg>
      <pc:sldChg chg="modSp">
        <pc:chgData name="James Clegg" userId="c6df1435-7a36-4b38-be4d-16e68e91152f" providerId="ADAL" clId="{B108506D-2225-4819-9524-28C5B4B5C9D7}" dt="2020-11-02T11:31:19.259" v="11" actId="1038"/>
        <pc:sldMkLst>
          <pc:docMk/>
          <pc:sldMk cId="3729167515" sldId="317"/>
        </pc:sldMkLst>
        <pc:spChg chg="mod">
          <ac:chgData name="James Clegg" userId="c6df1435-7a36-4b38-be4d-16e68e91152f" providerId="ADAL" clId="{B108506D-2225-4819-9524-28C5B4B5C9D7}" dt="2020-11-02T11:31:19.259" v="11" actId="1038"/>
          <ac:spMkLst>
            <pc:docMk/>
            <pc:sldMk cId="3729167515" sldId="317"/>
            <ac:spMk id="8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25/11/2021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8017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25/11/2021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hyperlink" Target="https://www.topmarks.co.uk/maths-games/hit-the-button" TargetMode="External"/><Relationship Id="rId5" Type="http://schemas.openxmlformats.org/officeDocument/2006/relationships/image" Target="../media/image9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17F810-5B56-477E-969D-B908025C1303}"/>
              </a:ext>
            </a:extLst>
          </p:cNvPr>
          <p:cNvSpPr txBox="1"/>
          <p:nvPr/>
        </p:nvSpPr>
        <p:spPr>
          <a:xfrm>
            <a:off x="309489" y="422031"/>
            <a:ext cx="6583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sng" dirty="0">
                <a:solidFill>
                  <a:schemeClr val="bg1"/>
                </a:solidFill>
                <a:latin typeface="Comic Sans MS" panose="030F0702030302020204" pitchFamily="66" charset="0"/>
              </a:rPr>
              <a:t>1.12.21</a:t>
            </a:r>
          </a:p>
          <a:p>
            <a:endParaRPr lang="en-GB" sz="4000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4000" u="sng" dirty="0">
                <a:solidFill>
                  <a:schemeClr val="bg1"/>
                </a:solidFill>
                <a:latin typeface="Comic Sans MS" panose="030F0702030302020204" pitchFamily="66" charset="0"/>
              </a:rPr>
              <a:t>L.O. – I can multiply by 10.</a:t>
            </a:r>
          </a:p>
        </p:txBody>
      </p:sp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597305"/>
              </p:ext>
            </p:extLst>
          </p:nvPr>
        </p:nvGraphicFramePr>
        <p:xfrm>
          <a:off x="838538" y="1253491"/>
          <a:ext cx="3655907" cy="40748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2505">
                  <a:extLst>
                    <a:ext uri="{9D8B030D-6E8A-4147-A177-3AD203B41FA5}">
                      <a16:colId xmlns:a16="http://schemas.microsoft.com/office/drawing/2014/main" val="1714370360"/>
                    </a:ext>
                  </a:extLst>
                </a:gridCol>
                <a:gridCol w="1282505">
                  <a:extLst>
                    <a:ext uri="{9D8B030D-6E8A-4147-A177-3AD203B41FA5}">
                      <a16:colId xmlns:a16="http://schemas.microsoft.com/office/drawing/2014/main" val="470649368"/>
                    </a:ext>
                  </a:extLst>
                </a:gridCol>
                <a:gridCol w="1090897">
                  <a:extLst>
                    <a:ext uri="{9D8B030D-6E8A-4147-A177-3AD203B41FA5}">
                      <a16:colId xmlns:a16="http://schemas.microsoft.com/office/drawing/2014/main" val="1919359199"/>
                    </a:ext>
                  </a:extLst>
                </a:gridCol>
              </a:tblGrid>
              <a:tr h="394112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Berlin Sans FB" panose="020E0602020502020306" pitchFamily="34" charset="0"/>
                        </a:rPr>
                        <a:t>H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Berlin Sans FB" panose="020E0602020502020306" pitchFamily="34" charset="0"/>
                        </a:rPr>
                        <a:t>T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Berlin Sans FB" panose="020E0602020502020306" pitchFamily="34" charset="0"/>
                        </a:rPr>
                        <a:t>O</a:t>
                      </a: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963676"/>
                  </a:ext>
                </a:extLst>
              </a:tr>
              <a:tr h="386767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5411759"/>
                  </a:ext>
                </a:extLst>
              </a:tr>
              <a:tr h="363796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5412945"/>
                  </a:ext>
                </a:extLst>
              </a:tr>
              <a:tr h="363796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7680749"/>
                  </a:ext>
                </a:extLst>
              </a:tr>
              <a:tr h="363796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1978724"/>
                  </a:ext>
                </a:extLst>
              </a:tr>
              <a:tr h="363796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2210169"/>
                  </a:ext>
                </a:extLst>
              </a:tr>
              <a:tr h="363796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21715"/>
                  </a:ext>
                </a:extLst>
              </a:tr>
              <a:tr h="363796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8563240"/>
                  </a:ext>
                </a:extLst>
              </a:tr>
              <a:tr h="363796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9206748"/>
                  </a:ext>
                </a:extLst>
              </a:tr>
              <a:tr h="363796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7646933"/>
                  </a:ext>
                </a:extLst>
              </a:tr>
              <a:tr h="363796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9443512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538" y="1660340"/>
            <a:ext cx="363470" cy="3545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806" y="1660340"/>
            <a:ext cx="363470" cy="3545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889" y="2043433"/>
            <a:ext cx="363470" cy="3545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157" y="2043433"/>
            <a:ext cx="363470" cy="3545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240" y="2401889"/>
            <a:ext cx="363470" cy="3545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508" y="2401889"/>
            <a:ext cx="363470" cy="3545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538" y="2753833"/>
            <a:ext cx="363470" cy="3545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806" y="2753833"/>
            <a:ext cx="363470" cy="3545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889" y="3136926"/>
            <a:ext cx="363470" cy="35451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157" y="3136926"/>
            <a:ext cx="363470" cy="35451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240" y="3495382"/>
            <a:ext cx="363470" cy="35451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508" y="3495382"/>
            <a:ext cx="363470" cy="35451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240" y="3860519"/>
            <a:ext cx="363470" cy="35451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508" y="3860519"/>
            <a:ext cx="363470" cy="35451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240" y="4236931"/>
            <a:ext cx="363470" cy="35451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508" y="4236931"/>
            <a:ext cx="363470" cy="35451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538" y="4598130"/>
            <a:ext cx="363470" cy="35451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806" y="4598130"/>
            <a:ext cx="363470" cy="35451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240" y="4954012"/>
            <a:ext cx="363470" cy="35451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508" y="4954012"/>
            <a:ext cx="363470" cy="35451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506900" y="1566379"/>
            <a:ext cx="4875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Each row has ___ tens 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and ___ ones.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500198" y="3623993"/>
            <a:ext cx="3188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There are ___  rows.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94444" y="4423563"/>
            <a:ext cx="35206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The calculation is 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___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____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 ______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00198" y="2779871"/>
            <a:ext cx="4875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Each row has _____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806" y="5328327"/>
            <a:ext cx="363470" cy="35451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19" y="5350470"/>
            <a:ext cx="369178" cy="36008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13" y="5350470"/>
            <a:ext cx="369178" cy="36008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580" y="1654058"/>
            <a:ext cx="363470" cy="35451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931" y="2037151"/>
            <a:ext cx="363470" cy="35451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282" y="2395607"/>
            <a:ext cx="363470" cy="35451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580" y="2747551"/>
            <a:ext cx="363470" cy="35451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931" y="3130644"/>
            <a:ext cx="363470" cy="35451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282" y="3489100"/>
            <a:ext cx="363470" cy="354518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282" y="3854237"/>
            <a:ext cx="363470" cy="35451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282" y="4230649"/>
            <a:ext cx="363470" cy="354518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580" y="4591848"/>
            <a:ext cx="363470" cy="354518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282" y="4947730"/>
            <a:ext cx="363470" cy="354518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497" y="1660340"/>
            <a:ext cx="363470" cy="354518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848" y="2043433"/>
            <a:ext cx="363470" cy="354518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199" y="2401889"/>
            <a:ext cx="363470" cy="354518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497" y="2753833"/>
            <a:ext cx="363470" cy="354518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848" y="3136926"/>
            <a:ext cx="363470" cy="354518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199" y="3495382"/>
            <a:ext cx="363470" cy="354518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199" y="3860519"/>
            <a:ext cx="363470" cy="354518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199" y="4236931"/>
            <a:ext cx="363470" cy="354518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497" y="4598130"/>
            <a:ext cx="363470" cy="354518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199" y="4954012"/>
            <a:ext cx="363470" cy="354518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967" y="1660340"/>
            <a:ext cx="363470" cy="354518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18" y="2043433"/>
            <a:ext cx="363470" cy="354518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669" y="2401889"/>
            <a:ext cx="363470" cy="354518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967" y="2753833"/>
            <a:ext cx="363470" cy="354518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18" y="3136926"/>
            <a:ext cx="363470" cy="354518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669" y="3495382"/>
            <a:ext cx="363470" cy="354518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669" y="3860519"/>
            <a:ext cx="363470" cy="354518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669" y="4236931"/>
            <a:ext cx="363470" cy="354518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967" y="4598130"/>
            <a:ext cx="363470" cy="354518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669" y="4954012"/>
            <a:ext cx="363470" cy="354518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862" y="5328338"/>
            <a:ext cx="363470" cy="354518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401" y="5350470"/>
            <a:ext cx="369178" cy="36008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4239" y="474709"/>
            <a:ext cx="747045" cy="747045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5637083" y="617398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664036" y="1520213"/>
            <a:ext cx="498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3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301936" y="1958025"/>
            <a:ext cx="498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2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619225" y="2753833"/>
            <a:ext cx="715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32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029090" y="3603322"/>
            <a:ext cx="915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10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584037" y="4832817"/>
            <a:ext cx="644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32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586726" y="4821814"/>
            <a:ext cx="644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10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692794" y="4848535"/>
            <a:ext cx="953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320</a:t>
            </a:r>
            <a:endParaRPr lang="en-GB" sz="2800" dirty="0">
              <a:solidFill>
                <a:schemeClr val="accent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916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0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4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8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22222E-6 L -0.00034 -0.5382 " pathEditMode="relative" rAng="0" ptsTypes="AA">
                                      <p:cBhvr>
                                        <p:cTn id="27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26921"/>
                                    </p:animMotion>
                                  </p:childTnLst>
                                </p:cTn>
                              </p:par>
                              <p:par>
                                <p:cTn id="27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22222E-6 L -0.00035 -0.5382 " pathEditMode="relative" rAng="0" ptsTypes="AA">
                                      <p:cBhvr>
                                        <p:cTn id="27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26921"/>
                                    </p:animMotion>
                                  </p:childTnLst>
                                </p:cTn>
                              </p:par>
                              <p:par>
                                <p:cTn id="27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 L 0.00122 -0.53773 " pathEditMode="relative" rAng="0" ptsTypes="AA">
                                      <p:cBhvr>
                                        <p:cTn id="27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6898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 L 0.00486 -0.53773 " pathEditMode="relative" rAng="0" ptsTypes="AA">
                                      <p:cBhvr>
                                        <p:cTn id="27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-26898"/>
                                    </p:animMotion>
                                  </p:childTnLst>
                                </p:cTn>
                              </p:par>
                              <p:par>
                                <p:cTn id="27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 L 0.00121 -0.53773 " pathEditMode="relative" rAng="0" ptsTypes="AA">
                                      <p:cBhvr>
                                        <p:cTn id="27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184521-382D-42F9-8EBD-65C45E2945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07"/>
          <a:stretch/>
        </p:blipFill>
        <p:spPr>
          <a:xfrm>
            <a:off x="1193800" y="660400"/>
            <a:ext cx="4168991" cy="51675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D74C8C-9042-41A7-BA72-94E3C010607E}"/>
              </a:ext>
            </a:extLst>
          </p:cNvPr>
          <p:cNvSpPr txBox="1"/>
          <p:nvPr/>
        </p:nvSpPr>
        <p:spPr>
          <a:xfrm>
            <a:off x="5689600" y="2044005"/>
            <a:ext cx="246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Let’s discuss this example as a class.</a:t>
            </a:r>
          </a:p>
        </p:txBody>
      </p:sp>
    </p:spTree>
    <p:extLst>
      <p:ext uri="{BB962C8B-B14F-4D97-AF65-F5344CB8AC3E}">
        <p14:creationId xmlns:p14="http://schemas.microsoft.com/office/powerpoint/2010/main" val="2506034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6127613" y="889222"/>
            <a:ext cx="1057000" cy="298074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927749" y="3115429"/>
            <a:ext cx="513728" cy="58983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95690F9-6DB0-584D-A6E2-C6023AE0E36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591" t="11067" r="13628" b="10277"/>
          <a:stretch/>
        </p:blipFill>
        <p:spPr>
          <a:xfrm>
            <a:off x="554182" y="186251"/>
            <a:ext cx="3525368" cy="346203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808" t="28591" r="18639" b="28089"/>
          <a:stretch/>
        </p:blipFill>
        <p:spPr>
          <a:xfrm>
            <a:off x="3772575" y="972352"/>
            <a:ext cx="2768829" cy="289761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767648" y="3935331"/>
            <a:ext cx="5105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1 ten is 10 times the size of 1 one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43144" y="4563890"/>
            <a:ext cx="6849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1 hundred is 10 times the size of 1 ten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95287" y="5235635"/>
            <a:ext cx="6849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1 thousand is 10 times the size of 1 hundred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935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74CBAA-E683-4673-9F9A-EA04B7FD86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218"/>
          <a:stretch/>
        </p:blipFill>
        <p:spPr>
          <a:xfrm>
            <a:off x="495756" y="2766920"/>
            <a:ext cx="7302299" cy="21352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4F8BE7-A7BE-4DF7-B1C3-56C587FC1A25}"/>
              </a:ext>
            </a:extLst>
          </p:cNvPr>
          <p:cNvSpPr txBox="1"/>
          <p:nvPr/>
        </p:nvSpPr>
        <p:spPr>
          <a:xfrm>
            <a:off x="863600" y="622300"/>
            <a:ext cx="6096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Which one of these is the odd one out? 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Talk to your partner about this.</a:t>
            </a:r>
          </a:p>
        </p:txBody>
      </p:sp>
    </p:spTree>
    <p:extLst>
      <p:ext uri="{BB962C8B-B14F-4D97-AF65-F5344CB8AC3E}">
        <p14:creationId xmlns:p14="http://schemas.microsoft.com/office/powerpoint/2010/main" val="3684856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FF6D047-F838-6E40-BEDE-220AF205A2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307852"/>
              </p:ext>
            </p:extLst>
          </p:nvPr>
        </p:nvGraphicFramePr>
        <p:xfrm>
          <a:off x="674606" y="981581"/>
          <a:ext cx="7424904" cy="2530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6226">
                  <a:extLst>
                    <a:ext uri="{9D8B030D-6E8A-4147-A177-3AD203B41FA5}">
                      <a16:colId xmlns:a16="http://schemas.microsoft.com/office/drawing/2014/main" val="1945284546"/>
                    </a:ext>
                  </a:extLst>
                </a:gridCol>
                <a:gridCol w="1856226">
                  <a:extLst>
                    <a:ext uri="{9D8B030D-6E8A-4147-A177-3AD203B41FA5}">
                      <a16:colId xmlns:a16="http://schemas.microsoft.com/office/drawing/2014/main" val="3143293763"/>
                    </a:ext>
                  </a:extLst>
                </a:gridCol>
                <a:gridCol w="1856226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1856226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Th</a:t>
                      </a: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1954954"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4221402"/>
                  </a:ext>
                </a:extLst>
              </a:tr>
            </a:tbl>
          </a:graphicData>
        </a:graphic>
      </p:graphicFrame>
      <p:sp>
        <p:nvSpPr>
          <p:cNvPr id="4" name="Curved Up Arrow 3"/>
          <p:cNvSpPr/>
          <p:nvPr/>
        </p:nvSpPr>
        <p:spPr>
          <a:xfrm rot="16200000" flipH="1">
            <a:off x="6043283" y="3007934"/>
            <a:ext cx="448963" cy="1705140"/>
          </a:xfrm>
          <a:prstGeom prst="rightBracket">
            <a:avLst>
              <a:gd name="adj" fmla="val 189898"/>
            </a:avLst>
          </a:prstGeom>
          <a:noFill/>
          <a:ln w="38100"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Curved Up Arrow 20"/>
          <p:cNvSpPr/>
          <p:nvPr/>
        </p:nvSpPr>
        <p:spPr>
          <a:xfrm rot="16200000" flipH="1">
            <a:off x="4096974" y="3007935"/>
            <a:ext cx="448964" cy="1705139"/>
          </a:xfrm>
          <a:prstGeom prst="rightBracket">
            <a:avLst>
              <a:gd name="adj" fmla="val 189897"/>
            </a:avLst>
          </a:prstGeom>
          <a:noFill/>
          <a:ln w="38100"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Curved Up Arrow 21"/>
          <p:cNvSpPr/>
          <p:nvPr/>
        </p:nvSpPr>
        <p:spPr>
          <a:xfrm rot="16200000" flipH="1">
            <a:off x="2150666" y="3007935"/>
            <a:ext cx="448964" cy="1705139"/>
          </a:xfrm>
          <a:prstGeom prst="rightBracket">
            <a:avLst>
              <a:gd name="adj" fmla="val 189897"/>
            </a:avLst>
          </a:prstGeom>
          <a:noFill/>
          <a:ln w="38100"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72649" y="4100701"/>
            <a:ext cx="1190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10 times 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size</a:t>
            </a:r>
            <a:endParaRPr lang="en-GB" sz="20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26341" y="4100701"/>
            <a:ext cx="1190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10 times 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size</a:t>
            </a:r>
            <a:endParaRPr lang="en-GB" sz="20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80033" y="4100701"/>
            <a:ext cx="1190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10 times 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size</a:t>
            </a:r>
            <a:endParaRPr lang="en-GB" sz="20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50628" y="5177477"/>
            <a:ext cx="2164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24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×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10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47897" y="5161843"/>
            <a:ext cx="276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2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53139" y="5161843"/>
            <a:ext cx="276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a typeface="Cambria Math" panose="02040503050406030204" pitchFamily="18" charset="0"/>
                <a:cs typeface="Calibri" panose="020F0502020204030204" pitchFamily="34" charset="0"/>
              </a:rPr>
              <a:t>4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46915" y="5161843"/>
            <a:ext cx="276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a typeface="Cambria Math" panose="02040503050406030204" pitchFamily="18" charset="0"/>
                <a:cs typeface="Calibri" panose="020F0502020204030204" pitchFamily="34" charset="0"/>
              </a:rPr>
              <a:t>0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699864" y="1789858"/>
            <a:ext cx="457200" cy="4572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5415194" y="1792480"/>
            <a:ext cx="457200" cy="4572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6469509" y="2396862"/>
            <a:ext cx="457200" cy="4572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7190302" y="2396351"/>
            <a:ext cx="457200" cy="4572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6474972" y="1765913"/>
            <a:ext cx="457200" cy="4572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7190302" y="1774916"/>
            <a:ext cx="457200" cy="4572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644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-0.21024 -0.0027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21" y="-139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-0.21025 -0.0027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21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7 L -0.21025 -0.0027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21" y="-139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7 L -0.21024 -0.0027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21" y="-13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-0.21024 -0.00278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21" y="-139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0.21024 -0.0027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21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8" grpId="0"/>
      <p:bldP spid="35" grpId="0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FF6D047-F838-6E40-BEDE-220AF205A2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307852"/>
              </p:ext>
            </p:extLst>
          </p:nvPr>
        </p:nvGraphicFramePr>
        <p:xfrm>
          <a:off x="674606" y="981581"/>
          <a:ext cx="7424904" cy="2530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6226">
                  <a:extLst>
                    <a:ext uri="{9D8B030D-6E8A-4147-A177-3AD203B41FA5}">
                      <a16:colId xmlns:a16="http://schemas.microsoft.com/office/drawing/2014/main" val="1945284546"/>
                    </a:ext>
                  </a:extLst>
                </a:gridCol>
                <a:gridCol w="1856226">
                  <a:extLst>
                    <a:ext uri="{9D8B030D-6E8A-4147-A177-3AD203B41FA5}">
                      <a16:colId xmlns:a16="http://schemas.microsoft.com/office/drawing/2014/main" val="3143293763"/>
                    </a:ext>
                  </a:extLst>
                </a:gridCol>
                <a:gridCol w="1856226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1856226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Th</a:t>
                      </a: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1954954"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4221402"/>
                  </a:ext>
                </a:extLst>
              </a:tr>
            </a:tbl>
          </a:graphicData>
        </a:graphic>
      </p:graphicFrame>
      <p:sp>
        <p:nvSpPr>
          <p:cNvPr id="15" name="Oval 14"/>
          <p:cNvSpPr/>
          <p:nvPr/>
        </p:nvSpPr>
        <p:spPr>
          <a:xfrm>
            <a:off x="4699864" y="1789858"/>
            <a:ext cx="457200" cy="4572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urved Up Arrow 3"/>
          <p:cNvSpPr/>
          <p:nvPr/>
        </p:nvSpPr>
        <p:spPr>
          <a:xfrm rot="16200000" flipH="1">
            <a:off x="6201363" y="3158244"/>
            <a:ext cx="448964" cy="1435957"/>
          </a:xfrm>
          <a:prstGeom prst="rightBracket">
            <a:avLst>
              <a:gd name="adj" fmla="val 159919"/>
            </a:avLst>
          </a:prstGeom>
          <a:noFill/>
          <a:ln w="38100"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Curved Up Arrow 20"/>
          <p:cNvSpPr/>
          <p:nvPr/>
        </p:nvSpPr>
        <p:spPr>
          <a:xfrm rot="16200000" flipH="1">
            <a:off x="4310462" y="3158243"/>
            <a:ext cx="448963" cy="1435958"/>
          </a:xfrm>
          <a:prstGeom prst="rightBracket">
            <a:avLst>
              <a:gd name="adj" fmla="val 159919"/>
            </a:avLst>
          </a:prstGeom>
          <a:noFill/>
          <a:ln w="38100"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Curved Up Arrow 21"/>
          <p:cNvSpPr/>
          <p:nvPr/>
        </p:nvSpPr>
        <p:spPr>
          <a:xfrm rot="16200000" flipH="1">
            <a:off x="2419563" y="3158244"/>
            <a:ext cx="448964" cy="1435957"/>
          </a:xfrm>
          <a:prstGeom prst="rightBracket">
            <a:avLst>
              <a:gd name="adj" fmla="val 159919"/>
            </a:avLst>
          </a:prstGeom>
          <a:noFill/>
          <a:ln w="38100"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30730" y="4100701"/>
            <a:ext cx="1190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10 times 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size</a:t>
            </a:r>
            <a:endParaRPr lang="en-GB" sz="20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39828" y="4100701"/>
            <a:ext cx="1190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10 times 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size</a:t>
            </a:r>
            <a:endParaRPr lang="en-GB" sz="20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48930" y="4100701"/>
            <a:ext cx="1190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10 times 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size</a:t>
            </a:r>
            <a:endParaRPr lang="en-GB" sz="20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50628" y="5177477"/>
            <a:ext cx="2164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42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×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10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47897" y="5161843"/>
            <a:ext cx="276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a typeface="Cambria Math" panose="02040503050406030204" pitchFamily="18" charset="0"/>
                <a:cs typeface="Calibri" panose="020F0502020204030204" pitchFamily="34" charset="0"/>
              </a:rPr>
              <a:t>4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53139" y="5161843"/>
            <a:ext cx="276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a typeface="Cambria Math" panose="02040503050406030204" pitchFamily="18" charset="0"/>
                <a:cs typeface="Calibri" panose="020F0502020204030204" pitchFamily="34" charset="0"/>
              </a:rPr>
              <a:t>2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46915" y="5161843"/>
            <a:ext cx="276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a typeface="Cambria Math" panose="02040503050406030204" pitchFamily="18" charset="0"/>
                <a:cs typeface="Calibri" panose="020F0502020204030204" pitchFamily="34" charset="0"/>
              </a:rPr>
              <a:t>0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415194" y="1792480"/>
            <a:ext cx="457200" cy="4572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4699864" y="2387348"/>
            <a:ext cx="457200" cy="4572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5415194" y="2396351"/>
            <a:ext cx="457200" cy="4572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6474972" y="1765913"/>
            <a:ext cx="457200" cy="4572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7190302" y="1774916"/>
            <a:ext cx="457200" cy="4572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650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-0.21024 -0.0027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21" y="-13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-0.21025 -0.0027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21" y="-13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-0.21024 -0.0027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21" y="-13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-0.21025 -0.0027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21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-0.21024 -0.0027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21" y="-13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0.21024 -0.0027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21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28" grpId="0"/>
      <p:bldP spid="35" grpId="0"/>
      <p:bldP spid="36" grpId="0"/>
      <p:bldP spid="20" grpId="0" animBg="1"/>
      <p:bldP spid="20" grpId="1" animBg="1"/>
      <p:bldP spid="27" grpId="0" animBg="1"/>
      <p:bldP spid="27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8BB49F-C659-4A43-B72E-685F4724A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915" y="2812930"/>
            <a:ext cx="5664170" cy="27115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F5A518-CDE2-4448-A10D-B67BBA5C2CAE}"/>
              </a:ext>
            </a:extLst>
          </p:cNvPr>
          <p:cNvSpPr txBox="1"/>
          <p:nvPr/>
        </p:nvSpPr>
        <p:spPr>
          <a:xfrm>
            <a:off x="1498585" y="1193800"/>
            <a:ext cx="5905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Complete these calculations in your book.</a:t>
            </a:r>
          </a:p>
        </p:txBody>
      </p:sp>
    </p:spTree>
    <p:extLst>
      <p:ext uri="{BB962C8B-B14F-4D97-AF65-F5344CB8AC3E}">
        <p14:creationId xmlns:p14="http://schemas.microsoft.com/office/powerpoint/2010/main" val="1756527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CAD6A9-A99F-4985-9C71-619D0CCBC7B8}"/>
              </a:ext>
            </a:extLst>
          </p:cNvPr>
          <p:cNvSpPr txBox="1"/>
          <p:nvPr/>
        </p:nvSpPr>
        <p:spPr>
          <a:xfrm>
            <a:off x="482600" y="800100"/>
            <a:ext cx="5422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Now, finish the questions on your worksheet. If you complete these, there is a challenge question.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6159F0-0A3A-4BCC-A2B5-F7C0782AA0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82600" y="2138364"/>
            <a:ext cx="3530600" cy="21365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DB1F67-D188-4496-BC2B-0E17FFCCB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105" y="3789296"/>
            <a:ext cx="3015295" cy="213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243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67512" y="443133"/>
                <a:ext cx="7497474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1)  Complete the missing numbers.</a:t>
                </a:r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10 ones are equal to ___ ten</a:t>
                </a:r>
              </a:p>
              <a:p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___ hundreds are equal to 1 thousand</a:t>
                </a:r>
              </a:p>
              <a:p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___ tens are equal to 3 hundreds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2)	11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10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11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3)	10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____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2" y="443133"/>
                <a:ext cx="7497474" cy="5262979"/>
              </a:xfrm>
              <a:prstGeom prst="rect">
                <a:avLst/>
              </a:prstGeom>
              <a:blipFill>
                <a:blip r:embed="rId4"/>
                <a:stretch>
                  <a:fillRect l="-1709" t="-11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B00CE7E-F9BB-49AE-BA1D-DD816EE8AA32}"/>
              </a:ext>
            </a:extLst>
          </p:cNvPr>
          <p:cNvSpPr txBox="1"/>
          <p:nvPr/>
        </p:nvSpPr>
        <p:spPr>
          <a:xfrm>
            <a:off x="667512" y="5545456"/>
            <a:ext cx="7219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If you finish, please look over your 9x tables, we will play hit the button next.</a:t>
            </a:r>
          </a:p>
        </p:txBody>
      </p:sp>
    </p:spTree>
    <p:extLst>
      <p:ext uri="{BB962C8B-B14F-4D97-AF65-F5344CB8AC3E}">
        <p14:creationId xmlns:p14="http://schemas.microsoft.com/office/powerpoint/2010/main" val="112061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67512" y="443133"/>
                <a:ext cx="7497474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1)  Complete the missing numbers.</a:t>
                </a:r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10 ones are equal to ___ ten</a:t>
                </a:r>
              </a:p>
              <a:p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___ hundreds are equal to 1 thousand</a:t>
                </a:r>
              </a:p>
              <a:p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___ tens are equal to 3 hundreds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2)	11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10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11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3)	10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= </a:t>
                </a: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×</a:t>
                </a: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____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2" y="443133"/>
                <a:ext cx="7497474" cy="5262979"/>
              </a:xfrm>
              <a:prstGeom prst="rect">
                <a:avLst/>
              </a:prstGeom>
              <a:blipFill>
                <a:blip r:embed="rId5"/>
                <a:stretch>
                  <a:fillRect l="-1709" t="-11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641276" y="1263030"/>
            <a:ext cx="860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68585" y="2135866"/>
            <a:ext cx="860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68585" y="2958098"/>
            <a:ext cx="860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98622" y="3844789"/>
            <a:ext cx="860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43961" y="4669287"/>
            <a:ext cx="860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en-GB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6E6525-18C4-405B-A5CC-1D83C68F4D6F}"/>
              </a:ext>
            </a:extLst>
          </p:cNvPr>
          <p:cNvSpPr txBox="1"/>
          <p:nvPr/>
        </p:nvSpPr>
        <p:spPr>
          <a:xfrm>
            <a:off x="812800" y="5564506"/>
            <a:ext cx="627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6"/>
              </a:rPr>
              <a:t>https://www.topmarks.co.uk/maths-games/hit-the-button</a:t>
            </a:r>
            <a:r>
              <a:rPr lang="en-GB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232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18589" y="5284280"/>
            <a:ext cx="2164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1 ten 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65957" y="5284280"/>
            <a:ext cx="1529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4 tens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96819" y="5284280"/>
            <a:ext cx="2164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10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96857" y="5267905"/>
            <a:ext cx="1529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528" y="4063187"/>
            <a:ext cx="806412" cy="7865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254" y="4063187"/>
            <a:ext cx="806412" cy="7865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02" y="4063187"/>
            <a:ext cx="806412" cy="7865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980" y="4063187"/>
            <a:ext cx="806412" cy="7865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9559" y="1394105"/>
            <a:ext cx="2400464" cy="105600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3883" y="1394105"/>
            <a:ext cx="2400464" cy="105600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5534" y="2477443"/>
            <a:ext cx="2400464" cy="105600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1313" y="2477443"/>
            <a:ext cx="2400464" cy="1056009"/>
          </a:xfrm>
          <a:prstGeom prst="rect">
            <a:avLst/>
          </a:prstGeom>
        </p:spPr>
      </p:pic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912928"/>
              </p:ext>
            </p:extLst>
          </p:nvPr>
        </p:nvGraphicFramePr>
        <p:xfrm>
          <a:off x="5149313" y="4169645"/>
          <a:ext cx="2326508" cy="508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627">
                  <a:extLst>
                    <a:ext uri="{9D8B030D-6E8A-4147-A177-3AD203B41FA5}">
                      <a16:colId xmlns:a16="http://schemas.microsoft.com/office/drawing/2014/main" val="779492499"/>
                    </a:ext>
                  </a:extLst>
                </a:gridCol>
                <a:gridCol w="581627">
                  <a:extLst>
                    <a:ext uri="{9D8B030D-6E8A-4147-A177-3AD203B41FA5}">
                      <a16:colId xmlns:a16="http://schemas.microsoft.com/office/drawing/2014/main" val="1460123629"/>
                    </a:ext>
                  </a:extLst>
                </a:gridCol>
                <a:gridCol w="581627">
                  <a:extLst>
                    <a:ext uri="{9D8B030D-6E8A-4147-A177-3AD203B41FA5}">
                      <a16:colId xmlns:a16="http://schemas.microsoft.com/office/drawing/2014/main" val="2444739069"/>
                    </a:ext>
                  </a:extLst>
                </a:gridCol>
                <a:gridCol w="581627">
                  <a:extLst>
                    <a:ext uri="{9D8B030D-6E8A-4147-A177-3AD203B41FA5}">
                      <a16:colId xmlns:a16="http://schemas.microsoft.com/office/drawing/2014/main" val="2407816292"/>
                    </a:ext>
                  </a:extLst>
                </a:gridCol>
              </a:tblGrid>
              <a:tr h="508872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412530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145533" y="487503"/>
            <a:ext cx="3241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4 groups of 10</a:t>
            </a:r>
            <a:endParaRPr lang="en-GB" sz="32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676007" y="1214746"/>
            <a:ext cx="861847" cy="243041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1092464" y="1229283"/>
            <a:ext cx="861847" cy="243041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1489893" y="1229283"/>
            <a:ext cx="861847" cy="243041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1900283" y="1234689"/>
            <a:ext cx="861847" cy="24304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090829"/>
              </p:ext>
            </p:extLst>
          </p:nvPr>
        </p:nvGraphicFramePr>
        <p:xfrm>
          <a:off x="2181594" y="5354790"/>
          <a:ext cx="4377450" cy="508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5490">
                  <a:extLst>
                    <a:ext uri="{9D8B030D-6E8A-4147-A177-3AD203B41FA5}">
                      <a16:colId xmlns:a16="http://schemas.microsoft.com/office/drawing/2014/main" val="779492499"/>
                    </a:ext>
                  </a:extLst>
                </a:gridCol>
                <a:gridCol w="875490">
                  <a:extLst>
                    <a:ext uri="{9D8B030D-6E8A-4147-A177-3AD203B41FA5}">
                      <a16:colId xmlns:a16="http://schemas.microsoft.com/office/drawing/2014/main" val="1460123629"/>
                    </a:ext>
                  </a:extLst>
                </a:gridCol>
                <a:gridCol w="875490">
                  <a:extLst>
                    <a:ext uri="{9D8B030D-6E8A-4147-A177-3AD203B41FA5}">
                      <a16:colId xmlns:a16="http://schemas.microsoft.com/office/drawing/2014/main" val="2444739069"/>
                    </a:ext>
                  </a:extLst>
                </a:gridCol>
                <a:gridCol w="875490">
                  <a:extLst>
                    <a:ext uri="{9D8B030D-6E8A-4147-A177-3AD203B41FA5}">
                      <a16:colId xmlns:a16="http://schemas.microsoft.com/office/drawing/2014/main" val="2407816292"/>
                    </a:ext>
                  </a:extLst>
                </a:gridCol>
                <a:gridCol w="875490">
                  <a:extLst>
                    <a:ext uri="{9D8B030D-6E8A-4147-A177-3AD203B41FA5}">
                      <a16:colId xmlns:a16="http://schemas.microsoft.com/office/drawing/2014/main" val="2219985162"/>
                    </a:ext>
                  </a:extLst>
                </a:gridCol>
              </a:tblGrid>
              <a:tr h="50887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412530"/>
                  </a:ext>
                </a:extLst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215777"/>
              </p:ext>
            </p:extLst>
          </p:nvPr>
        </p:nvGraphicFramePr>
        <p:xfrm>
          <a:off x="2181594" y="4701561"/>
          <a:ext cx="4377450" cy="508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745">
                  <a:extLst>
                    <a:ext uri="{9D8B030D-6E8A-4147-A177-3AD203B41FA5}">
                      <a16:colId xmlns:a16="http://schemas.microsoft.com/office/drawing/2014/main" val="779492499"/>
                    </a:ext>
                  </a:extLst>
                </a:gridCol>
                <a:gridCol w="437745">
                  <a:extLst>
                    <a:ext uri="{9D8B030D-6E8A-4147-A177-3AD203B41FA5}">
                      <a16:colId xmlns:a16="http://schemas.microsoft.com/office/drawing/2014/main" val="1460123629"/>
                    </a:ext>
                  </a:extLst>
                </a:gridCol>
                <a:gridCol w="437745">
                  <a:extLst>
                    <a:ext uri="{9D8B030D-6E8A-4147-A177-3AD203B41FA5}">
                      <a16:colId xmlns:a16="http://schemas.microsoft.com/office/drawing/2014/main" val="2444739069"/>
                    </a:ext>
                  </a:extLst>
                </a:gridCol>
                <a:gridCol w="437745">
                  <a:extLst>
                    <a:ext uri="{9D8B030D-6E8A-4147-A177-3AD203B41FA5}">
                      <a16:colId xmlns:a16="http://schemas.microsoft.com/office/drawing/2014/main" val="2407816292"/>
                    </a:ext>
                  </a:extLst>
                </a:gridCol>
                <a:gridCol w="437745">
                  <a:extLst>
                    <a:ext uri="{9D8B030D-6E8A-4147-A177-3AD203B41FA5}">
                      <a16:colId xmlns:a16="http://schemas.microsoft.com/office/drawing/2014/main" val="2219985162"/>
                    </a:ext>
                  </a:extLst>
                </a:gridCol>
                <a:gridCol w="437745">
                  <a:extLst>
                    <a:ext uri="{9D8B030D-6E8A-4147-A177-3AD203B41FA5}">
                      <a16:colId xmlns:a16="http://schemas.microsoft.com/office/drawing/2014/main" val="3746883553"/>
                    </a:ext>
                  </a:extLst>
                </a:gridCol>
                <a:gridCol w="437745">
                  <a:extLst>
                    <a:ext uri="{9D8B030D-6E8A-4147-A177-3AD203B41FA5}">
                      <a16:colId xmlns:a16="http://schemas.microsoft.com/office/drawing/2014/main" val="2150115590"/>
                    </a:ext>
                  </a:extLst>
                </a:gridCol>
                <a:gridCol w="437745">
                  <a:extLst>
                    <a:ext uri="{9D8B030D-6E8A-4147-A177-3AD203B41FA5}">
                      <a16:colId xmlns:a16="http://schemas.microsoft.com/office/drawing/2014/main" val="3363972234"/>
                    </a:ext>
                  </a:extLst>
                </a:gridCol>
                <a:gridCol w="437745">
                  <a:extLst>
                    <a:ext uri="{9D8B030D-6E8A-4147-A177-3AD203B41FA5}">
                      <a16:colId xmlns:a16="http://schemas.microsoft.com/office/drawing/2014/main" val="570383539"/>
                    </a:ext>
                  </a:extLst>
                </a:gridCol>
                <a:gridCol w="437745">
                  <a:extLst>
                    <a:ext uri="{9D8B030D-6E8A-4147-A177-3AD203B41FA5}">
                      <a16:colId xmlns:a16="http://schemas.microsoft.com/office/drawing/2014/main" val="2426776883"/>
                    </a:ext>
                  </a:extLst>
                </a:gridCol>
              </a:tblGrid>
              <a:tr h="50887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41253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989021" y="4694387"/>
                <a:ext cx="52816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10 groups of 5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GB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5 groups of 10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021" y="4694387"/>
                <a:ext cx="5281671" cy="523220"/>
              </a:xfrm>
              <a:prstGeom prst="rect">
                <a:avLst/>
              </a:prstGeom>
              <a:blipFill>
                <a:blip r:embed="rId5"/>
                <a:stretch>
                  <a:fillRect l="-2307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091115" y="5347616"/>
                <a:ext cx="52816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10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GB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10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115" y="5347616"/>
                <a:ext cx="5281671" cy="523220"/>
              </a:xfrm>
              <a:prstGeom prst="rect">
                <a:avLst/>
              </a:prstGeom>
              <a:blipFill>
                <a:blip r:embed="rId6"/>
                <a:stretch>
                  <a:fillRect l="-2309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7241" y="334776"/>
            <a:ext cx="4987698" cy="220061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87241" y="2371794"/>
            <a:ext cx="4987698" cy="220620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67512" y="1935230"/>
            <a:ext cx="1309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What’s the same?</a:t>
            </a:r>
            <a:endParaRPr lang="en-GB" sz="24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733380" y="2119729"/>
            <a:ext cx="1459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What’s different?</a:t>
            </a:r>
            <a:endParaRPr lang="en-GB" sz="24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70907" y="474709"/>
            <a:ext cx="747045" cy="74704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E80A0F6-E404-4449-B7A0-F36BCB842340}"/>
              </a:ext>
            </a:extLst>
          </p:cNvPr>
          <p:cNvSpPr txBox="1"/>
          <p:nvPr/>
        </p:nvSpPr>
        <p:spPr>
          <a:xfrm>
            <a:off x="6775467" y="1218891"/>
            <a:ext cx="2095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44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ADE78C-12A8-488E-BDDD-8A50CBA83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145" y="2929779"/>
            <a:ext cx="5448826" cy="23797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BC9E84-29E2-4AE2-B8E9-AB3FA9AAC22D}"/>
              </a:ext>
            </a:extLst>
          </p:cNvPr>
          <p:cNvSpPr txBox="1"/>
          <p:nvPr/>
        </p:nvSpPr>
        <p:spPr>
          <a:xfrm>
            <a:off x="1371600" y="723900"/>
            <a:ext cx="5295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Complete question 1 from your worksheet.</a:t>
            </a:r>
          </a:p>
        </p:txBody>
      </p:sp>
    </p:spTree>
    <p:extLst>
      <p:ext uri="{BB962C8B-B14F-4D97-AF65-F5344CB8AC3E}">
        <p14:creationId xmlns:p14="http://schemas.microsoft.com/office/powerpoint/2010/main" val="2367292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B11B6D-DC01-45E4-88D4-DC8F1DA4C9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732"/>
          <a:stretch/>
        </p:blipFill>
        <p:spPr>
          <a:xfrm>
            <a:off x="1236079" y="2819400"/>
            <a:ext cx="5817481" cy="2349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D14DE3-E5F5-4A48-8422-B8AEC5388507}"/>
              </a:ext>
            </a:extLst>
          </p:cNvPr>
          <p:cNvSpPr txBox="1"/>
          <p:nvPr/>
        </p:nvSpPr>
        <p:spPr>
          <a:xfrm>
            <a:off x="863600" y="508000"/>
            <a:ext cx="678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Please complete these number sentences in your book.</a:t>
            </a:r>
          </a:p>
        </p:txBody>
      </p:sp>
    </p:spTree>
    <p:extLst>
      <p:ext uri="{BB962C8B-B14F-4D97-AF65-F5344CB8AC3E}">
        <p14:creationId xmlns:p14="http://schemas.microsoft.com/office/powerpoint/2010/main" val="1371358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409D9E-47BB-4D86-BAA4-9DA9A3C031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33387" y="804862"/>
            <a:ext cx="3557588" cy="19859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531767-917D-4BB7-A687-E02D7B991CA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31786" y="3429000"/>
            <a:ext cx="3859213" cy="21669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58206B-B3D7-4F4A-8948-6D13337E0A2A}"/>
              </a:ext>
            </a:extLst>
          </p:cNvPr>
          <p:cNvSpPr txBox="1"/>
          <p:nvPr/>
        </p:nvSpPr>
        <p:spPr>
          <a:xfrm>
            <a:off x="5321300" y="1333500"/>
            <a:ext cx="27051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Now, work through questions 3 and 4 on you worksheets.</a:t>
            </a:r>
          </a:p>
        </p:txBody>
      </p:sp>
    </p:spTree>
    <p:extLst>
      <p:ext uri="{BB962C8B-B14F-4D97-AF65-F5344CB8AC3E}">
        <p14:creationId xmlns:p14="http://schemas.microsoft.com/office/powerpoint/2010/main" val="1639803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434723"/>
              </p:ext>
            </p:extLst>
          </p:nvPr>
        </p:nvGraphicFramePr>
        <p:xfrm>
          <a:off x="845240" y="700787"/>
          <a:ext cx="2607483" cy="40769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9161">
                  <a:extLst>
                    <a:ext uri="{9D8B030D-6E8A-4147-A177-3AD203B41FA5}">
                      <a16:colId xmlns:a16="http://schemas.microsoft.com/office/drawing/2014/main" val="1714370360"/>
                    </a:ext>
                  </a:extLst>
                </a:gridCol>
                <a:gridCol w="869161">
                  <a:extLst>
                    <a:ext uri="{9D8B030D-6E8A-4147-A177-3AD203B41FA5}">
                      <a16:colId xmlns:a16="http://schemas.microsoft.com/office/drawing/2014/main" val="470649368"/>
                    </a:ext>
                  </a:extLst>
                </a:gridCol>
                <a:gridCol w="869161">
                  <a:extLst>
                    <a:ext uri="{9D8B030D-6E8A-4147-A177-3AD203B41FA5}">
                      <a16:colId xmlns:a16="http://schemas.microsoft.com/office/drawing/2014/main" val="1919359199"/>
                    </a:ext>
                  </a:extLst>
                </a:gridCol>
              </a:tblGrid>
              <a:tr h="335742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Berlin Sans FB" panose="020E0602020502020306" pitchFamily="34" charset="0"/>
                        </a:rPr>
                        <a:t>H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Berlin Sans FB" panose="020E0602020502020306" pitchFamily="34" charset="0"/>
                        </a:rPr>
                        <a:t>T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Berlin Sans FB" panose="020E0602020502020306" pitchFamily="34" charset="0"/>
                        </a:rPr>
                        <a:t>O</a:t>
                      </a: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963676"/>
                  </a:ext>
                </a:extLst>
              </a:tr>
              <a:tr h="388855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5411759"/>
                  </a:ext>
                </a:extLst>
              </a:tr>
              <a:tr h="363916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5412945"/>
                  </a:ext>
                </a:extLst>
              </a:tr>
              <a:tr h="340438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7680749"/>
                  </a:ext>
                </a:extLst>
              </a:tr>
              <a:tr h="309916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1978724"/>
                  </a:ext>
                </a:extLst>
              </a:tr>
              <a:tr h="316680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2210169"/>
                  </a:ext>
                </a:extLst>
              </a:tr>
              <a:tr h="316680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21715"/>
                  </a:ext>
                </a:extLst>
              </a:tr>
              <a:tr h="316680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8563240"/>
                  </a:ext>
                </a:extLst>
              </a:tr>
              <a:tr h="316680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9206748"/>
                  </a:ext>
                </a:extLst>
              </a:tr>
              <a:tr h="316680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7646933"/>
                  </a:ext>
                </a:extLst>
              </a:tr>
              <a:tr h="316680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9443512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734" y="1107637"/>
            <a:ext cx="363470" cy="3545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215" y="1107637"/>
            <a:ext cx="363470" cy="3545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773" y="1107637"/>
            <a:ext cx="363470" cy="3545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85" y="1490730"/>
            <a:ext cx="363470" cy="3545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566" y="1490730"/>
            <a:ext cx="363470" cy="3545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124" y="1490730"/>
            <a:ext cx="363470" cy="3545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436" y="1849186"/>
            <a:ext cx="363470" cy="3545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917" y="1849186"/>
            <a:ext cx="363470" cy="3545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475" y="1849186"/>
            <a:ext cx="363470" cy="3545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734" y="2201130"/>
            <a:ext cx="363470" cy="3545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215" y="2201130"/>
            <a:ext cx="363470" cy="3545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773" y="2201130"/>
            <a:ext cx="363470" cy="3545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85" y="2584223"/>
            <a:ext cx="363470" cy="35451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566" y="2584223"/>
            <a:ext cx="363470" cy="35451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124" y="2584223"/>
            <a:ext cx="363470" cy="35451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436" y="2942679"/>
            <a:ext cx="363470" cy="35451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917" y="2942679"/>
            <a:ext cx="363470" cy="35451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475" y="2942679"/>
            <a:ext cx="363470" cy="35451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436" y="3307816"/>
            <a:ext cx="363470" cy="35451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917" y="3307816"/>
            <a:ext cx="363470" cy="35451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475" y="3307816"/>
            <a:ext cx="363470" cy="35451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436" y="3684228"/>
            <a:ext cx="363470" cy="35451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917" y="3684228"/>
            <a:ext cx="363470" cy="35451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475" y="3684228"/>
            <a:ext cx="363470" cy="35451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734" y="4045427"/>
            <a:ext cx="363470" cy="35451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215" y="4045427"/>
            <a:ext cx="363470" cy="35451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773" y="4045427"/>
            <a:ext cx="363470" cy="35451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436" y="4401309"/>
            <a:ext cx="363470" cy="35451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917" y="4401309"/>
            <a:ext cx="363470" cy="35451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475" y="4401309"/>
            <a:ext cx="363470" cy="35451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561824" y="1101355"/>
            <a:ext cx="4875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Each row has 2 tens and 1 one.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560148" y="2332446"/>
            <a:ext cx="3188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There are 10 rows.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560148" y="3018027"/>
            <a:ext cx="28406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The calculation is 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21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10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139190" y="3422618"/>
            <a:ext cx="379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75982" y="1705755"/>
            <a:ext cx="4875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Each row has 21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475" y="4803334"/>
            <a:ext cx="363470" cy="35451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821" y="4797767"/>
            <a:ext cx="369178" cy="36008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15" y="4797767"/>
            <a:ext cx="369178" cy="36008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5328818" y="3422618"/>
            <a:ext cx="379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18446" y="3422618"/>
            <a:ext cx="379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476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59259E-6 L -0.00035 -0.5382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26921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0.00121 -0.53773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6898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44444E-6 L 0.00486 -0.53773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-2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44" grpId="0"/>
      <p:bldP spid="4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.9|3.9|8.6|6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7.7|9.2|18.6|9|5.6|6|12.7|4.3|2|3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6|29.5|0.7|1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|4.4|2.8|9.9|29.7|1.6|17.5|1.4|6.6|1.4|4.6|9.3|3|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8|1.9|2.9|2.4|3.7|2.7|17|1.8|2.5|1.4|14.2|1.9|1.9|1.1|1.9|1.2|6.6|3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|6.1|1|4.3|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3.2|1.9|2.1|2.1|1.5|9.9|7.6|1.8|17.2|3.9|4.6|2.3|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1.5|10.2|3.2|3.9|1.3|1.4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522d4c35-b548-4432-90ae-af4376e1c4b4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6AE9213-A5CE-44AA-A10D-6294B8D0B0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9220</TotalTime>
  <Words>435</Words>
  <Application>Microsoft Office PowerPoint</Application>
  <PresentationFormat>On-screen Show (4:3)</PresentationFormat>
  <Paragraphs>132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Berlin Sans FB</vt:lpstr>
      <vt:lpstr>Calibri</vt:lpstr>
      <vt:lpstr>Cambria Math</vt:lpstr>
      <vt:lpstr>Comic Sans MS</vt:lpstr>
      <vt:lpstr>KG Primary Penmanship</vt:lpstr>
      <vt:lpstr>Title slide</vt:lpstr>
      <vt:lpstr>Get ready questions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Kat Lamb</cp:lastModifiedBy>
  <cp:revision>264</cp:revision>
  <dcterms:created xsi:type="dcterms:W3CDTF">2019-07-05T11:02:13Z</dcterms:created>
  <dcterms:modified xsi:type="dcterms:W3CDTF">2021-11-25T09:18:50Z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