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41"/>
  </p:notesMasterIdLst>
  <p:sldIdLst>
    <p:sldId id="296" r:id="rId10"/>
    <p:sldId id="334" r:id="rId11"/>
    <p:sldId id="335" r:id="rId12"/>
    <p:sldId id="336" r:id="rId13"/>
    <p:sldId id="299" r:id="rId14"/>
    <p:sldId id="308" r:id="rId15"/>
    <p:sldId id="319" r:id="rId16"/>
    <p:sldId id="320" r:id="rId17"/>
    <p:sldId id="318" r:id="rId18"/>
    <p:sldId id="309" r:id="rId19"/>
    <p:sldId id="310" r:id="rId20"/>
    <p:sldId id="311" r:id="rId21"/>
    <p:sldId id="321" r:id="rId22"/>
    <p:sldId id="322" r:id="rId23"/>
    <p:sldId id="315" r:id="rId24"/>
    <p:sldId id="316" r:id="rId25"/>
    <p:sldId id="301" r:id="rId26"/>
    <p:sldId id="325" r:id="rId27"/>
    <p:sldId id="326" r:id="rId28"/>
    <p:sldId id="327" r:id="rId29"/>
    <p:sldId id="328" r:id="rId30"/>
    <p:sldId id="329" r:id="rId31"/>
    <p:sldId id="330" r:id="rId32"/>
    <p:sldId id="313" r:id="rId33"/>
    <p:sldId id="324" r:id="rId34"/>
    <p:sldId id="314" r:id="rId35"/>
    <p:sldId id="323" r:id="rId36"/>
    <p:sldId id="317" r:id="rId37"/>
    <p:sldId id="331" r:id="rId38"/>
    <p:sldId id="332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6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4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2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7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8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2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0.png"/><Relationship Id="rId11" Type="http://schemas.openxmlformats.org/officeDocument/2006/relationships/image" Target="../media/image1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7.emf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7.emf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36.emf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png"/><Relationship Id="rId3" Type="http://schemas.openxmlformats.org/officeDocument/2006/relationships/image" Target="../media/image36.emf"/><Relationship Id="rId7" Type="http://schemas.openxmlformats.org/officeDocument/2006/relationships/image" Target="../media/image310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11" Type="http://schemas.openxmlformats.org/officeDocument/2006/relationships/image" Target="../media/image340.png"/><Relationship Id="rId10" Type="http://schemas.openxmlformats.org/officeDocument/2006/relationships/image" Target="../media/image330.png"/><Relationship Id="rId4" Type="http://schemas.openxmlformats.org/officeDocument/2006/relationships/image" Target="../media/image37.emf"/><Relationship Id="rId9" Type="http://schemas.openxmlformats.org/officeDocument/2006/relationships/image" Target="../media/image3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../../Maths/Year-3-Autumn-Block-2-FB4-.ppt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41156"/>
            <a:ext cx="6522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08.11.21</a:t>
            </a:r>
            <a:r>
              <a:rPr lang="en-GB" sz="2800" u="sng" dirty="0">
                <a:latin typeface="Comic Sans MS" panose="030F0702030302020204" pitchFamily="66" charset="0"/>
              </a:rPr>
              <a:t/>
            </a:r>
            <a:br>
              <a:rPr lang="en-GB" sz="2800" u="sng" dirty="0">
                <a:latin typeface="Comic Sans MS" panose="030F0702030302020204" pitchFamily="66" charset="0"/>
              </a:rPr>
            </a:b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</a:rPr>
              <a:t>LO: Subtract a 1-digit number from a 2-digit number (</a:t>
            </a:r>
            <a:r>
              <a:rPr lang="en-GB" sz="2800" u="sng" dirty="0" smtClean="0">
                <a:latin typeface="Comic Sans MS" panose="030F0702030302020204" pitchFamily="66" charset="0"/>
              </a:rPr>
              <a:t>crossing 10).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83277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1830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blipFill>
                <a:blip r:embed="rId6"/>
                <a:stretch>
                  <a:fillRect l="-13702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3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720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5046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0929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110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146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75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542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44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336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7089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36397" y="833628"/>
            <a:ext cx="4243711" cy="172165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7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878026" y="833628"/>
            <a:ext cx="1198726" cy="1721656"/>
          </a:xfrm>
          <a:prstGeom prst="arc">
            <a:avLst>
              <a:gd name="adj1" fmla="val 10723193"/>
              <a:gd name="adj2" fmla="val 184841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3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16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074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4688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897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875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788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0717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157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138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978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06267" y="5037127"/>
              <a:ext cx="560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7581" y="999376"/>
            <a:ext cx="3624577" cy="1476697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6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308494" y="999377"/>
            <a:ext cx="1768258" cy="147669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3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99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6106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6074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9021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39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68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9738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269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405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24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1815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79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5894" y="898772"/>
            <a:ext cx="3012049" cy="1654701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5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909206" y="943602"/>
            <a:ext cx="1182250" cy="1609871"/>
          </a:xfrm>
          <a:prstGeom prst="arc">
            <a:avLst>
              <a:gd name="adj1" fmla="val 10723193"/>
              <a:gd name="adj2" fmla="val 21585203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4448" y="5262095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3202" y="53927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52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4537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84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0535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questions…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54" y="1752191"/>
            <a:ext cx="5537562" cy="3279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9" y="1843631"/>
            <a:ext cx="50482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40" y="934265"/>
            <a:ext cx="5191534" cy="4167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50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multiples of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" y="-20842"/>
            <a:ext cx="4998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 – Addition and Subtraction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this unit we will…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1950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42213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6213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36476" y="901885"/>
            <a:ext cx="1524000" cy="1284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1-digit numbers – not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60476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0739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 2-digit and 1-digit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6281" y="1755325"/>
            <a:ext cx="0" cy="596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4281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1-digit numbers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12429" y="280906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6252" y="2351863"/>
            <a:ext cx="15240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2-digits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24400" y="277858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6051" y="2121090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a 3-digit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54236" y="2704560"/>
            <a:ext cx="341815" cy="426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8187" y="3131279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2-digit numbers – not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01080" y="4441915"/>
            <a:ext cx="999320" cy="248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00400" y="4132758"/>
            <a:ext cx="1524000" cy="788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2-digit numbers –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24400" y="4507233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90308" y="3867154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3-digit number – crossing 100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09956" y="4485471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0289" y="628358"/>
            <a:ext cx="670018" cy="670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81" y="623134"/>
            <a:ext cx="670618" cy="6706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91280" y="408051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100s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1280" y="5460812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Spot the pattern – making it explicit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53280" y="4933953"/>
            <a:ext cx="0" cy="526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429428" y="5896252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3832" y="5373722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two 2-digit numbers – crossing 10 – add ones and add tens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197679" y="589625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49378" y="5360659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2-digit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24" y="623134"/>
            <a:ext cx="670618" cy="6706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430" y="623134"/>
            <a:ext cx="670618" cy="670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261" y="2060069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9" y="1065440"/>
            <a:ext cx="6941488" cy="4172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599" y="1065440"/>
            <a:ext cx="612184" cy="776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87" y="1664970"/>
            <a:ext cx="6135734" cy="3147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53" y="1245052"/>
            <a:ext cx="5971903" cy="3783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38" y="1195524"/>
            <a:ext cx="6018167" cy="3480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509251" y="1910427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921305" y="1910427"/>
            <a:ext cx="924198" cy="26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0" y="408168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939187"/>
            <a:ext cx="438968" cy="50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597667"/>
            <a:ext cx="438968" cy="50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256149"/>
            <a:ext cx="438968" cy="50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2914631"/>
            <a:ext cx="438968" cy="50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939187"/>
            <a:ext cx="438968" cy="50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597667"/>
            <a:ext cx="438968" cy="50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256149"/>
            <a:ext cx="438968" cy="50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2914631"/>
            <a:ext cx="438968" cy="50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917825"/>
            <a:ext cx="438968" cy="50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576305"/>
            <a:ext cx="438968" cy="50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234787"/>
            <a:ext cx="438968" cy="50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917825"/>
            <a:ext cx="438968" cy="50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576305"/>
            <a:ext cx="438968" cy="50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1109055" y="474550"/>
            <a:ext cx="924198" cy="26062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54017" y="474551"/>
            <a:ext cx="924198" cy="26062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26" y="1501287"/>
            <a:ext cx="438968" cy="504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305" y="1501287"/>
            <a:ext cx="438968" cy="504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84" y="1501287"/>
            <a:ext cx="438968" cy="50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1501287"/>
            <a:ext cx="438968" cy="50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47" y="1501287"/>
            <a:ext cx="438968" cy="50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510735" y="2044365"/>
            <a:ext cx="438968" cy="504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8" y="2044365"/>
            <a:ext cx="438968" cy="504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34" y="2044365"/>
            <a:ext cx="438968" cy="504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33" y="2044365"/>
            <a:ext cx="438968" cy="504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00" y="2044365"/>
            <a:ext cx="438968" cy="50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2044365"/>
            <a:ext cx="438968" cy="504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267" y="2044365"/>
            <a:ext cx="438968" cy="504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2044365"/>
            <a:ext cx="438968" cy="504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97005" y="1492861"/>
            <a:ext cx="438968" cy="504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83138" y="1492861"/>
            <a:ext cx="438968" cy="504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355404" y="1492861"/>
            <a:ext cx="438968" cy="504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213803" y="1492861"/>
            <a:ext cx="438968" cy="50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27670" y="1492861"/>
            <a:ext cx="438968" cy="50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69271" y="1492861"/>
            <a:ext cx="438968" cy="50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641537" y="1492861"/>
            <a:ext cx="438968" cy="504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499939" y="1492861"/>
            <a:ext cx="438968" cy="504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5" y="1498479"/>
            <a:ext cx="438968" cy="504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1498479"/>
            <a:ext cx="438968" cy="50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62988" y="1440609"/>
            <a:ext cx="2389649" cy="1055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485871" y="5124452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 is 17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49362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220482" y="1505478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32536" y="1505478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15210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97656" y="3505393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505393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163873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822355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480837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139319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505393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163873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822355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480837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139319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12636" y="35626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736033" y="321895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710834" y="35392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311559" y="216758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978484" y="2197326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03353" y="257385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60035" y="254076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72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519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784957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4834" y="1796814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956888" y="1796814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443437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22008" y="3796729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14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796729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455209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113691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772173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430655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796729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455209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113691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772173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430655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436988" y="385397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060385" y="3510289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035186" y="383063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635911" y="2458924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631332" y="28151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298592" y="28345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635911" y="317147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2444" y="409261"/>
            <a:ext cx="747045" cy="74704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 flipV="1">
            <a:off x="4320608" y="317442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288014" y="249541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8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4148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085242" y="2478357"/>
            <a:ext cx="550775" cy="155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809855" y="2466781"/>
            <a:ext cx="550775" cy="15531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8074" y="428840"/>
            <a:ext cx="796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Which of the calculations will need an exchange and which will not?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290676"/>
            <a:ext cx="261603" cy="3003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070179"/>
            <a:ext cx="261603" cy="300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863131"/>
            <a:ext cx="261603" cy="3003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615742"/>
            <a:ext cx="261603" cy="300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290676"/>
            <a:ext cx="261603" cy="3003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070179"/>
            <a:ext cx="261603" cy="3003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2863131"/>
            <a:ext cx="261603" cy="30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45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444" y="5272148"/>
            <a:ext cx="747045" cy="74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0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607816" y="2487457"/>
            <a:ext cx="550775" cy="155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60629" y="2489933"/>
            <a:ext cx="550775" cy="15531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630589" y="3465601"/>
            <a:ext cx="550775" cy="155318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355202" y="3454025"/>
            <a:ext cx="550775" cy="155318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4049321"/>
            <a:ext cx="261603" cy="3003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815377"/>
            <a:ext cx="261603" cy="3003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594882"/>
            <a:ext cx="261603" cy="30035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4049321"/>
            <a:ext cx="261603" cy="30035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3815377"/>
            <a:ext cx="261603" cy="3003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81363" y="3488753"/>
            <a:ext cx="550775" cy="15531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905976" y="3477177"/>
            <a:ext cx="550775" cy="155318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578014" y="2375896"/>
            <a:ext cx="550775" cy="155318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302627" y="2364320"/>
            <a:ext cx="550775" cy="155318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853401" y="2387472"/>
            <a:ext cx="550775" cy="1553185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2114954" y="2535898"/>
            <a:ext cx="591477" cy="787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340421"/>
            <a:ext cx="262800" cy="3017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070321"/>
            <a:ext cx="262800" cy="3017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800222"/>
            <a:ext cx="262800" cy="30173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530123"/>
            <a:ext cx="262800" cy="30173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260024"/>
            <a:ext cx="262800" cy="30173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341739"/>
            <a:ext cx="262800" cy="30173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071639"/>
            <a:ext cx="262800" cy="30173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801540"/>
            <a:ext cx="262800" cy="30173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531441"/>
            <a:ext cx="262800" cy="30173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261342"/>
            <a:ext cx="262800" cy="30173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583385"/>
            <a:ext cx="289493" cy="33238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313285"/>
            <a:ext cx="289493" cy="3323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043186"/>
            <a:ext cx="289493" cy="33238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2773087"/>
            <a:ext cx="289493" cy="33238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22773" y="2502339"/>
            <a:ext cx="289493" cy="33238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584703"/>
            <a:ext cx="289493" cy="3323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314603"/>
            <a:ext cx="289493" cy="33238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044504"/>
            <a:ext cx="289493" cy="33238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774405"/>
            <a:ext cx="289493" cy="33238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504306"/>
            <a:ext cx="289493" cy="332380"/>
          </a:xfrm>
          <a:prstGeom prst="rect">
            <a:avLst/>
          </a:prstGeom>
        </p:spPr>
      </p:pic>
      <p:sp>
        <p:nvSpPr>
          <p:cNvPr id="118" name="Rounded Rectangle 117"/>
          <p:cNvSpPr/>
          <p:nvPr/>
        </p:nvSpPr>
        <p:spPr>
          <a:xfrm>
            <a:off x="7228319" y="2478357"/>
            <a:ext cx="512105" cy="8728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ounded Rectangle 118"/>
          <p:cNvSpPr/>
          <p:nvPr/>
        </p:nvSpPr>
        <p:spPr>
          <a:xfrm>
            <a:off x="4671931" y="3601655"/>
            <a:ext cx="591477" cy="929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42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blipFill>
                <a:blip r:embed="rId11"/>
                <a:stretch>
                  <a:fillRect t="-15517" r="-6410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38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blipFill>
                <a:blip r:embed="rId12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24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blipFill>
                <a:blip r:embed="rId13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64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9" grpId="0"/>
      <p:bldP spid="59" grpId="1"/>
      <p:bldP spid="60" grpId="0"/>
      <p:bldP spid="60" grpId="1"/>
      <p:bldP spid="87" grpId="0" animBg="1"/>
      <p:bldP spid="118" grpId="0" animBg="1"/>
      <p:bldP spid="119" grpId="0" animBg="1"/>
      <p:bldP spid="120" grpId="0"/>
      <p:bldP spid="121" grpId="0"/>
      <p:bldP spid="1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questions…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" y="1421525"/>
            <a:ext cx="7528288" cy="26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1182" y="243840"/>
            <a:ext cx="29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Vocabulary: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8" y="103487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igit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umber bond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addition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column method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mental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exchange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place value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grid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8" y="1103131"/>
            <a:ext cx="5641258" cy="4252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1" y="442718"/>
            <a:ext cx="684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Try to complete these subtractions using the column method.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4164" y="1404645"/>
            <a:ext cx="173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 </a:t>
            </a:r>
            <a:r>
              <a:rPr lang="en-GB" b="1" dirty="0" smtClean="0"/>
              <a:t>Star Challenge!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72" y="91883"/>
            <a:ext cx="1066892" cy="98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72" y="91883"/>
            <a:ext cx="1066800" cy="95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57" y="2037414"/>
            <a:ext cx="3817424" cy="282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142" y="1773977"/>
            <a:ext cx="3162231" cy="4665074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6087286" y="1166944"/>
            <a:ext cx="600892" cy="51123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33" y="2350770"/>
            <a:ext cx="6057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671" y="3453247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99" y="3468636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7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3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noProof="0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2|9|0.9|1|1|12.2|1|3.6|9.9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2|14|1.1|4.7|0.5|0.5|0.5|0.7|0.5|0.9|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8.1|0.5|10.9|0.7|4.2|0.4|0.4|0.6|0.5|0.4|0.4|0.5|0.8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4|3.5|6.8|7.7|5.1|3.4|12.8|0.8|2.4|2.4|7.6|0.8|18.5|0.9|1.4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6|11.2|0.8|1.2|2.5|4.4|3.2|3.5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|12.4|1|0.9|3.3|3.6|1|1.5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|0.8|15.7|0.7|0.5|1.9|1.3|2|1|3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522d4c35-b548-4432-90ae-af4376e1c4b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24B35-F963-4CF6-A01B-34069616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11106</TotalTime>
  <Words>843</Words>
  <Application>Microsoft Office PowerPoint</Application>
  <PresentationFormat>On-screen Show (4:3)</PresentationFormat>
  <Paragraphs>186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Rochester</cp:lastModifiedBy>
  <cp:revision>246</cp:revision>
  <dcterms:created xsi:type="dcterms:W3CDTF">2019-07-05T11:02:13Z</dcterms:created>
  <dcterms:modified xsi:type="dcterms:W3CDTF">2021-11-05T10:32:25Z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