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F0FB6-3319-478B-8994-36E886E108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E3BEF4A-5AD0-4D57-A9D2-7A9795B262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072AA5-765B-4613-98DB-C90A17A008B9}"/>
              </a:ext>
            </a:extLst>
          </p:cNvPr>
          <p:cNvSpPr>
            <a:spLocks noGrp="1"/>
          </p:cNvSpPr>
          <p:nvPr>
            <p:ph type="dt" sz="half" idx="10"/>
          </p:nvPr>
        </p:nvSpPr>
        <p:spPr/>
        <p:txBody>
          <a:bodyPr/>
          <a:lstStyle/>
          <a:p>
            <a:fld id="{8E302E8C-B08A-4043-B9EE-2CDAD48957D1}" type="datetimeFigureOut">
              <a:rPr lang="en-GB" smtClean="0"/>
              <a:t>01/01/2021</a:t>
            </a:fld>
            <a:endParaRPr lang="en-GB"/>
          </a:p>
        </p:txBody>
      </p:sp>
      <p:sp>
        <p:nvSpPr>
          <p:cNvPr id="5" name="Footer Placeholder 4">
            <a:extLst>
              <a:ext uri="{FF2B5EF4-FFF2-40B4-BE49-F238E27FC236}">
                <a16:creationId xmlns:a16="http://schemas.microsoft.com/office/drawing/2014/main" id="{75B7F43F-FE01-4AEE-A0FF-4D113EBDAA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8FAD87-0DCA-4334-85B9-78632DB5878B}"/>
              </a:ext>
            </a:extLst>
          </p:cNvPr>
          <p:cNvSpPr>
            <a:spLocks noGrp="1"/>
          </p:cNvSpPr>
          <p:nvPr>
            <p:ph type="sldNum" sz="quarter" idx="12"/>
          </p:nvPr>
        </p:nvSpPr>
        <p:spPr/>
        <p:txBody>
          <a:bodyPr/>
          <a:lstStyle/>
          <a:p>
            <a:fld id="{A983172B-2AB9-4CFF-B708-DC0A4D744399}" type="slidenum">
              <a:rPr lang="en-GB" smtClean="0"/>
              <a:t>‹#›</a:t>
            </a:fld>
            <a:endParaRPr lang="en-GB"/>
          </a:p>
        </p:txBody>
      </p:sp>
    </p:spTree>
    <p:extLst>
      <p:ext uri="{BB962C8B-B14F-4D97-AF65-F5344CB8AC3E}">
        <p14:creationId xmlns:p14="http://schemas.microsoft.com/office/powerpoint/2010/main" val="129005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13FBA-36F8-4609-9823-0FF14E0EC5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FB82C7-2AC6-4C9E-BDBB-EA49BC3750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16AB94-BF7A-45B0-B74D-203EE920B0CF}"/>
              </a:ext>
            </a:extLst>
          </p:cNvPr>
          <p:cNvSpPr>
            <a:spLocks noGrp="1"/>
          </p:cNvSpPr>
          <p:nvPr>
            <p:ph type="dt" sz="half" idx="10"/>
          </p:nvPr>
        </p:nvSpPr>
        <p:spPr/>
        <p:txBody>
          <a:bodyPr/>
          <a:lstStyle/>
          <a:p>
            <a:fld id="{8E302E8C-B08A-4043-B9EE-2CDAD48957D1}" type="datetimeFigureOut">
              <a:rPr lang="en-GB" smtClean="0"/>
              <a:t>01/01/2021</a:t>
            </a:fld>
            <a:endParaRPr lang="en-GB"/>
          </a:p>
        </p:txBody>
      </p:sp>
      <p:sp>
        <p:nvSpPr>
          <p:cNvPr id="5" name="Footer Placeholder 4">
            <a:extLst>
              <a:ext uri="{FF2B5EF4-FFF2-40B4-BE49-F238E27FC236}">
                <a16:creationId xmlns:a16="http://schemas.microsoft.com/office/drawing/2014/main" id="{67EA8516-06C5-4671-89DE-8DB1EFBF0F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04860A-9FF6-4EBF-9117-996C809CCECB}"/>
              </a:ext>
            </a:extLst>
          </p:cNvPr>
          <p:cNvSpPr>
            <a:spLocks noGrp="1"/>
          </p:cNvSpPr>
          <p:nvPr>
            <p:ph type="sldNum" sz="quarter" idx="12"/>
          </p:nvPr>
        </p:nvSpPr>
        <p:spPr/>
        <p:txBody>
          <a:bodyPr/>
          <a:lstStyle/>
          <a:p>
            <a:fld id="{A983172B-2AB9-4CFF-B708-DC0A4D744399}" type="slidenum">
              <a:rPr lang="en-GB" smtClean="0"/>
              <a:t>‹#›</a:t>
            </a:fld>
            <a:endParaRPr lang="en-GB"/>
          </a:p>
        </p:txBody>
      </p:sp>
    </p:spTree>
    <p:extLst>
      <p:ext uri="{BB962C8B-B14F-4D97-AF65-F5344CB8AC3E}">
        <p14:creationId xmlns:p14="http://schemas.microsoft.com/office/powerpoint/2010/main" val="589512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B9F1D9-A963-42A5-A85C-7D31F63BA1A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23633B-D77B-456F-A8C5-A5439387C26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D9F939-9EA5-4B5E-B6A8-EFB2F6AC99A8}"/>
              </a:ext>
            </a:extLst>
          </p:cNvPr>
          <p:cNvSpPr>
            <a:spLocks noGrp="1"/>
          </p:cNvSpPr>
          <p:nvPr>
            <p:ph type="dt" sz="half" idx="10"/>
          </p:nvPr>
        </p:nvSpPr>
        <p:spPr/>
        <p:txBody>
          <a:bodyPr/>
          <a:lstStyle/>
          <a:p>
            <a:fld id="{8E302E8C-B08A-4043-B9EE-2CDAD48957D1}" type="datetimeFigureOut">
              <a:rPr lang="en-GB" smtClean="0"/>
              <a:t>01/01/2021</a:t>
            </a:fld>
            <a:endParaRPr lang="en-GB"/>
          </a:p>
        </p:txBody>
      </p:sp>
      <p:sp>
        <p:nvSpPr>
          <p:cNvPr id="5" name="Footer Placeholder 4">
            <a:extLst>
              <a:ext uri="{FF2B5EF4-FFF2-40B4-BE49-F238E27FC236}">
                <a16:creationId xmlns:a16="http://schemas.microsoft.com/office/drawing/2014/main" id="{C56C6652-DDDE-48CC-AE7D-D033C47911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41C5B7-4AD5-4721-9E7D-C7FB104A3FAD}"/>
              </a:ext>
            </a:extLst>
          </p:cNvPr>
          <p:cNvSpPr>
            <a:spLocks noGrp="1"/>
          </p:cNvSpPr>
          <p:nvPr>
            <p:ph type="sldNum" sz="quarter" idx="12"/>
          </p:nvPr>
        </p:nvSpPr>
        <p:spPr/>
        <p:txBody>
          <a:bodyPr/>
          <a:lstStyle/>
          <a:p>
            <a:fld id="{A983172B-2AB9-4CFF-B708-DC0A4D744399}" type="slidenum">
              <a:rPr lang="en-GB" smtClean="0"/>
              <a:t>‹#›</a:t>
            </a:fld>
            <a:endParaRPr lang="en-GB"/>
          </a:p>
        </p:txBody>
      </p:sp>
    </p:spTree>
    <p:extLst>
      <p:ext uri="{BB962C8B-B14F-4D97-AF65-F5344CB8AC3E}">
        <p14:creationId xmlns:p14="http://schemas.microsoft.com/office/powerpoint/2010/main" val="1740930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DA1CD-606C-4490-814A-87FFF2300C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A9CDC06-C202-4F1E-851D-A3963B98F68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B1DAE9-793B-42BA-BB1A-C50AEAB9AD12}"/>
              </a:ext>
            </a:extLst>
          </p:cNvPr>
          <p:cNvSpPr>
            <a:spLocks noGrp="1"/>
          </p:cNvSpPr>
          <p:nvPr>
            <p:ph type="dt" sz="half" idx="10"/>
          </p:nvPr>
        </p:nvSpPr>
        <p:spPr/>
        <p:txBody>
          <a:bodyPr/>
          <a:lstStyle/>
          <a:p>
            <a:fld id="{8E302E8C-B08A-4043-B9EE-2CDAD48957D1}" type="datetimeFigureOut">
              <a:rPr lang="en-GB" smtClean="0"/>
              <a:t>01/01/2021</a:t>
            </a:fld>
            <a:endParaRPr lang="en-GB"/>
          </a:p>
        </p:txBody>
      </p:sp>
      <p:sp>
        <p:nvSpPr>
          <p:cNvPr id="5" name="Footer Placeholder 4">
            <a:extLst>
              <a:ext uri="{FF2B5EF4-FFF2-40B4-BE49-F238E27FC236}">
                <a16:creationId xmlns:a16="http://schemas.microsoft.com/office/drawing/2014/main" id="{78AE4D77-039C-40F3-9A9D-12FFD89BCF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C0EDD4-53B2-4C6A-ADF9-54BCE7A3A2B4}"/>
              </a:ext>
            </a:extLst>
          </p:cNvPr>
          <p:cNvSpPr>
            <a:spLocks noGrp="1"/>
          </p:cNvSpPr>
          <p:nvPr>
            <p:ph type="sldNum" sz="quarter" idx="12"/>
          </p:nvPr>
        </p:nvSpPr>
        <p:spPr/>
        <p:txBody>
          <a:bodyPr/>
          <a:lstStyle/>
          <a:p>
            <a:fld id="{A983172B-2AB9-4CFF-B708-DC0A4D744399}" type="slidenum">
              <a:rPr lang="en-GB" smtClean="0"/>
              <a:t>‹#›</a:t>
            </a:fld>
            <a:endParaRPr lang="en-GB"/>
          </a:p>
        </p:txBody>
      </p:sp>
    </p:spTree>
    <p:extLst>
      <p:ext uri="{BB962C8B-B14F-4D97-AF65-F5344CB8AC3E}">
        <p14:creationId xmlns:p14="http://schemas.microsoft.com/office/powerpoint/2010/main" val="176240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9B559-9536-4601-9BC2-CA7CB8AFF0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AB80D9B-2CC1-41B9-BD32-31159BAB5B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9664E78-1A56-42CD-A1BB-1989DA56930C}"/>
              </a:ext>
            </a:extLst>
          </p:cNvPr>
          <p:cNvSpPr>
            <a:spLocks noGrp="1"/>
          </p:cNvSpPr>
          <p:nvPr>
            <p:ph type="dt" sz="half" idx="10"/>
          </p:nvPr>
        </p:nvSpPr>
        <p:spPr/>
        <p:txBody>
          <a:bodyPr/>
          <a:lstStyle/>
          <a:p>
            <a:fld id="{8E302E8C-B08A-4043-B9EE-2CDAD48957D1}" type="datetimeFigureOut">
              <a:rPr lang="en-GB" smtClean="0"/>
              <a:t>01/01/2021</a:t>
            </a:fld>
            <a:endParaRPr lang="en-GB"/>
          </a:p>
        </p:txBody>
      </p:sp>
      <p:sp>
        <p:nvSpPr>
          <p:cNvPr id="5" name="Footer Placeholder 4">
            <a:extLst>
              <a:ext uri="{FF2B5EF4-FFF2-40B4-BE49-F238E27FC236}">
                <a16:creationId xmlns:a16="http://schemas.microsoft.com/office/drawing/2014/main" id="{24F29753-6632-4296-AB29-E15E95AD5D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1925A8-AAAB-46C5-B9E6-907BF355F28C}"/>
              </a:ext>
            </a:extLst>
          </p:cNvPr>
          <p:cNvSpPr>
            <a:spLocks noGrp="1"/>
          </p:cNvSpPr>
          <p:nvPr>
            <p:ph type="sldNum" sz="quarter" idx="12"/>
          </p:nvPr>
        </p:nvSpPr>
        <p:spPr/>
        <p:txBody>
          <a:bodyPr/>
          <a:lstStyle/>
          <a:p>
            <a:fld id="{A983172B-2AB9-4CFF-B708-DC0A4D744399}" type="slidenum">
              <a:rPr lang="en-GB" smtClean="0"/>
              <a:t>‹#›</a:t>
            </a:fld>
            <a:endParaRPr lang="en-GB"/>
          </a:p>
        </p:txBody>
      </p:sp>
    </p:spTree>
    <p:extLst>
      <p:ext uri="{BB962C8B-B14F-4D97-AF65-F5344CB8AC3E}">
        <p14:creationId xmlns:p14="http://schemas.microsoft.com/office/powerpoint/2010/main" val="3283916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91BD2-BD9B-446E-A557-EFF83CE94B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0AA2405-7AD1-4D11-A04D-F30FC7FC964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37674D8-778B-4EE4-9F98-663DC2146F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0644EDC-6778-4AB3-ABB0-593BBAF9B10F}"/>
              </a:ext>
            </a:extLst>
          </p:cNvPr>
          <p:cNvSpPr>
            <a:spLocks noGrp="1"/>
          </p:cNvSpPr>
          <p:nvPr>
            <p:ph type="dt" sz="half" idx="10"/>
          </p:nvPr>
        </p:nvSpPr>
        <p:spPr/>
        <p:txBody>
          <a:bodyPr/>
          <a:lstStyle/>
          <a:p>
            <a:fld id="{8E302E8C-B08A-4043-B9EE-2CDAD48957D1}" type="datetimeFigureOut">
              <a:rPr lang="en-GB" smtClean="0"/>
              <a:t>01/01/2021</a:t>
            </a:fld>
            <a:endParaRPr lang="en-GB"/>
          </a:p>
        </p:txBody>
      </p:sp>
      <p:sp>
        <p:nvSpPr>
          <p:cNvPr id="6" name="Footer Placeholder 5">
            <a:extLst>
              <a:ext uri="{FF2B5EF4-FFF2-40B4-BE49-F238E27FC236}">
                <a16:creationId xmlns:a16="http://schemas.microsoft.com/office/drawing/2014/main" id="{DF0ABEC8-604C-48B2-877E-8604689F8D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B56AE2-E91B-4581-BC1A-5E416E97DEF6}"/>
              </a:ext>
            </a:extLst>
          </p:cNvPr>
          <p:cNvSpPr>
            <a:spLocks noGrp="1"/>
          </p:cNvSpPr>
          <p:nvPr>
            <p:ph type="sldNum" sz="quarter" idx="12"/>
          </p:nvPr>
        </p:nvSpPr>
        <p:spPr/>
        <p:txBody>
          <a:bodyPr/>
          <a:lstStyle/>
          <a:p>
            <a:fld id="{A983172B-2AB9-4CFF-B708-DC0A4D744399}" type="slidenum">
              <a:rPr lang="en-GB" smtClean="0"/>
              <a:t>‹#›</a:t>
            </a:fld>
            <a:endParaRPr lang="en-GB"/>
          </a:p>
        </p:txBody>
      </p:sp>
    </p:spTree>
    <p:extLst>
      <p:ext uri="{BB962C8B-B14F-4D97-AF65-F5344CB8AC3E}">
        <p14:creationId xmlns:p14="http://schemas.microsoft.com/office/powerpoint/2010/main" val="277988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1DE7-4FF2-4BC7-802D-CC0ADA7DF71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97EC11-97F9-469F-ADB9-A283DF752C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AE6F7E-DBD3-4773-AFC1-1338571C4CD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FFFA6A3-5D05-434E-9471-E1A153BDA8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7280054-4264-415B-AF5B-50E131870E0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2A3410F-69C4-4165-9BB3-A484BC51695A}"/>
              </a:ext>
            </a:extLst>
          </p:cNvPr>
          <p:cNvSpPr>
            <a:spLocks noGrp="1"/>
          </p:cNvSpPr>
          <p:nvPr>
            <p:ph type="dt" sz="half" idx="10"/>
          </p:nvPr>
        </p:nvSpPr>
        <p:spPr/>
        <p:txBody>
          <a:bodyPr/>
          <a:lstStyle/>
          <a:p>
            <a:fld id="{8E302E8C-B08A-4043-B9EE-2CDAD48957D1}" type="datetimeFigureOut">
              <a:rPr lang="en-GB" smtClean="0"/>
              <a:t>01/01/2021</a:t>
            </a:fld>
            <a:endParaRPr lang="en-GB"/>
          </a:p>
        </p:txBody>
      </p:sp>
      <p:sp>
        <p:nvSpPr>
          <p:cNvPr id="8" name="Footer Placeholder 7">
            <a:extLst>
              <a:ext uri="{FF2B5EF4-FFF2-40B4-BE49-F238E27FC236}">
                <a16:creationId xmlns:a16="http://schemas.microsoft.com/office/drawing/2014/main" id="{874ECDE0-D56A-4E04-834F-BE313F66F4C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F0A23DF-B6F8-4CB9-BB09-F1E5C2D8492A}"/>
              </a:ext>
            </a:extLst>
          </p:cNvPr>
          <p:cNvSpPr>
            <a:spLocks noGrp="1"/>
          </p:cNvSpPr>
          <p:nvPr>
            <p:ph type="sldNum" sz="quarter" idx="12"/>
          </p:nvPr>
        </p:nvSpPr>
        <p:spPr/>
        <p:txBody>
          <a:bodyPr/>
          <a:lstStyle/>
          <a:p>
            <a:fld id="{A983172B-2AB9-4CFF-B708-DC0A4D744399}" type="slidenum">
              <a:rPr lang="en-GB" smtClean="0"/>
              <a:t>‹#›</a:t>
            </a:fld>
            <a:endParaRPr lang="en-GB"/>
          </a:p>
        </p:txBody>
      </p:sp>
    </p:spTree>
    <p:extLst>
      <p:ext uri="{BB962C8B-B14F-4D97-AF65-F5344CB8AC3E}">
        <p14:creationId xmlns:p14="http://schemas.microsoft.com/office/powerpoint/2010/main" val="1735197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568A9-3B73-439C-A2D0-78BAB55EA5A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10B6C04-C1DD-44EA-8ECD-CF37DADDBF61}"/>
              </a:ext>
            </a:extLst>
          </p:cNvPr>
          <p:cNvSpPr>
            <a:spLocks noGrp="1"/>
          </p:cNvSpPr>
          <p:nvPr>
            <p:ph type="dt" sz="half" idx="10"/>
          </p:nvPr>
        </p:nvSpPr>
        <p:spPr/>
        <p:txBody>
          <a:bodyPr/>
          <a:lstStyle/>
          <a:p>
            <a:fld id="{8E302E8C-B08A-4043-B9EE-2CDAD48957D1}" type="datetimeFigureOut">
              <a:rPr lang="en-GB" smtClean="0"/>
              <a:t>01/01/2021</a:t>
            </a:fld>
            <a:endParaRPr lang="en-GB"/>
          </a:p>
        </p:txBody>
      </p:sp>
      <p:sp>
        <p:nvSpPr>
          <p:cNvPr id="4" name="Footer Placeholder 3">
            <a:extLst>
              <a:ext uri="{FF2B5EF4-FFF2-40B4-BE49-F238E27FC236}">
                <a16:creationId xmlns:a16="http://schemas.microsoft.com/office/drawing/2014/main" id="{A5711820-439B-4F3C-AAA9-76D3780BE44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D95B5BC-1E74-4165-B636-912B62371043}"/>
              </a:ext>
            </a:extLst>
          </p:cNvPr>
          <p:cNvSpPr>
            <a:spLocks noGrp="1"/>
          </p:cNvSpPr>
          <p:nvPr>
            <p:ph type="sldNum" sz="quarter" idx="12"/>
          </p:nvPr>
        </p:nvSpPr>
        <p:spPr/>
        <p:txBody>
          <a:bodyPr/>
          <a:lstStyle/>
          <a:p>
            <a:fld id="{A983172B-2AB9-4CFF-B708-DC0A4D744399}" type="slidenum">
              <a:rPr lang="en-GB" smtClean="0"/>
              <a:t>‹#›</a:t>
            </a:fld>
            <a:endParaRPr lang="en-GB"/>
          </a:p>
        </p:txBody>
      </p:sp>
    </p:spTree>
    <p:extLst>
      <p:ext uri="{BB962C8B-B14F-4D97-AF65-F5344CB8AC3E}">
        <p14:creationId xmlns:p14="http://schemas.microsoft.com/office/powerpoint/2010/main" val="148361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C8B6ED-39B7-43E0-9104-BD25B2C04085}"/>
              </a:ext>
            </a:extLst>
          </p:cNvPr>
          <p:cNvSpPr>
            <a:spLocks noGrp="1"/>
          </p:cNvSpPr>
          <p:nvPr>
            <p:ph type="dt" sz="half" idx="10"/>
          </p:nvPr>
        </p:nvSpPr>
        <p:spPr/>
        <p:txBody>
          <a:bodyPr/>
          <a:lstStyle/>
          <a:p>
            <a:fld id="{8E302E8C-B08A-4043-B9EE-2CDAD48957D1}" type="datetimeFigureOut">
              <a:rPr lang="en-GB" smtClean="0"/>
              <a:t>01/01/2021</a:t>
            </a:fld>
            <a:endParaRPr lang="en-GB"/>
          </a:p>
        </p:txBody>
      </p:sp>
      <p:sp>
        <p:nvSpPr>
          <p:cNvPr id="3" name="Footer Placeholder 2">
            <a:extLst>
              <a:ext uri="{FF2B5EF4-FFF2-40B4-BE49-F238E27FC236}">
                <a16:creationId xmlns:a16="http://schemas.microsoft.com/office/drawing/2014/main" id="{F20FF163-22B1-4F12-B316-8022083E16C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ED5F97-CF6A-4A37-A796-02C1D7A589E3}"/>
              </a:ext>
            </a:extLst>
          </p:cNvPr>
          <p:cNvSpPr>
            <a:spLocks noGrp="1"/>
          </p:cNvSpPr>
          <p:nvPr>
            <p:ph type="sldNum" sz="quarter" idx="12"/>
          </p:nvPr>
        </p:nvSpPr>
        <p:spPr/>
        <p:txBody>
          <a:bodyPr/>
          <a:lstStyle/>
          <a:p>
            <a:fld id="{A983172B-2AB9-4CFF-B708-DC0A4D744399}" type="slidenum">
              <a:rPr lang="en-GB" smtClean="0"/>
              <a:t>‹#›</a:t>
            </a:fld>
            <a:endParaRPr lang="en-GB"/>
          </a:p>
        </p:txBody>
      </p:sp>
    </p:spTree>
    <p:extLst>
      <p:ext uri="{BB962C8B-B14F-4D97-AF65-F5344CB8AC3E}">
        <p14:creationId xmlns:p14="http://schemas.microsoft.com/office/powerpoint/2010/main" val="784901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3364C-3266-431E-8F02-379363D1D2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16868D-DBB4-40F5-AE16-F4D4697D81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02C6BB0-D336-4E34-B3F5-428BEDAE3F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FD3CC72-0C98-4654-AA8B-E16D957BAD8B}"/>
              </a:ext>
            </a:extLst>
          </p:cNvPr>
          <p:cNvSpPr>
            <a:spLocks noGrp="1"/>
          </p:cNvSpPr>
          <p:nvPr>
            <p:ph type="dt" sz="half" idx="10"/>
          </p:nvPr>
        </p:nvSpPr>
        <p:spPr/>
        <p:txBody>
          <a:bodyPr/>
          <a:lstStyle/>
          <a:p>
            <a:fld id="{8E302E8C-B08A-4043-B9EE-2CDAD48957D1}" type="datetimeFigureOut">
              <a:rPr lang="en-GB" smtClean="0"/>
              <a:t>01/01/2021</a:t>
            </a:fld>
            <a:endParaRPr lang="en-GB"/>
          </a:p>
        </p:txBody>
      </p:sp>
      <p:sp>
        <p:nvSpPr>
          <p:cNvPr id="6" name="Footer Placeholder 5">
            <a:extLst>
              <a:ext uri="{FF2B5EF4-FFF2-40B4-BE49-F238E27FC236}">
                <a16:creationId xmlns:a16="http://schemas.microsoft.com/office/drawing/2014/main" id="{D1AA9006-852E-4748-8CE7-AD719651A2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3FF709-DE8C-4EB9-A10B-9275477978CB}"/>
              </a:ext>
            </a:extLst>
          </p:cNvPr>
          <p:cNvSpPr>
            <a:spLocks noGrp="1"/>
          </p:cNvSpPr>
          <p:nvPr>
            <p:ph type="sldNum" sz="quarter" idx="12"/>
          </p:nvPr>
        </p:nvSpPr>
        <p:spPr/>
        <p:txBody>
          <a:bodyPr/>
          <a:lstStyle/>
          <a:p>
            <a:fld id="{A983172B-2AB9-4CFF-B708-DC0A4D744399}" type="slidenum">
              <a:rPr lang="en-GB" smtClean="0"/>
              <a:t>‹#›</a:t>
            </a:fld>
            <a:endParaRPr lang="en-GB"/>
          </a:p>
        </p:txBody>
      </p:sp>
    </p:spTree>
    <p:extLst>
      <p:ext uri="{BB962C8B-B14F-4D97-AF65-F5344CB8AC3E}">
        <p14:creationId xmlns:p14="http://schemas.microsoft.com/office/powerpoint/2010/main" val="826317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7BE3E-7BB8-4B10-95AD-D98B27E7C6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8CEFEE4-1EB8-42B7-BE82-58D42AD187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FB8F654-2303-4A98-B38D-CAB179822F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ED4401-B71C-476A-998A-29496289BE0F}"/>
              </a:ext>
            </a:extLst>
          </p:cNvPr>
          <p:cNvSpPr>
            <a:spLocks noGrp="1"/>
          </p:cNvSpPr>
          <p:nvPr>
            <p:ph type="dt" sz="half" idx="10"/>
          </p:nvPr>
        </p:nvSpPr>
        <p:spPr/>
        <p:txBody>
          <a:bodyPr/>
          <a:lstStyle/>
          <a:p>
            <a:fld id="{8E302E8C-B08A-4043-B9EE-2CDAD48957D1}" type="datetimeFigureOut">
              <a:rPr lang="en-GB" smtClean="0"/>
              <a:t>01/01/2021</a:t>
            </a:fld>
            <a:endParaRPr lang="en-GB"/>
          </a:p>
        </p:txBody>
      </p:sp>
      <p:sp>
        <p:nvSpPr>
          <p:cNvPr id="6" name="Footer Placeholder 5">
            <a:extLst>
              <a:ext uri="{FF2B5EF4-FFF2-40B4-BE49-F238E27FC236}">
                <a16:creationId xmlns:a16="http://schemas.microsoft.com/office/drawing/2014/main" id="{52497F6E-9729-45AB-9087-7776B8CFA3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A8A878-1AD5-4188-AE53-A908924B156C}"/>
              </a:ext>
            </a:extLst>
          </p:cNvPr>
          <p:cNvSpPr>
            <a:spLocks noGrp="1"/>
          </p:cNvSpPr>
          <p:nvPr>
            <p:ph type="sldNum" sz="quarter" idx="12"/>
          </p:nvPr>
        </p:nvSpPr>
        <p:spPr/>
        <p:txBody>
          <a:bodyPr/>
          <a:lstStyle/>
          <a:p>
            <a:fld id="{A983172B-2AB9-4CFF-B708-DC0A4D744399}" type="slidenum">
              <a:rPr lang="en-GB" smtClean="0"/>
              <a:t>‹#›</a:t>
            </a:fld>
            <a:endParaRPr lang="en-GB"/>
          </a:p>
        </p:txBody>
      </p:sp>
    </p:spTree>
    <p:extLst>
      <p:ext uri="{BB962C8B-B14F-4D97-AF65-F5344CB8AC3E}">
        <p14:creationId xmlns:p14="http://schemas.microsoft.com/office/powerpoint/2010/main" val="1834312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1429E6-8885-4F57-A964-AFCA843729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B7916E-49D3-41E2-9CBA-7AFCD23ABE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3D0279-96F8-4510-A23C-B366262BE5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02E8C-B08A-4043-B9EE-2CDAD48957D1}" type="datetimeFigureOut">
              <a:rPr lang="en-GB" smtClean="0"/>
              <a:t>01/01/2021</a:t>
            </a:fld>
            <a:endParaRPr lang="en-GB"/>
          </a:p>
        </p:txBody>
      </p:sp>
      <p:sp>
        <p:nvSpPr>
          <p:cNvPr id="5" name="Footer Placeholder 4">
            <a:extLst>
              <a:ext uri="{FF2B5EF4-FFF2-40B4-BE49-F238E27FC236}">
                <a16:creationId xmlns:a16="http://schemas.microsoft.com/office/drawing/2014/main" id="{91473F97-B771-4424-93D8-439F9782B5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64A5F5E-0AF4-4EEC-AFAC-709BC3BA6A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3172B-2AB9-4CFF-B708-DC0A4D744399}" type="slidenum">
              <a:rPr lang="en-GB" smtClean="0"/>
              <a:t>‹#›</a:t>
            </a:fld>
            <a:endParaRPr lang="en-GB"/>
          </a:p>
        </p:txBody>
      </p:sp>
    </p:spTree>
    <p:extLst>
      <p:ext uri="{BB962C8B-B14F-4D97-AF65-F5344CB8AC3E}">
        <p14:creationId xmlns:p14="http://schemas.microsoft.com/office/powerpoint/2010/main" val="1638131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youtube.com/watch?v=WA3nkbXZVYs" TargetMode="External"/><Relationship Id="rId3" Type="http://schemas.openxmlformats.org/officeDocument/2006/relationships/hyperlink" Target="https://www.youtube.com/watch?v=QYOfbsuYSVE" TargetMode="External"/><Relationship Id="rId7" Type="http://schemas.openxmlformats.org/officeDocument/2006/relationships/hyperlink" Target="https://www.bbc.co.uk/programmes/p00wgjmy" TargetMode="External"/><Relationship Id="rId2" Type="http://schemas.openxmlformats.org/officeDocument/2006/relationships/hyperlink" Target="https://www.youtube.com/watch?v=xFlzrO-uvUQ" TargetMode="External"/><Relationship Id="rId1" Type="http://schemas.openxmlformats.org/officeDocument/2006/relationships/slideLayout" Target="../slideLayouts/slideLayout2.xml"/><Relationship Id="rId6" Type="http://schemas.openxmlformats.org/officeDocument/2006/relationships/hyperlink" Target="https://www.youtube.com/watch?v=UfpDfBJuZ-k" TargetMode="External"/><Relationship Id="rId5" Type="http://schemas.openxmlformats.org/officeDocument/2006/relationships/hyperlink" Target="https://www.youtube.com/watch?v=Xu6Y9cAQqIs" TargetMode="External"/><Relationship Id="rId4" Type="http://schemas.openxmlformats.org/officeDocument/2006/relationships/hyperlink" Target="https://www.youtube.com/watch?v=f2IiIenn7qo" TargetMode="External"/><Relationship Id="rId9" Type="http://schemas.openxmlformats.org/officeDocument/2006/relationships/hyperlink" Target="https://www.youtube.com/watch?v=wcOEHvWi1r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QCN893hzue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M0Jc4sP0BEE" TargetMode="External"/><Relationship Id="rId2" Type="http://schemas.openxmlformats.org/officeDocument/2006/relationships/hyperlink" Target="https://www.youtube.com/watch?v=9ueGfjBKbi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DF9F6B7-AF70-4E04-8F17-4761BBAA876C}"/>
              </a:ext>
            </a:extLst>
          </p:cNvPr>
          <p:cNvSpPr txBox="1"/>
          <p:nvPr/>
        </p:nvSpPr>
        <p:spPr>
          <a:xfrm>
            <a:off x="181645" y="496525"/>
            <a:ext cx="5070234" cy="6186309"/>
          </a:xfrm>
          <a:prstGeom prst="rect">
            <a:avLst/>
          </a:prstGeom>
          <a:noFill/>
        </p:spPr>
        <p:txBody>
          <a:bodyPr wrap="none" rtlCol="0">
            <a:spAutoFit/>
          </a:bodyPr>
          <a:lstStyle/>
          <a:p>
            <a:r>
              <a:rPr lang="en-GB" b="1" dirty="0"/>
              <a:t>Whole School Genre of the Week	</a:t>
            </a:r>
          </a:p>
          <a:p>
            <a:endParaRPr lang="en-GB" b="1" dirty="0"/>
          </a:p>
          <a:p>
            <a:r>
              <a:rPr lang="en-GB" dirty="0"/>
              <a:t>Types of Dances:	Charleston/ Lindy Hop/Jive</a:t>
            </a:r>
          </a:p>
          <a:p>
            <a:endParaRPr lang="en-GB" b="1" dirty="0"/>
          </a:p>
          <a:p>
            <a:endParaRPr lang="en-GB" b="1" dirty="0"/>
          </a:p>
          <a:p>
            <a:r>
              <a:rPr lang="en-GB" b="1" dirty="0"/>
              <a:t>Charleston</a:t>
            </a:r>
          </a:p>
          <a:p>
            <a:r>
              <a:rPr lang="en-GB" b="1" dirty="0">
                <a:hlinkClick r:id="rId2"/>
              </a:rPr>
              <a:t>https://www.youtube.com/watch?v=xFlzrO-uvUQ</a:t>
            </a:r>
            <a:endParaRPr lang="en-GB" b="1" dirty="0"/>
          </a:p>
          <a:p>
            <a:endParaRPr lang="en-GB" b="1" dirty="0"/>
          </a:p>
          <a:p>
            <a:r>
              <a:rPr lang="en-GB" b="1" dirty="0">
                <a:hlinkClick r:id="rId3"/>
              </a:rPr>
              <a:t>https://www.youtube.com/watch?v=QYOfbsuYSVE</a:t>
            </a:r>
            <a:endParaRPr lang="en-GB" b="1" dirty="0"/>
          </a:p>
          <a:p>
            <a:r>
              <a:rPr lang="en-GB" b="1" dirty="0"/>
              <a:t>	</a:t>
            </a:r>
          </a:p>
          <a:p>
            <a:r>
              <a:rPr lang="en-GB" b="1" dirty="0">
                <a:hlinkClick r:id="rId4"/>
              </a:rPr>
              <a:t>https://www.youtube.com/watch?v=f2IiIenn7qo</a:t>
            </a:r>
            <a:endParaRPr lang="en-GB" b="1" dirty="0"/>
          </a:p>
          <a:p>
            <a:endParaRPr lang="en-GB" b="1" dirty="0"/>
          </a:p>
          <a:p>
            <a:endParaRPr lang="en-GB" b="1" dirty="0"/>
          </a:p>
          <a:p>
            <a:r>
              <a:rPr lang="en-GB" b="1" dirty="0"/>
              <a:t>Lindy Hop</a:t>
            </a:r>
          </a:p>
          <a:p>
            <a:endParaRPr lang="en-GB" b="1" dirty="0"/>
          </a:p>
          <a:p>
            <a:r>
              <a:rPr lang="en-GB" b="1" dirty="0">
                <a:hlinkClick r:id="rId5"/>
              </a:rPr>
              <a:t>https://www.youtube.com/watch?v=Xu6Y9cAQqIs</a:t>
            </a:r>
            <a:endParaRPr lang="en-GB" b="1" dirty="0"/>
          </a:p>
          <a:p>
            <a:endParaRPr lang="en-GB" b="1" dirty="0"/>
          </a:p>
          <a:p>
            <a:r>
              <a:rPr lang="en-GB" b="1" dirty="0">
                <a:hlinkClick r:id="rId6"/>
              </a:rPr>
              <a:t>https://www.youtube.com/watch?v=UfpDfBJuZ-k</a:t>
            </a:r>
            <a:endParaRPr lang="en-GB" b="1" dirty="0"/>
          </a:p>
          <a:p>
            <a:endParaRPr lang="en-GB" b="1" dirty="0"/>
          </a:p>
          <a:p>
            <a:r>
              <a:rPr lang="en-GB" b="1" dirty="0">
                <a:hlinkClick r:id="rId7"/>
              </a:rPr>
              <a:t>https://www.bbc.co.uk/programmes/p00wgjmy</a:t>
            </a:r>
            <a:endParaRPr lang="en-GB" b="1" dirty="0"/>
          </a:p>
          <a:p>
            <a:endParaRPr lang="en-GB" b="1" dirty="0"/>
          </a:p>
          <a:p>
            <a:endParaRPr lang="en-GB" b="1" dirty="0"/>
          </a:p>
        </p:txBody>
      </p:sp>
      <p:sp>
        <p:nvSpPr>
          <p:cNvPr id="2" name="Rectangle 1">
            <a:extLst>
              <a:ext uri="{FF2B5EF4-FFF2-40B4-BE49-F238E27FC236}">
                <a16:creationId xmlns:a16="http://schemas.microsoft.com/office/drawing/2014/main" id="{CF71003C-3D53-4A12-B942-A7869E457F94}"/>
              </a:ext>
            </a:extLst>
          </p:cNvPr>
          <p:cNvSpPr/>
          <p:nvPr/>
        </p:nvSpPr>
        <p:spPr>
          <a:xfrm>
            <a:off x="6096000" y="3429000"/>
            <a:ext cx="5152308" cy="1754326"/>
          </a:xfrm>
          <a:prstGeom prst="rect">
            <a:avLst/>
          </a:prstGeom>
        </p:spPr>
        <p:txBody>
          <a:bodyPr wrap="none">
            <a:spAutoFit/>
          </a:bodyPr>
          <a:lstStyle/>
          <a:p>
            <a:r>
              <a:rPr lang="en-GB" b="1" dirty="0"/>
              <a:t>Jive</a:t>
            </a:r>
          </a:p>
          <a:p>
            <a:r>
              <a:rPr lang="en-GB" b="1" dirty="0">
                <a:hlinkClick r:id="rId8"/>
              </a:rPr>
              <a:t>https://www.youtube.com/watch?v=WA3nkbXZVYs</a:t>
            </a:r>
            <a:endParaRPr lang="en-GB" b="1" dirty="0"/>
          </a:p>
          <a:p>
            <a:endParaRPr lang="en-GB" b="1" dirty="0"/>
          </a:p>
          <a:p>
            <a:r>
              <a:rPr lang="en-GB" b="1" dirty="0">
                <a:hlinkClick r:id="rId9"/>
              </a:rPr>
              <a:t>https://www.youtube.com/watch?v=wcOEHvWi1rY</a:t>
            </a:r>
            <a:endParaRPr lang="en-GB" b="1" dirty="0"/>
          </a:p>
          <a:p>
            <a:endParaRPr lang="en-GB" b="1" dirty="0"/>
          </a:p>
          <a:p>
            <a:endParaRPr lang="en-GB" b="1" dirty="0"/>
          </a:p>
        </p:txBody>
      </p:sp>
    </p:spTree>
    <p:extLst>
      <p:ext uri="{BB962C8B-B14F-4D97-AF65-F5344CB8AC3E}">
        <p14:creationId xmlns:p14="http://schemas.microsoft.com/office/powerpoint/2010/main" val="1826823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SwingDanceUK Simon Selmon &amp; Kate Keller Lindy Hop">
            <a:extLst>
              <a:ext uri="{FF2B5EF4-FFF2-40B4-BE49-F238E27FC236}">
                <a16:creationId xmlns:a16="http://schemas.microsoft.com/office/drawing/2014/main" id="{EF3B9B26-34F5-466A-A02B-F6C6CFF095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0660" y="397565"/>
            <a:ext cx="1789043" cy="178904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a:extLst>
              <a:ext uri="{FF2B5EF4-FFF2-40B4-BE49-F238E27FC236}">
                <a16:creationId xmlns:a16="http://schemas.microsoft.com/office/drawing/2014/main" id="{93295D35-9E1B-45D5-B5B8-F32AE74D66A4}"/>
              </a:ext>
            </a:extLst>
          </p:cNvPr>
          <p:cNvSpPr>
            <a:spLocks noChangeArrowheads="1"/>
          </p:cNvSpPr>
          <p:nvPr/>
        </p:nvSpPr>
        <p:spPr bwMode="auto">
          <a:xfrm>
            <a:off x="2888975" y="474509"/>
            <a:ext cx="8613913" cy="1453572"/>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9839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omic Sans MS" panose="030F0702030302020204" pitchFamily="66" charset="0"/>
              </a:rPr>
              <a:t>Lindy Hop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omic Sans MS" panose="030F0702030302020204" pitchFamily="66" charset="0"/>
              </a:rPr>
              <a:t>Lindy Hop, the Grand Daddy of Swing, is a jazzy, energetic dance which was primarily born out of Harlem ballrooms in the late 1920s and 30s.</a:t>
            </a:r>
            <a:br>
              <a:rPr kumimoji="0" lang="en-US" altLang="en-US" sz="1000" b="0" i="0" u="none" strike="noStrike" cap="none" normalizeH="0" baseline="0" dirty="0">
                <a:ln>
                  <a:noFill/>
                </a:ln>
                <a:effectLst/>
                <a:latin typeface="Comic Sans MS" panose="030F0702030302020204" pitchFamily="66" charset="0"/>
              </a:rPr>
            </a:br>
            <a:r>
              <a:rPr kumimoji="0" lang="en-US" altLang="en-US" sz="1000" b="0" i="0" u="none" strike="noStrike" cap="none" normalizeH="0" baseline="0" dirty="0">
                <a:ln>
                  <a:noFill/>
                </a:ln>
                <a:effectLst/>
                <a:latin typeface="Comic Sans MS" panose="030F0702030302020204" pitchFamily="66" charset="0"/>
              </a:rPr>
              <a:t>It was claimed the term 'Lindy Hop' was first coined by George "Shorty" Snowden, drawing inspiration from Lindbergh's pioneering </a:t>
            </a:r>
            <a:r>
              <a:rPr kumimoji="0" lang="en-US" altLang="en-US" sz="1000" b="0" i="0" u="none" strike="noStrike" cap="none" normalizeH="0" baseline="0" dirty="0" err="1">
                <a:ln>
                  <a:noFill/>
                </a:ln>
                <a:effectLst/>
                <a:latin typeface="Comic Sans MS" panose="030F0702030302020204" pitchFamily="66" charset="0"/>
              </a:rPr>
              <a:t>aeroplane</a:t>
            </a:r>
            <a:r>
              <a:rPr kumimoji="0" lang="en-US" altLang="en-US" sz="1000" b="0" i="0" u="none" strike="noStrike" cap="none" normalizeH="0" baseline="0" dirty="0">
                <a:ln>
                  <a:noFill/>
                </a:ln>
                <a:effectLst/>
                <a:latin typeface="Comic Sans MS" panose="030F0702030302020204" pitchFamily="66" charset="0"/>
              </a:rPr>
              <a:t> flight across the Atlantic in 1927.</a:t>
            </a:r>
            <a:br>
              <a:rPr kumimoji="0" lang="en-US" altLang="en-US" sz="1000" b="0" i="0" u="none" strike="noStrike" cap="none" normalizeH="0" baseline="0" dirty="0">
                <a:ln>
                  <a:noFill/>
                </a:ln>
                <a:effectLst/>
                <a:latin typeface="Comic Sans MS" panose="030F0702030302020204" pitchFamily="66" charset="0"/>
              </a:rPr>
            </a:br>
            <a:r>
              <a:rPr kumimoji="0" lang="en-US" altLang="en-US" sz="1000" b="0" i="0" u="none" strike="noStrike" cap="none" normalizeH="0" baseline="0" dirty="0">
                <a:ln>
                  <a:noFill/>
                </a:ln>
                <a:effectLst/>
                <a:latin typeface="Comic Sans MS" panose="030F0702030302020204" pitchFamily="66" charset="0"/>
              </a:rPr>
              <a:t> </a:t>
            </a:r>
            <a:br>
              <a:rPr kumimoji="0" lang="en-US" altLang="en-US" sz="1000" b="0" i="0" u="none" strike="noStrike" cap="none" normalizeH="0" baseline="0" dirty="0">
                <a:ln>
                  <a:noFill/>
                </a:ln>
                <a:effectLst/>
                <a:latin typeface="Comic Sans MS" panose="030F0702030302020204" pitchFamily="66" charset="0"/>
              </a:rPr>
            </a:br>
            <a:r>
              <a:rPr kumimoji="0" lang="en-US" altLang="en-US" sz="1000" b="0" i="0" u="none" strike="noStrike" cap="none" normalizeH="0" baseline="0" dirty="0">
                <a:ln>
                  <a:noFill/>
                </a:ln>
                <a:effectLst/>
                <a:latin typeface="Comic Sans MS" panose="030F0702030302020204" pitchFamily="66" charset="0"/>
              </a:rPr>
              <a:t>Characterized by imaginative combinations of 6 &amp; 8 count moves, acrobatic lifts and "breakaways" in which partners separate and improvise steps individually, the dance is free spirited and fun, encouraging creativity and innovation.</a:t>
            </a:r>
            <a:br>
              <a:rPr kumimoji="0" lang="en-US" altLang="en-US" sz="1000" b="0" i="0" u="none" strike="noStrike" cap="none" normalizeH="0" baseline="0" dirty="0">
                <a:ln>
                  <a:noFill/>
                </a:ln>
                <a:effectLst/>
                <a:latin typeface="Cantarell"/>
              </a:rPr>
            </a:br>
            <a:endParaRPr kumimoji="0" lang="en-US" altLang="en-US" sz="1800" b="0" i="0" u="none" strike="noStrike" cap="none" normalizeH="0" baseline="0" dirty="0">
              <a:ln>
                <a:noFill/>
              </a:ln>
              <a:effectLst/>
              <a:latin typeface="Arial" panose="020B0604020202020204" pitchFamily="34" charset="0"/>
            </a:endParaRPr>
          </a:p>
        </p:txBody>
      </p:sp>
      <p:pic>
        <p:nvPicPr>
          <p:cNvPr id="1027" name="Picture 3" descr="Charleston Dancers">
            <a:extLst>
              <a:ext uri="{FF2B5EF4-FFF2-40B4-BE49-F238E27FC236}">
                <a16:creationId xmlns:a16="http://schemas.microsoft.com/office/drawing/2014/main" id="{EE8D0C59-5E66-40CF-BFB0-C6CA841255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7023" y="2186608"/>
            <a:ext cx="2035865" cy="203586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D50F7D25-0E1C-49A7-9FBE-C4EB566EEFB5}"/>
              </a:ext>
            </a:extLst>
          </p:cNvPr>
          <p:cNvSpPr>
            <a:spLocks noChangeArrowheads="1"/>
          </p:cNvSpPr>
          <p:nvPr/>
        </p:nvSpPr>
        <p:spPr bwMode="auto">
          <a:xfrm>
            <a:off x="914400" y="2637873"/>
            <a:ext cx="7659757" cy="1330461"/>
          </a:xfrm>
          <a:prstGeom prst="rect">
            <a:avLst/>
          </a:prstGeom>
          <a:solidFill>
            <a:srgbClr val="FAFA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9839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omic Sans MS" panose="030F0702030302020204" pitchFamily="66" charset="0"/>
              </a:rPr>
              <a:t>Charleston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omic Sans MS" panose="030F0702030302020204" pitchFamily="66" charset="0"/>
              </a:rPr>
              <a:t>Think of the 20s and you immediately think of Charleston capturing the exuberant spirit of the age. (Not to be confused with the swing era 'Lindy Charleston' steps which are part of swing dance family).</a:t>
            </a:r>
            <a:br>
              <a:rPr kumimoji="0" lang="en-US" altLang="en-US" sz="1000" b="0" i="0" u="none" strike="noStrike" cap="none" normalizeH="0" baseline="0" dirty="0">
                <a:ln>
                  <a:noFill/>
                </a:ln>
                <a:effectLst/>
                <a:latin typeface="Comic Sans MS" panose="030F0702030302020204" pitchFamily="66" charset="0"/>
              </a:rPr>
            </a:br>
            <a:r>
              <a:rPr kumimoji="0" lang="en-US" altLang="en-US" sz="1000" b="0" i="0" u="none" strike="noStrike" cap="none" normalizeH="0" baseline="0" dirty="0">
                <a:ln>
                  <a:noFill/>
                </a:ln>
                <a:effectLst/>
                <a:latin typeface="Comic Sans MS" panose="030F0702030302020204" pitchFamily="66" charset="0"/>
              </a:rPr>
              <a:t>Fast (frantic even!) with shimmying flappers, swiveling footwork and no inhibitions, whether it's solo or partnered, this dance is about having fun and going wild!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omic Sans MS" panose="030F0702030302020204" pitchFamily="66" charset="0"/>
              </a:rPr>
              <a:t>Considered reckless and decadent in an age of prohibition, traditional ballrooms displayed signs reading "Please Charleston Quietly".</a:t>
            </a:r>
            <a:br>
              <a:rPr kumimoji="0" lang="en-US" altLang="en-US" sz="1000" b="0" i="0" u="none" strike="noStrike" cap="none" normalizeH="0" baseline="0" dirty="0">
                <a:ln>
                  <a:noFill/>
                </a:ln>
                <a:solidFill>
                  <a:srgbClr val="5A5A5A"/>
                </a:solidFill>
                <a:effectLst/>
                <a:latin typeface="Comic Sans MS" panose="030F0702030302020204" pitchFamily="66" charset="0"/>
              </a:rPr>
            </a:br>
            <a:endParaRPr kumimoji="0" lang="en-US" altLang="en-US" sz="1000" b="0" i="0" u="none" strike="noStrike" cap="none" normalizeH="0" baseline="0" dirty="0">
              <a:ln>
                <a:noFill/>
              </a:ln>
              <a:solidFill>
                <a:schemeClr val="tx1"/>
              </a:solidFill>
              <a:effectLst/>
              <a:latin typeface="Comic Sans MS" panose="030F0702030302020204" pitchFamily="66" charset="0"/>
            </a:endParaRPr>
          </a:p>
        </p:txBody>
      </p:sp>
      <p:sp>
        <p:nvSpPr>
          <p:cNvPr id="6" name="Rectangle 5">
            <a:extLst>
              <a:ext uri="{FF2B5EF4-FFF2-40B4-BE49-F238E27FC236}">
                <a16:creationId xmlns:a16="http://schemas.microsoft.com/office/drawing/2014/main" id="{A63EF93D-BAAF-43C8-A4DC-D1CD82688F42}"/>
              </a:ext>
            </a:extLst>
          </p:cNvPr>
          <p:cNvSpPr/>
          <p:nvPr/>
        </p:nvSpPr>
        <p:spPr>
          <a:xfrm>
            <a:off x="3233529" y="4673738"/>
            <a:ext cx="7686262" cy="553998"/>
          </a:xfrm>
          <a:prstGeom prst="rect">
            <a:avLst/>
          </a:prstGeom>
        </p:spPr>
        <p:txBody>
          <a:bodyPr wrap="square">
            <a:spAutoFit/>
          </a:bodyPr>
          <a:lstStyle/>
          <a:p>
            <a:r>
              <a:rPr lang="en-GB" sz="1000" dirty="0">
                <a:latin typeface="Comic Sans MS" panose="030F0702030302020204" pitchFamily="66" charset="0"/>
              </a:rPr>
              <a:t>The Jive originated in the United States in the 1930's and refers to a style of ballroom dancing included in </a:t>
            </a:r>
            <a:r>
              <a:rPr lang="en-GB" sz="1000" dirty="0" err="1">
                <a:latin typeface="Comic Sans MS" panose="030F0702030302020204" pitchFamily="66" charset="0"/>
              </a:rPr>
              <a:t>DanceSport</a:t>
            </a:r>
            <a:r>
              <a:rPr lang="en-GB" sz="1000" dirty="0">
                <a:latin typeface="Comic Sans MS" panose="030F0702030302020204" pitchFamily="66" charset="0"/>
              </a:rPr>
              <a:t> categories of competition. African Americans began performing a series of steps to Swing and Rock &amp; Roll music and therefore created what we know today as the Jive.</a:t>
            </a:r>
          </a:p>
        </p:txBody>
      </p:sp>
      <p:pic>
        <p:nvPicPr>
          <p:cNvPr id="7" name="Picture 6">
            <a:extLst>
              <a:ext uri="{FF2B5EF4-FFF2-40B4-BE49-F238E27FC236}">
                <a16:creationId xmlns:a16="http://schemas.microsoft.com/office/drawing/2014/main" id="{137860BF-60EE-4810-9B44-D6F716B9E373}"/>
              </a:ext>
            </a:extLst>
          </p:cNvPr>
          <p:cNvPicPr>
            <a:picLocks noChangeAspect="1"/>
          </p:cNvPicPr>
          <p:nvPr/>
        </p:nvPicPr>
        <p:blipFill>
          <a:blip r:embed="rId4"/>
          <a:stretch>
            <a:fillRect/>
          </a:stretch>
        </p:blipFill>
        <p:spPr>
          <a:xfrm>
            <a:off x="510621" y="4288842"/>
            <a:ext cx="2259082" cy="1738048"/>
          </a:xfrm>
          <a:prstGeom prst="rect">
            <a:avLst/>
          </a:prstGeom>
        </p:spPr>
      </p:pic>
      <p:sp>
        <p:nvSpPr>
          <p:cNvPr id="8" name="TextBox 7">
            <a:extLst>
              <a:ext uri="{FF2B5EF4-FFF2-40B4-BE49-F238E27FC236}">
                <a16:creationId xmlns:a16="http://schemas.microsoft.com/office/drawing/2014/main" id="{298B363D-A568-4876-A9B6-586BAD90A64E}"/>
              </a:ext>
            </a:extLst>
          </p:cNvPr>
          <p:cNvSpPr txBox="1"/>
          <p:nvPr/>
        </p:nvSpPr>
        <p:spPr>
          <a:xfrm>
            <a:off x="7699513" y="6440557"/>
            <a:ext cx="3601371" cy="369332"/>
          </a:xfrm>
          <a:prstGeom prst="rect">
            <a:avLst/>
          </a:prstGeom>
          <a:noFill/>
        </p:spPr>
        <p:txBody>
          <a:bodyPr wrap="none" rtlCol="0">
            <a:spAutoFit/>
          </a:bodyPr>
          <a:lstStyle/>
          <a:p>
            <a:r>
              <a:rPr lang="en-GB" dirty="0"/>
              <a:t>(Background information for adults.)</a:t>
            </a:r>
          </a:p>
        </p:txBody>
      </p:sp>
    </p:spTree>
    <p:extLst>
      <p:ext uri="{BB962C8B-B14F-4D97-AF65-F5344CB8AC3E}">
        <p14:creationId xmlns:p14="http://schemas.microsoft.com/office/powerpoint/2010/main" val="840299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081E07-9ECE-4234-A404-77B0C0F15C80}"/>
              </a:ext>
            </a:extLst>
          </p:cNvPr>
          <p:cNvSpPr txBox="1"/>
          <p:nvPr/>
        </p:nvSpPr>
        <p:spPr>
          <a:xfrm>
            <a:off x="530086" y="689113"/>
            <a:ext cx="3291094" cy="369332"/>
          </a:xfrm>
          <a:prstGeom prst="rect">
            <a:avLst/>
          </a:prstGeom>
          <a:noFill/>
        </p:spPr>
        <p:txBody>
          <a:bodyPr wrap="none" rtlCol="0">
            <a:spAutoFit/>
          </a:bodyPr>
          <a:lstStyle/>
          <a:p>
            <a:r>
              <a:rPr lang="en-GB" b="1" dirty="0"/>
              <a:t>Whole School Song of the Week</a:t>
            </a:r>
            <a:endParaRPr lang="en-GB" u="sng" dirty="0"/>
          </a:p>
        </p:txBody>
      </p:sp>
      <p:graphicFrame>
        <p:nvGraphicFramePr>
          <p:cNvPr id="3" name="Table 2">
            <a:extLst>
              <a:ext uri="{FF2B5EF4-FFF2-40B4-BE49-F238E27FC236}">
                <a16:creationId xmlns:a16="http://schemas.microsoft.com/office/drawing/2014/main" id="{3F8224CA-8AB9-418A-BC6D-436A0644460B}"/>
              </a:ext>
            </a:extLst>
          </p:cNvPr>
          <p:cNvGraphicFramePr>
            <a:graphicFrameLocks noGrp="1"/>
          </p:cNvGraphicFramePr>
          <p:nvPr>
            <p:extLst>
              <p:ext uri="{D42A27DB-BD31-4B8C-83A1-F6EECF244321}">
                <p14:modId xmlns:p14="http://schemas.microsoft.com/office/powerpoint/2010/main" val="2365532271"/>
              </p:ext>
            </p:extLst>
          </p:nvPr>
        </p:nvGraphicFramePr>
        <p:xfrm>
          <a:off x="530086" y="1486154"/>
          <a:ext cx="8853170" cy="764032"/>
        </p:xfrm>
        <a:graphic>
          <a:graphicData uri="http://schemas.openxmlformats.org/drawingml/2006/table">
            <a:tbl>
              <a:tblPr firstRow="1" firstCol="1" bandRow="1">
                <a:tableStyleId>{5C22544A-7EE6-4342-B048-85BDC9FD1C3A}</a:tableStyleId>
              </a:tblPr>
              <a:tblGrid>
                <a:gridCol w="1076960">
                  <a:extLst>
                    <a:ext uri="{9D8B030D-6E8A-4147-A177-3AD203B41FA5}">
                      <a16:colId xmlns:a16="http://schemas.microsoft.com/office/drawing/2014/main" val="2512081562"/>
                    </a:ext>
                  </a:extLst>
                </a:gridCol>
                <a:gridCol w="2700655">
                  <a:extLst>
                    <a:ext uri="{9D8B030D-6E8A-4147-A177-3AD203B41FA5}">
                      <a16:colId xmlns:a16="http://schemas.microsoft.com/office/drawing/2014/main" val="3620334596"/>
                    </a:ext>
                  </a:extLst>
                </a:gridCol>
                <a:gridCol w="2876550">
                  <a:extLst>
                    <a:ext uri="{9D8B030D-6E8A-4147-A177-3AD203B41FA5}">
                      <a16:colId xmlns:a16="http://schemas.microsoft.com/office/drawing/2014/main" val="43554227"/>
                    </a:ext>
                  </a:extLst>
                </a:gridCol>
                <a:gridCol w="2199005">
                  <a:extLst>
                    <a:ext uri="{9D8B030D-6E8A-4147-A177-3AD203B41FA5}">
                      <a16:colId xmlns:a16="http://schemas.microsoft.com/office/drawing/2014/main" val="957348524"/>
                    </a:ext>
                  </a:extLst>
                </a:gridCol>
              </a:tblGrid>
              <a:tr h="0">
                <a:tc>
                  <a:txBody>
                    <a:bodyPr/>
                    <a:lstStyle/>
                    <a:p>
                      <a:pPr>
                        <a:lnSpc>
                          <a:spcPct val="107000"/>
                        </a:lnSpc>
                        <a:spcAft>
                          <a:spcPts val="0"/>
                        </a:spcAft>
                      </a:pPr>
                      <a:r>
                        <a:rPr lang="en-GB" sz="1400">
                          <a:effectLst/>
                        </a:rPr>
                        <a:t>Spring 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rPr>
                        <a:t>Song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rPr>
                        <a:t>Resource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rPr>
                        <a:t>Link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9057446"/>
                  </a:ext>
                </a:extLst>
              </a:tr>
              <a:tr h="0">
                <a:tc>
                  <a:txBody>
                    <a:bodyPr/>
                    <a:lstStyle/>
                    <a:p>
                      <a:pPr>
                        <a:lnSpc>
                          <a:spcPct val="107000"/>
                        </a:lnSpc>
                        <a:spcAft>
                          <a:spcPts val="0"/>
                        </a:spcAft>
                      </a:pPr>
                      <a:r>
                        <a:rPr lang="en-GB" sz="1200">
                          <a:effectLst/>
                        </a:rPr>
                        <a:t>Week 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rPr>
                        <a:t>This Little Light of Mine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u="sng">
                          <a:effectLst/>
                          <a:hlinkClick r:id="rId2"/>
                        </a:rPr>
                        <a:t>https://www.youtube.com/watch?v=QCN893hzueQ</a:t>
                      </a:r>
                      <a:endParaRPr lang="en-GB" sz="1100">
                        <a:effectLst/>
                      </a:endParaRPr>
                    </a:p>
                    <a:p>
                      <a:pPr>
                        <a:lnSpc>
                          <a:spcPct val="107000"/>
                        </a:lnSpc>
                        <a:spcAft>
                          <a:spcPts val="0"/>
                        </a:spcAft>
                      </a:pPr>
                      <a:r>
                        <a:rPr lang="en-GB"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rPr>
                        <a:t>Jigsaw  PHSE </a:t>
                      </a:r>
                      <a:endParaRPr lang="en-GB" sz="1100" dirty="0">
                        <a:effectLst/>
                      </a:endParaRPr>
                    </a:p>
                    <a:p>
                      <a:pPr>
                        <a:lnSpc>
                          <a:spcPct val="107000"/>
                        </a:lnSpc>
                        <a:spcAft>
                          <a:spcPts val="0"/>
                        </a:spcAft>
                      </a:pPr>
                      <a:r>
                        <a:rPr lang="en-GB" sz="1200" dirty="0">
                          <a:effectLst/>
                        </a:rPr>
                        <a:t>Unit:- Dreams and Goals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5150164"/>
                  </a:ext>
                </a:extLst>
              </a:tr>
            </a:tbl>
          </a:graphicData>
        </a:graphic>
      </p:graphicFrame>
    </p:spTree>
    <p:extLst>
      <p:ext uri="{BB962C8B-B14F-4D97-AF65-F5344CB8AC3E}">
        <p14:creationId xmlns:p14="http://schemas.microsoft.com/office/powerpoint/2010/main" val="3185222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7BF7107-2D0E-453E-B2FD-8791F2980A88}"/>
              </a:ext>
            </a:extLst>
          </p:cNvPr>
          <p:cNvSpPr txBox="1"/>
          <p:nvPr/>
        </p:nvSpPr>
        <p:spPr>
          <a:xfrm>
            <a:off x="967409" y="556591"/>
            <a:ext cx="8260018" cy="369332"/>
          </a:xfrm>
          <a:prstGeom prst="rect">
            <a:avLst/>
          </a:prstGeom>
          <a:noFill/>
        </p:spPr>
        <p:txBody>
          <a:bodyPr wrap="none" rtlCol="0">
            <a:spAutoFit/>
          </a:bodyPr>
          <a:lstStyle/>
          <a:p>
            <a:r>
              <a:rPr lang="en-GB" b="1" dirty="0"/>
              <a:t>Reception Music:-		</a:t>
            </a:r>
            <a:r>
              <a:rPr lang="en-GB" dirty="0"/>
              <a:t>Peter and the Wolf – linked with our Talk for Writing Unit.</a:t>
            </a:r>
          </a:p>
        </p:txBody>
      </p:sp>
      <p:sp>
        <p:nvSpPr>
          <p:cNvPr id="2" name="Rectangle 1">
            <a:extLst>
              <a:ext uri="{FF2B5EF4-FFF2-40B4-BE49-F238E27FC236}">
                <a16:creationId xmlns:a16="http://schemas.microsoft.com/office/drawing/2014/main" id="{C68CB525-353E-4136-8E56-E214537E30A7}"/>
              </a:ext>
            </a:extLst>
          </p:cNvPr>
          <p:cNvSpPr/>
          <p:nvPr/>
        </p:nvSpPr>
        <p:spPr>
          <a:xfrm>
            <a:off x="967408" y="1556627"/>
            <a:ext cx="10336695" cy="5078313"/>
          </a:xfrm>
          <a:prstGeom prst="rect">
            <a:avLst/>
          </a:prstGeom>
        </p:spPr>
        <p:txBody>
          <a:bodyPr wrap="square">
            <a:spAutoFit/>
          </a:bodyPr>
          <a:lstStyle/>
          <a:p>
            <a:r>
              <a:rPr lang="en-GB" dirty="0">
                <a:solidFill>
                  <a:srgbClr val="000000"/>
                </a:solidFill>
                <a:latin typeface="Times New Roman" panose="02020603050405020304" pitchFamily="18" charset="0"/>
                <a:hlinkClick r:id="rId2"/>
              </a:rPr>
              <a:t>https://www.youtube.com/watch?v=9ueGfjBKbiE</a:t>
            </a:r>
            <a:endParaRPr lang="en-GB" dirty="0">
              <a:solidFill>
                <a:srgbClr val="000000"/>
              </a:solidFill>
              <a:latin typeface="Times New Roman" panose="02020603050405020304" pitchFamily="18" charset="0"/>
            </a:endParaRPr>
          </a:p>
          <a:p>
            <a:endParaRPr lang="en-GB" dirty="0">
              <a:solidFill>
                <a:srgbClr val="000000"/>
              </a:solidFill>
              <a:latin typeface="Times New Roman" panose="02020603050405020304" pitchFamily="18" charset="0"/>
            </a:endParaRPr>
          </a:p>
          <a:p>
            <a:r>
              <a:rPr lang="en-GB" dirty="0">
                <a:solidFill>
                  <a:srgbClr val="000000"/>
                </a:solidFill>
                <a:latin typeface="Times New Roman" panose="02020603050405020304" pitchFamily="18" charset="0"/>
              </a:rPr>
              <a:t>0 to 2mins 27 sec:</a:t>
            </a:r>
          </a:p>
          <a:p>
            <a:r>
              <a:rPr lang="en-GB" dirty="0">
                <a:solidFill>
                  <a:srgbClr val="000000"/>
                </a:solidFill>
                <a:latin typeface="Times New Roman" panose="02020603050405020304" pitchFamily="18" charset="0"/>
              </a:rPr>
              <a:t>Listen to the introduction of the instruments used to represent the characters in the story.</a:t>
            </a:r>
          </a:p>
          <a:p>
            <a:r>
              <a:rPr lang="en-GB" dirty="0"/>
              <a:t>The Bird is represented by the sound of a Flute, the Duck by the Oboe, the Cat by the Clarinet, the Grandfather by the Bassoon, the Wolf by three French Horns, the Hunters by timpani (drums) and Peter by the Strings section. </a:t>
            </a:r>
            <a:endParaRPr lang="en-GB" dirty="0">
              <a:solidFill>
                <a:srgbClr val="000000"/>
              </a:solidFill>
              <a:latin typeface="Times New Roman" panose="02020603050405020304" pitchFamily="18" charset="0"/>
            </a:endParaRPr>
          </a:p>
          <a:p>
            <a:endParaRPr lang="en-GB" dirty="0">
              <a:solidFill>
                <a:srgbClr val="000000"/>
              </a:solidFill>
              <a:latin typeface="Times New Roman" panose="02020603050405020304" pitchFamily="18" charset="0"/>
            </a:endParaRPr>
          </a:p>
          <a:p>
            <a:endParaRPr lang="en-GB" dirty="0">
              <a:solidFill>
                <a:srgbClr val="000000"/>
              </a:solidFill>
              <a:latin typeface="Times New Roman" panose="02020603050405020304" pitchFamily="18" charset="0"/>
            </a:endParaRPr>
          </a:p>
          <a:p>
            <a:r>
              <a:rPr lang="en-GB" dirty="0">
                <a:solidFill>
                  <a:srgbClr val="000000"/>
                </a:solidFill>
                <a:latin typeface="Times New Roman" panose="02020603050405020304" pitchFamily="18" charset="0"/>
              </a:rPr>
              <a:t>2 mins 27sec to 14 mins:</a:t>
            </a:r>
          </a:p>
          <a:p>
            <a:r>
              <a:rPr lang="en-GB" dirty="0">
                <a:solidFill>
                  <a:srgbClr val="000000"/>
                </a:solidFill>
                <a:latin typeface="Times New Roman" panose="02020603050405020304" pitchFamily="18" charset="0"/>
              </a:rPr>
              <a:t>Talk about how the sounds contrast and give us an impression of character. </a:t>
            </a:r>
          </a:p>
          <a:p>
            <a:r>
              <a:rPr lang="en-GB" dirty="0">
                <a:solidFill>
                  <a:srgbClr val="000000"/>
                </a:solidFill>
                <a:latin typeface="Times New Roman" panose="02020603050405020304" pitchFamily="18" charset="0"/>
              </a:rPr>
              <a:t>Listen to the story, told with the music. Move to the music.</a:t>
            </a:r>
          </a:p>
          <a:p>
            <a:endParaRPr lang="en-GB" dirty="0">
              <a:solidFill>
                <a:srgbClr val="000000"/>
              </a:solidFill>
              <a:latin typeface="Times New Roman" panose="02020603050405020304" pitchFamily="18" charset="0"/>
            </a:endParaRPr>
          </a:p>
          <a:p>
            <a:endParaRPr lang="en-GB" dirty="0">
              <a:solidFill>
                <a:srgbClr val="000000"/>
              </a:solidFill>
              <a:latin typeface="Times New Roman" panose="02020603050405020304" pitchFamily="18" charset="0"/>
            </a:endParaRPr>
          </a:p>
          <a:p>
            <a:r>
              <a:rPr lang="en-GB" dirty="0">
                <a:solidFill>
                  <a:srgbClr val="000000"/>
                </a:solidFill>
                <a:latin typeface="Times New Roman" panose="02020603050405020304" pitchFamily="18" charset="0"/>
              </a:rPr>
              <a:t>Find out more about conductor and the Strings section of the Orchestra.  What can you remember from last term’s work?</a:t>
            </a:r>
          </a:p>
          <a:p>
            <a:r>
              <a:rPr lang="en-GB" dirty="0">
                <a:solidFill>
                  <a:srgbClr val="000000"/>
                </a:solidFill>
                <a:latin typeface="Times New Roman" panose="02020603050405020304" pitchFamily="18" charset="0"/>
              </a:rPr>
              <a:t>George meets the Orchestra:</a:t>
            </a:r>
          </a:p>
          <a:p>
            <a:r>
              <a:rPr lang="en-GB" dirty="0">
                <a:hlinkClick r:id="rId3"/>
              </a:rPr>
              <a:t>https://www.youtube.com/watch?v=M0Jc4sP0BEE</a:t>
            </a:r>
            <a:r>
              <a:rPr lang="en-GB" dirty="0"/>
              <a:t>     -the first 3 mins.</a:t>
            </a:r>
          </a:p>
        </p:txBody>
      </p:sp>
    </p:spTree>
    <p:extLst>
      <p:ext uri="{BB962C8B-B14F-4D97-AF65-F5344CB8AC3E}">
        <p14:creationId xmlns:p14="http://schemas.microsoft.com/office/powerpoint/2010/main" val="767280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609</Words>
  <Application>Microsoft Office PowerPoint</Application>
  <PresentationFormat>Widescreen</PresentationFormat>
  <Paragraphs>58</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Cantarell</vt:lpstr>
      <vt:lpstr>Comic Sans MS</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Jarvis</dc:creator>
  <cp:lastModifiedBy>Katherine Barton</cp:lastModifiedBy>
  <cp:revision>21</cp:revision>
  <dcterms:created xsi:type="dcterms:W3CDTF">2020-10-27T18:52:27Z</dcterms:created>
  <dcterms:modified xsi:type="dcterms:W3CDTF">2021-01-01T14:51:52Z</dcterms:modified>
</cp:coreProperties>
</file>