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8"/>
  </p:notesMasterIdLst>
  <p:sldIdLst>
    <p:sldId id="319" r:id="rId8"/>
    <p:sldId id="345" r:id="rId9"/>
    <p:sldId id="341" r:id="rId10"/>
    <p:sldId id="342" r:id="rId11"/>
    <p:sldId id="298" r:id="rId12"/>
    <p:sldId id="303" r:id="rId13"/>
    <p:sldId id="346" r:id="rId14"/>
    <p:sldId id="318" r:id="rId15"/>
    <p:sldId id="300" r:id="rId16"/>
    <p:sldId id="308" r:id="rId17"/>
    <p:sldId id="309" r:id="rId18"/>
    <p:sldId id="310" r:id="rId19"/>
    <p:sldId id="311" r:id="rId20"/>
    <p:sldId id="312" r:id="rId21"/>
    <p:sldId id="313" r:id="rId22"/>
    <p:sldId id="343" r:id="rId23"/>
    <p:sldId id="314" r:id="rId24"/>
    <p:sldId id="315" r:id="rId25"/>
    <p:sldId id="316" r:id="rId26"/>
    <p:sldId id="34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16/10/2021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85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4" r:id="rId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27.png"/><Relationship Id="rId10" Type="http://schemas.openxmlformats.org/officeDocument/2006/relationships/image" Target="../media/image31.png"/><Relationship Id="rId9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5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27.png"/><Relationship Id="rId9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5.png"/><Relationship Id="rId7" Type="http://schemas.openxmlformats.org/officeDocument/2006/relationships/image" Target="../media/image21.png"/><Relationship Id="rId12" Type="http://schemas.openxmlformats.org/officeDocument/2006/relationships/image" Target="../media/image4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Relationship Id="rId6" Type="http://schemas.openxmlformats.org/officeDocument/2006/relationships/image" Target="../media/image36.png"/><Relationship Id="rId11" Type="http://schemas.openxmlformats.org/officeDocument/2006/relationships/image" Target="../media/image40.png"/><Relationship Id="rId10" Type="http://schemas.openxmlformats.org/officeDocument/2006/relationships/image" Target="../media/image39.png"/><Relationship Id="rId9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7" Type="http://schemas.openxmlformats.org/officeDocument/2006/relationships/image" Target="../media/image4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9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9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youtube.com/watch?v=lznNx04mUrE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0D48062-D372-4802-8895-547311C34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13183" y="0"/>
            <a:ext cx="112510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9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390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blipFill>
                <a:blip r:embed="rId5"/>
                <a:stretch>
                  <a:fillRect l="-10363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1924216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924215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24216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08322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08321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08322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156004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156003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156004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540110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540109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540110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87792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4387791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387792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771898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1897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3771898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619580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19579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19580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003686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003685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003686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851369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51368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6851369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6235474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235473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235474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445881" y="600539"/>
            <a:ext cx="1173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283608" y="1631829"/>
            <a:ext cx="1152000" cy="211059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2515396" y="1631829"/>
            <a:ext cx="1152000" cy="211059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747184" y="1631829"/>
            <a:ext cx="1152000" cy="211059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4978972" y="1631829"/>
            <a:ext cx="1152000" cy="211059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6210759" y="1631829"/>
            <a:ext cx="1152000" cy="211059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4275000" y="4373972"/>
            <a:ext cx="948120" cy="1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265861" y="4109066"/>
            <a:ext cx="1735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 and 6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637789" y="4112362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30</a:t>
            </a:r>
          </a:p>
        </p:txBody>
      </p:sp>
      <p:cxnSp>
        <p:nvCxnSpPr>
          <p:cNvPr id="83" name="Straight Arrow Connector 82"/>
          <p:cNvCxnSpPr>
            <a:stCxn id="82" idx="1"/>
          </p:cNvCxnSpPr>
          <p:nvPr/>
        </p:nvCxnSpPr>
        <p:spPr>
          <a:xfrm flipH="1">
            <a:off x="2677886" y="4373972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38318" y="4124318"/>
            <a:ext cx="1485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30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3385240" y="4647538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200913" y="5057038"/>
            <a:ext cx="1539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15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4202914" y="4635582"/>
            <a:ext cx="442604" cy="441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261757" y="5037518"/>
            <a:ext cx="151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and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65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65" grpId="0" animBg="1"/>
      <p:bldP spid="68" grpId="0" animBg="1"/>
      <p:bldP spid="78" grpId="0" animBg="1"/>
      <p:bldP spid="79" grpId="0" animBg="1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390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blipFill>
                <a:blip r:embed="rId5"/>
                <a:stretch>
                  <a:fillRect l="-10363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445881" y="600539"/>
            <a:ext cx="1173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4275000" y="4373972"/>
            <a:ext cx="948120" cy="1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265861" y="4109066"/>
            <a:ext cx="1555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 and 6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637789" y="4112362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30</a:t>
            </a:r>
          </a:p>
        </p:txBody>
      </p:sp>
      <p:cxnSp>
        <p:nvCxnSpPr>
          <p:cNvPr id="83" name="Straight Arrow Connector 82"/>
          <p:cNvCxnSpPr>
            <a:stCxn id="82" idx="1"/>
          </p:cNvCxnSpPr>
          <p:nvPr/>
        </p:nvCxnSpPr>
        <p:spPr>
          <a:xfrm flipH="1">
            <a:off x="2677886" y="4373972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39024" y="4124318"/>
            <a:ext cx="147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30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3385240" y="4647538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195735" y="5057038"/>
            <a:ext cx="1482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15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4202914" y="4635582"/>
            <a:ext cx="442604" cy="441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261756" y="5037518"/>
            <a:ext cx="1522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and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368733" y="1790452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390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733" y="1790452"/>
                <a:ext cx="1173698" cy="523220"/>
              </a:xfrm>
              <a:prstGeom prst="rect">
                <a:avLst/>
              </a:prstGeom>
              <a:blipFill>
                <a:blip r:embed="rId6"/>
                <a:stretch>
                  <a:fillRect l="-1093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385240" y="1790452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1790452"/>
                <a:ext cx="1076338" cy="523220"/>
              </a:xfrm>
              <a:prstGeom prst="rect">
                <a:avLst/>
              </a:prstGeom>
              <a:blipFill>
                <a:blip r:embed="rId7"/>
                <a:stretch>
                  <a:fillRect l="-1129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4243688" y="1790452"/>
            <a:ext cx="593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707616" y="1790452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616" y="1790452"/>
                <a:ext cx="1076338" cy="523220"/>
              </a:xfrm>
              <a:prstGeom prst="rect">
                <a:avLst/>
              </a:prstGeom>
              <a:blipFill>
                <a:blip r:embed="rId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5652169" y="1790452"/>
            <a:ext cx="107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032730" y="597465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13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730" y="597465"/>
                <a:ext cx="1076338" cy="523220"/>
              </a:xfrm>
              <a:prstGeom prst="rect">
                <a:avLst/>
              </a:prstGeom>
              <a:blipFill>
                <a:blip r:embed="rId9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Oval 72"/>
          <p:cNvSpPr/>
          <p:nvPr/>
        </p:nvSpPr>
        <p:spPr>
          <a:xfrm>
            <a:off x="4261756" y="5037518"/>
            <a:ext cx="1453705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128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9" grpId="0"/>
      <p:bldP spid="70" grpId="0"/>
      <p:bldP spid="71" grpId="0"/>
      <p:bldP spid="72" grpId="0"/>
      <p:bldP spid="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720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blipFill>
                <a:blip r:embed="rId5"/>
                <a:stretch>
                  <a:fillRect l="-10363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445881" y="600539"/>
            <a:ext cx="1173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24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4275000" y="4373972"/>
            <a:ext cx="948120" cy="1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265861" y="4109066"/>
            <a:ext cx="1426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 and 6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637789" y="4112362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24</a:t>
            </a:r>
          </a:p>
        </p:txBody>
      </p:sp>
      <p:cxnSp>
        <p:nvCxnSpPr>
          <p:cNvPr id="83" name="Straight Arrow Connector 82"/>
          <p:cNvCxnSpPr>
            <a:stCxn id="82" idx="1"/>
          </p:cNvCxnSpPr>
          <p:nvPr/>
        </p:nvCxnSpPr>
        <p:spPr>
          <a:xfrm flipH="1">
            <a:off x="2677886" y="4373972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175657" y="4124318"/>
            <a:ext cx="1459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24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3385240" y="4647538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237038" y="5057038"/>
            <a:ext cx="1614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12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4202914" y="4635582"/>
            <a:ext cx="442604" cy="441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261757" y="5037518"/>
            <a:ext cx="1517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and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368733" y="1790452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720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733" y="1790452"/>
                <a:ext cx="1173698" cy="523220"/>
              </a:xfrm>
              <a:prstGeom prst="rect">
                <a:avLst/>
              </a:prstGeom>
              <a:blipFill>
                <a:blip r:embed="rId6"/>
                <a:stretch>
                  <a:fillRect l="-1093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385240" y="1790452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1790452"/>
                <a:ext cx="1076338" cy="523220"/>
              </a:xfrm>
              <a:prstGeom prst="rect">
                <a:avLst/>
              </a:prstGeom>
              <a:blipFill>
                <a:blip r:embed="rId7"/>
                <a:stretch>
                  <a:fillRect l="-1129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3971109" y="1790452"/>
            <a:ext cx="866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707616" y="1790452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616" y="1790452"/>
                <a:ext cx="1076338" cy="523220"/>
              </a:xfrm>
              <a:prstGeom prst="rect">
                <a:avLst/>
              </a:prstGeom>
              <a:blipFill>
                <a:blip r:embed="rId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5652169" y="1790452"/>
            <a:ext cx="107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032730" y="597465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30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730" y="597465"/>
                <a:ext cx="1076338" cy="523220"/>
              </a:xfrm>
              <a:prstGeom prst="rect">
                <a:avLst/>
              </a:prstGeom>
              <a:blipFill>
                <a:blip r:embed="rId9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Oval 72"/>
          <p:cNvSpPr/>
          <p:nvPr/>
        </p:nvSpPr>
        <p:spPr>
          <a:xfrm>
            <a:off x="5125858" y="4097229"/>
            <a:ext cx="1602649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45505" y="426536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648349" y="56922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63942" y="2612300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720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3942" y="2612300"/>
                <a:ext cx="1173698" cy="523220"/>
              </a:xfrm>
              <a:prstGeom prst="rect">
                <a:avLst/>
              </a:prstGeom>
              <a:blipFill>
                <a:blip r:embed="rId11"/>
                <a:stretch>
                  <a:fillRect l="-10938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80449" y="2612300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449" y="2612300"/>
                <a:ext cx="1076338" cy="523220"/>
              </a:xfrm>
              <a:prstGeom prst="rect">
                <a:avLst/>
              </a:prstGeom>
              <a:blipFill>
                <a:blip r:embed="rId12"/>
                <a:stretch>
                  <a:fillRect l="-119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4120895" y="2612300"/>
            <a:ext cx="866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02825" y="2612300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825" y="2612300"/>
                <a:ext cx="1076338" cy="523220"/>
              </a:xfrm>
              <a:prstGeom prst="rect">
                <a:avLst/>
              </a:prstGeom>
              <a:blipFill>
                <a:blip r:embed="rId13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647378" y="2612300"/>
            <a:ext cx="107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30</a:t>
            </a:r>
          </a:p>
        </p:txBody>
      </p:sp>
      <p:sp>
        <p:nvSpPr>
          <p:cNvPr id="29" name="Oval 28"/>
          <p:cNvSpPr/>
          <p:nvPr/>
        </p:nvSpPr>
        <p:spPr>
          <a:xfrm>
            <a:off x="2178047" y="5058939"/>
            <a:ext cx="1544527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630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 animBg="1"/>
      <p:bldP spid="84" grpId="0"/>
      <p:bldP spid="86" grpId="0"/>
      <p:bldP spid="88" grpId="0"/>
      <p:bldP spid="64" grpId="0"/>
      <p:bldP spid="66" grpId="0"/>
      <p:bldP spid="69" grpId="0"/>
      <p:bldP spid="70" grpId="0"/>
      <p:bldP spid="71" grpId="0"/>
      <p:bldP spid="72" grpId="0"/>
      <p:bldP spid="73" grpId="0" animBg="1"/>
      <p:bldP spid="73" grpId="1" animBg="1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441" y="1940116"/>
            <a:ext cx="1250012" cy="8750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ular Callout 2"/>
              <p:cNvSpPr/>
              <p:nvPr/>
            </p:nvSpPr>
            <p:spPr>
              <a:xfrm>
                <a:off x="1282150" y="161906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noFill/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To work out 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14 </a:t>
                </a:r>
              </a:p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I can divide by 10 then divide by 4</a:t>
                </a:r>
              </a:p>
            </p:txBody>
          </p:sp>
        </mc:Choice>
        <mc:Fallback xmlns="">
          <p:sp>
            <p:nvSpPr>
              <p:cNvPr id="3" name="Rounded Rectangular Callou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150" y="161906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blipFill>
                <a:blip r:embed="rId6"/>
                <a:stretch>
                  <a:fillRect t="-2575" b="-10730"/>
                </a:stretch>
              </a:blipFill>
              <a:ln w="381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5505" y="426536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48349" y="56922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01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226" y="659956"/>
            <a:ext cx="1250012" cy="8750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ular Callout 2"/>
              <p:cNvSpPr/>
              <p:nvPr/>
            </p:nvSpPr>
            <p:spPr>
              <a:xfrm>
                <a:off x="1415935" y="33890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noFill/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To work out 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14 </a:t>
                </a:r>
              </a:p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I can divide by 10 then divide by 4</a:t>
                </a:r>
              </a:p>
            </p:txBody>
          </p:sp>
        </mc:Choice>
        <mc:Fallback xmlns="">
          <p:sp>
            <p:nvSpPr>
              <p:cNvPr id="3" name="Rounded Rectangular Callou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935" y="33890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blipFill>
                <a:blip r:embed="rId6"/>
                <a:stretch>
                  <a:fillRect t="-2575" b="-10730"/>
                </a:stretch>
              </a:blipFill>
              <a:ln w="381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51584" y="4161069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14</a:t>
            </a: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2891681" y="4422679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15935" y="4173025"/>
            <a:ext cx="1433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14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599035" y="4696245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77886" y="5105745"/>
            <a:ext cx="138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7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277" y="3548306"/>
            <a:ext cx="2077898" cy="208014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163150" y="3704783"/>
            <a:ext cx="62542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37722" y="4915609"/>
            <a:ext cx="62542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88578" y="4876321"/>
            <a:ext cx="6725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51265" y="2018251"/>
                <a:ext cx="145240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265" y="2018251"/>
                <a:ext cx="1452406" cy="523220"/>
              </a:xfrm>
              <a:prstGeom prst="rect">
                <a:avLst/>
              </a:prstGeom>
              <a:blipFill>
                <a:blip r:embed="rId8"/>
                <a:stretch>
                  <a:fillRect l="-836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546479" y="2018251"/>
            <a:ext cx="107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084648" y="1997620"/>
                <a:ext cx="13409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648" y="1997620"/>
                <a:ext cx="1340922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251264" y="2432261"/>
                <a:ext cx="258199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264" y="2432261"/>
                <a:ext cx="2581993" cy="523220"/>
              </a:xfrm>
              <a:prstGeom prst="rect">
                <a:avLst/>
              </a:prstGeom>
              <a:blipFill>
                <a:blip r:embed="rId10"/>
                <a:stretch>
                  <a:fillRect l="-471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ross 26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593182" y="1729741"/>
            <a:ext cx="1550340" cy="1526178"/>
          </a:xfrm>
          <a:prstGeom prst="plus">
            <a:avLst>
              <a:gd name="adj" fmla="val 3896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185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2" grpId="0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4" grpId="0"/>
      <p:bldP spid="24" grpId="1"/>
      <p:bldP spid="26" grpId="0"/>
      <p:bldP spid="26" grpId="1"/>
      <p:bldP spid="27" grpId="0" animBg="1"/>
      <p:bldP spid="2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226" y="659956"/>
            <a:ext cx="1250012" cy="8750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ular Callout 2"/>
              <p:cNvSpPr/>
              <p:nvPr/>
            </p:nvSpPr>
            <p:spPr>
              <a:xfrm>
                <a:off x="1415935" y="33890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noFill/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To work out 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14 </a:t>
                </a:r>
              </a:p>
              <a:p>
                <a:pPr algn="ctr"/>
                <a:r>
                  <a:rPr lang="en-GB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I can divide by 10 then divide by 4</a:t>
                </a:r>
              </a:p>
            </p:txBody>
          </p:sp>
        </mc:Choice>
        <mc:Fallback xmlns="">
          <p:sp>
            <p:nvSpPr>
              <p:cNvPr id="3" name="Rounded Rectangular Callou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935" y="338907"/>
                <a:ext cx="4366199" cy="1385148"/>
              </a:xfrm>
              <a:prstGeom prst="wedgeRoundRectCallout">
                <a:avLst>
                  <a:gd name="adj1" fmla="val 65177"/>
                  <a:gd name="adj2" fmla="val 7148"/>
                  <a:gd name="adj3" fmla="val 16667"/>
                </a:avLst>
              </a:prstGeom>
              <a:blipFill>
                <a:blip r:embed="rId6"/>
                <a:stretch>
                  <a:fillRect t="-2575" b="-10730"/>
                </a:stretch>
              </a:blipFill>
              <a:ln w="381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51584" y="4161069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14</a:t>
            </a: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2891681" y="4422679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15935" y="4173025"/>
            <a:ext cx="1433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14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599035" y="4696245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74192" y="5105344"/>
            <a:ext cx="1453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7</a:t>
            </a:r>
          </a:p>
        </p:txBody>
      </p:sp>
      <p:sp>
        <p:nvSpPr>
          <p:cNvPr id="16" name="Oval 15"/>
          <p:cNvSpPr/>
          <p:nvPr/>
        </p:nvSpPr>
        <p:spPr>
          <a:xfrm>
            <a:off x="2562246" y="5117701"/>
            <a:ext cx="1453705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675241" y="2419076"/>
                <a:ext cx="14313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2,100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241" y="2419076"/>
                <a:ext cx="1431325" cy="523220"/>
              </a:xfrm>
              <a:prstGeom prst="rect">
                <a:avLst/>
              </a:prstGeom>
              <a:blipFill>
                <a:blip r:embed="rId7"/>
                <a:stretch>
                  <a:fillRect l="-893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949375" y="2419076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375" y="2419076"/>
                <a:ext cx="1076338" cy="523220"/>
              </a:xfrm>
              <a:prstGeom prst="rect">
                <a:avLst/>
              </a:prstGeom>
              <a:blipFill>
                <a:blip r:embed="rId8"/>
                <a:stretch>
                  <a:fillRect l="-11932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3689821" y="2419076"/>
            <a:ext cx="866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71751" y="2419076"/>
                <a:ext cx="10763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751" y="2419076"/>
                <a:ext cx="1076338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5216304" y="2419076"/>
            <a:ext cx="1076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251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  <p:bldP spid="25" grpId="0"/>
      <p:bldP spid="28" grpId="0"/>
      <p:bldP spid="29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84FFD6-0285-4BB3-93B2-8356E5FB4288}"/>
              </a:ext>
            </a:extLst>
          </p:cNvPr>
          <p:cNvSpPr txBox="1"/>
          <p:nvPr/>
        </p:nvSpPr>
        <p:spPr>
          <a:xfrm>
            <a:off x="596348" y="437322"/>
            <a:ext cx="6321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Have a go at the questions in your book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85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0526" y="1384311"/>
            <a:ext cx="763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Which method would give the correct answer?</a:t>
            </a:r>
          </a:p>
        </p:txBody>
      </p:sp>
      <p:pic>
        <p:nvPicPr>
          <p:cNvPr id="17" name="Picture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92" y="234581"/>
            <a:ext cx="716166" cy="10118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484158" y="530553"/>
                <a:ext cx="76313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Dora is calculating 5,440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32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158" y="530553"/>
                <a:ext cx="7631321" cy="523220"/>
              </a:xfrm>
              <a:prstGeom prst="rect">
                <a:avLst/>
              </a:prstGeom>
              <a:blipFill>
                <a:blip r:embed="rId6"/>
                <a:stretch>
                  <a:fillRect l="-1597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5505" y="5143801"/>
            <a:ext cx="747045" cy="74704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648349" y="528649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56186" y="2371320"/>
                <a:ext cx="268775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5,440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16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16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186" y="2371320"/>
                <a:ext cx="2687753" cy="523220"/>
              </a:xfrm>
              <a:prstGeom prst="rect">
                <a:avLst/>
              </a:prstGeom>
              <a:blipFill>
                <a:blip r:embed="rId8"/>
                <a:stretch>
                  <a:fillRect l="-4535" t="-11628" r="-317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79018" y="2341369"/>
                <a:ext cx="268775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5,440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8 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018" y="2341369"/>
                <a:ext cx="2687753" cy="523220"/>
              </a:xfrm>
              <a:prstGeom prst="rect">
                <a:avLst/>
              </a:prstGeom>
              <a:blipFill>
                <a:blip r:embed="rId9"/>
                <a:stretch>
                  <a:fillRect l="-453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823319" y="3828905"/>
                <a:ext cx="30858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5,440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3319" y="3828905"/>
                <a:ext cx="3085882" cy="523220"/>
              </a:xfrm>
              <a:prstGeom prst="rect">
                <a:avLst/>
              </a:prstGeom>
              <a:blipFill>
                <a:blip r:embed="rId10"/>
                <a:stretch>
                  <a:fillRect l="-3953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37841" y="2821788"/>
                <a:ext cx="18122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32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841" y="2821788"/>
                <a:ext cx="1812228" cy="523220"/>
              </a:xfrm>
              <a:prstGeom prst="rect">
                <a:avLst/>
              </a:prstGeom>
              <a:blipFill>
                <a:blip r:embed="rId11"/>
                <a:stretch>
                  <a:fillRect l="-6734" t="-11628" r="-808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val 26"/>
          <p:cNvSpPr/>
          <p:nvPr/>
        </p:nvSpPr>
        <p:spPr>
          <a:xfrm>
            <a:off x="767992" y="2341549"/>
            <a:ext cx="2998779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312746" y="2818554"/>
                <a:ext cx="18122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746" y="2818554"/>
                <a:ext cx="1812228" cy="523220"/>
              </a:xfrm>
              <a:prstGeom prst="rect">
                <a:avLst/>
              </a:prstGeom>
              <a:blipFill>
                <a:blip r:embed="rId12"/>
                <a:stretch>
                  <a:fillRect l="-707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076902" y="4382853"/>
                <a:ext cx="27067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32 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6902" y="4382853"/>
                <a:ext cx="2706732" cy="523220"/>
              </a:xfrm>
              <a:prstGeom prst="rect">
                <a:avLst/>
              </a:prstGeom>
              <a:blipFill>
                <a:blip r:embed="rId13"/>
                <a:stretch>
                  <a:fillRect l="-473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2823319" y="3722191"/>
            <a:ext cx="2998779" cy="78449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794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6" grpId="0"/>
      <p:bldP spid="27" grpId="0" animBg="1"/>
      <p:bldP spid="32" grpId="0"/>
      <p:bldP spid="33" grpId="0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88006" y="486340"/>
            <a:ext cx="3684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Calculate the value of b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843927"/>
              </p:ext>
            </p:extLst>
          </p:nvPr>
        </p:nvGraphicFramePr>
        <p:xfrm>
          <a:off x="1357848" y="2519364"/>
          <a:ext cx="6096000" cy="539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3787379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3012468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6797114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02045494"/>
                    </a:ext>
                  </a:extLst>
                </a:gridCol>
              </a:tblGrid>
              <a:tr h="5398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37228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52458"/>
              </p:ext>
            </p:extLst>
          </p:nvPr>
        </p:nvGraphicFramePr>
        <p:xfrm>
          <a:off x="1357848" y="3319945"/>
          <a:ext cx="1504625" cy="539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25">
                  <a:extLst>
                    <a:ext uri="{9D8B030D-6E8A-4147-A177-3AD203B41FA5}">
                      <a16:colId xmlns:a16="http://schemas.microsoft.com/office/drawing/2014/main" val="13286112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3618932370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496199130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1541305107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988056178"/>
                    </a:ext>
                  </a:extLst>
                </a:gridCol>
              </a:tblGrid>
              <a:tr h="5398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1751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28008" y="2534467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48189" y="2534467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68370" y="2534467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88550" y="2534467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63021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660284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957547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4810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52073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6" name="Right Brace 5"/>
          <p:cNvSpPr/>
          <p:nvPr/>
        </p:nvSpPr>
        <p:spPr>
          <a:xfrm rot="16200000">
            <a:off x="4149457" y="-830440"/>
            <a:ext cx="512782" cy="60959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921733" y="4278817"/>
                <a:ext cx="8147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a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733" y="4278817"/>
                <a:ext cx="814781" cy="523220"/>
              </a:xfrm>
              <a:prstGeom prst="rect">
                <a:avLst/>
              </a:prstGeom>
              <a:blipFill>
                <a:blip r:embed="rId5"/>
                <a:stretch>
                  <a:fillRect t="-11628" r="-74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254950" y="4278817"/>
                <a:ext cx="1894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8,060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950" y="4278817"/>
                <a:ext cx="1894126" cy="523220"/>
              </a:xfrm>
              <a:prstGeom prst="rect">
                <a:avLst/>
              </a:prstGeom>
              <a:blipFill>
                <a:blip r:embed="rId6"/>
                <a:stretch>
                  <a:fillRect l="-6752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983767" y="1485191"/>
            <a:ext cx="1724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8,060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563848" y="4278817"/>
                <a:ext cx="1894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48" y="4278817"/>
                <a:ext cx="1894126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89853" y="4278817"/>
                <a:ext cx="8147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b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853" y="4278817"/>
                <a:ext cx="814781" cy="523220"/>
              </a:xfrm>
              <a:prstGeom prst="rect">
                <a:avLst/>
              </a:prstGeom>
              <a:blipFill>
                <a:blip r:embed="rId8"/>
                <a:stretch>
                  <a:fillRect t="-11628" r="-223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2695063" y="4731121"/>
            <a:ext cx="454013" cy="614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3622038" y="4694830"/>
            <a:ext cx="361730" cy="614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091512" y="5254388"/>
            <a:ext cx="1002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451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5" grpId="0"/>
      <p:bldP spid="28" grpId="0"/>
      <p:bldP spid="37" grpId="0"/>
      <p:bldP spid="39" grpId="0"/>
      <p:bldP spid="40" grpId="0"/>
      <p:bldP spid="41" grpId="0"/>
      <p:bldP spid="42" grpId="0"/>
      <p:bldP spid="6" grpId="0" animBg="1"/>
      <p:bldP spid="44" grpId="0"/>
      <p:bldP spid="45" grpId="0"/>
      <p:bldP spid="46" grpId="0"/>
      <p:bldP spid="47" grpId="0"/>
      <p:bldP spid="48" grpId="0"/>
      <p:bldP spid="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88006" y="486340"/>
            <a:ext cx="3684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Calculate the value of b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442544"/>
              </p:ext>
            </p:extLst>
          </p:nvPr>
        </p:nvGraphicFramePr>
        <p:xfrm>
          <a:off x="1357848" y="2519364"/>
          <a:ext cx="6096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3787379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3012468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6797114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02045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37228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342686"/>
              </p:ext>
            </p:extLst>
          </p:nvPr>
        </p:nvGraphicFramePr>
        <p:xfrm>
          <a:off x="1357848" y="3319764"/>
          <a:ext cx="1504625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25">
                  <a:extLst>
                    <a:ext uri="{9D8B030D-6E8A-4147-A177-3AD203B41FA5}">
                      <a16:colId xmlns:a16="http://schemas.microsoft.com/office/drawing/2014/main" val="13286112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3618932370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496199130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1541305107"/>
                    </a:ext>
                  </a:extLst>
                </a:gridCol>
                <a:gridCol w="300925">
                  <a:extLst>
                    <a:ext uri="{9D8B030D-6E8A-4147-A177-3AD203B41FA5}">
                      <a16:colId xmlns:a16="http://schemas.microsoft.com/office/drawing/2014/main" val="98805617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1751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28008" y="2535736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48189" y="2535736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68370" y="2535736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88550" y="2535736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63021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660284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957547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4810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52073" y="3348494"/>
            <a:ext cx="28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6" name="Right Brace 5"/>
          <p:cNvSpPr/>
          <p:nvPr/>
        </p:nvSpPr>
        <p:spPr>
          <a:xfrm rot="16200000">
            <a:off x="4149457" y="-830440"/>
            <a:ext cx="512782" cy="60959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3987883" y="1489469"/>
            <a:ext cx="1724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8,060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620978" y="4593223"/>
            <a:ext cx="948120" cy="1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11839" y="4328317"/>
            <a:ext cx="1426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 and 5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83767" y="4331613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20</a:t>
            </a:r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>
          <a:xfrm flipH="1">
            <a:off x="3023864" y="4593223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21635" y="4343569"/>
            <a:ext cx="1459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20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781133" y="5398804"/>
            <a:ext cx="1614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10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306694" y="4857236"/>
            <a:ext cx="0" cy="500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3722142" y="5400705"/>
            <a:ext cx="1544527" cy="55348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799803" y="3296339"/>
                <a:ext cx="14990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806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03" y="3296339"/>
                <a:ext cx="1499095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133020" y="3296339"/>
                <a:ext cx="1894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8,060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10</a:t>
                </a: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3020" y="3296339"/>
                <a:ext cx="1894126" cy="523220"/>
              </a:xfrm>
              <a:prstGeom prst="rect">
                <a:avLst/>
              </a:prstGeom>
              <a:blipFill>
                <a:blip r:embed="rId6"/>
                <a:stretch>
                  <a:fillRect l="-6752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860904" y="3293326"/>
                <a:ext cx="1894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904" y="3293326"/>
                <a:ext cx="1894126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465151" y="3266354"/>
                <a:ext cx="17927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403</a:t>
                </a: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151" y="3266354"/>
                <a:ext cx="1792703" cy="523220"/>
              </a:xfrm>
              <a:prstGeom prst="rect">
                <a:avLst/>
              </a:prstGeom>
              <a:blipFill>
                <a:blip r:embed="rId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819136" y="935126"/>
                <a:ext cx="17927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403</a:t>
                </a: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136" y="935126"/>
                <a:ext cx="1792703" cy="523220"/>
              </a:xfrm>
              <a:prstGeom prst="rect">
                <a:avLst/>
              </a:prstGeom>
              <a:blipFill>
                <a:blip r:embed="rId9"/>
                <a:stretch>
                  <a:fillRect l="-678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31888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 animBg="1"/>
      <p:bldP spid="32" grpId="0"/>
      <p:bldP spid="34" grpId="0"/>
      <p:bldP spid="43" grpId="0" animBg="1"/>
      <p:bldP spid="51" grpId="0"/>
      <p:bldP spid="52" grpId="0"/>
      <p:bldP spid="53" grpId="0"/>
      <p:bldP spid="54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4A9AC-3668-4C39-90FF-62035C9FC7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3834A-F486-47D6-8C3E-945EAF570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A54DA5-4286-45C9-87DE-76DB0E93E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6658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63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7A976C-3694-45E3-8D92-8C5EE77A1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09" y="2054087"/>
            <a:ext cx="6732483" cy="25709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DCDF96-AB16-4193-BE9F-25912551ED2E}"/>
              </a:ext>
            </a:extLst>
          </p:cNvPr>
          <p:cNvSpPr txBox="1"/>
          <p:nvPr/>
        </p:nvSpPr>
        <p:spPr>
          <a:xfrm>
            <a:off x="971509" y="530087"/>
            <a:ext cx="5734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And finally…</a:t>
            </a:r>
          </a:p>
        </p:txBody>
      </p:sp>
    </p:spTree>
    <p:extLst>
      <p:ext uri="{BB962C8B-B14F-4D97-AF65-F5344CB8AC3E}">
        <p14:creationId xmlns:p14="http://schemas.microsoft.com/office/powerpoint/2010/main" val="189903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0284-097A-4D46-BF87-55CFA144A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22" y="0"/>
            <a:ext cx="8203587" cy="2387600"/>
          </a:xfrm>
        </p:spPr>
        <p:txBody>
          <a:bodyPr/>
          <a:lstStyle/>
          <a:p>
            <a:pPr algn="l"/>
            <a:r>
              <a:rPr lang="en-GB" sz="2800" u="sng" dirty="0"/>
              <a:t>16.10.21</a:t>
            </a:r>
            <a:br>
              <a:rPr lang="en-GB" sz="2800" u="sng" dirty="0"/>
            </a:br>
            <a:r>
              <a:rPr lang="en-GB" sz="2800" u="sng" dirty="0"/>
              <a:t>LO: Division using factors</a:t>
            </a:r>
            <a:br>
              <a:rPr lang="en-GB" dirty="0"/>
            </a:br>
            <a:r>
              <a:rPr lang="en-GB" dirty="0"/>
              <a:t>		Year 6 Maths</a:t>
            </a:r>
          </a:p>
        </p:txBody>
      </p:sp>
      <p:pic>
        <p:nvPicPr>
          <p:cNvPr id="1028" name="Picture 4" descr="All Souls C of E Primary School - Maths">
            <a:extLst>
              <a:ext uri="{FF2B5EF4-FFF2-40B4-BE49-F238E27FC236}">
                <a16:creationId xmlns:a16="http://schemas.microsoft.com/office/drawing/2014/main" id="{4E30CA1B-B7FF-4A8C-8AF9-37611E835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69" y="2387600"/>
            <a:ext cx="6706091" cy="37721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17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44A9B5-AC8D-49DA-BE06-1C2A0E26E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89"/>
            <a:ext cx="9145580" cy="719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797812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48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50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 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72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797812"/>
                <a:ext cx="7497474" cy="4401205"/>
              </a:xfrm>
              <a:prstGeom prst="rect">
                <a:avLst/>
              </a:prstGeom>
              <a:blipFill>
                <a:blip r:embed="rId2"/>
                <a:stretch>
                  <a:fillRect l="-1626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495006" y="2029586"/>
            <a:ext cx="73152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495006" y="4741817"/>
            <a:ext cx="73152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F9ECD-5AD9-46CB-9FC8-334EEF530D51}"/>
              </a:ext>
            </a:extLst>
          </p:cNvPr>
          <p:cNvSpPr txBox="1"/>
          <p:nvPr/>
        </p:nvSpPr>
        <p:spPr>
          <a:xfrm>
            <a:off x="695550" y="145774"/>
            <a:ext cx="660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Let’s warm up…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48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50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 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72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2495006" y="1658983"/>
            <a:ext cx="73152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495006" y="4175760"/>
            <a:ext cx="73152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372177" y="334776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319" y="2012158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18" y="3219708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17" y="4554926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04818" y="735270"/>
            <a:ext cx="585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8133" y="1641338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26526" y="2908549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84574" y="4142750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26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A79E3-0A40-4777-B7CC-9D0FC47AA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765" y="3189703"/>
            <a:ext cx="6858000" cy="2387600"/>
          </a:xfrm>
        </p:spPr>
        <p:txBody>
          <a:bodyPr/>
          <a:lstStyle/>
          <a:p>
            <a:r>
              <a:rPr lang="en-GB" b="1" dirty="0"/>
              <a:t>Vocabulary</a:t>
            </a:r>
            <a:br>
              <a:rPr lang="en-GB" b="1" dirty="0"/>
            </a:br>
            <a:r>
              <a:rPr lang="en-GB" b="1" dirty="0">
                <a:solidFill>
                  <a:srgbClr val="FF0000"/>
                </a:solidFill>
              </a:rPr>
              <a:t>Factor</a:t>
            </a:r>
            <a:br>
              <a:rPr lang="en-GB" dirty="0"/>
            </a:br>
            <a:r>
              <a:rPr lang="en-GB" b="1" dirty="0"/>
              <a:t>A factor is a number that divides exactly into another number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16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EESY TUNE - Cheesy Tunes | Meme Generator">
            <a:hlinkClick r:id="rId2"/>
            <a:extLst>
              <a:ext uri="{FF2B5EF4-FFF2-40B4-BE49-F238E27FC236}">
                <a16:creationId xmlns:a16="http://schemas.microsoft.com/office/drawing/2014/main" id="{70E0389D-DF21-424B-901A-02E216171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00188"/>
            <a:ext cx="5715000" cy="3857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1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390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240" y="600539"/>
                <a:ext cx="1173698" cy="523220"/>
              </a:xfrm>
              <a:prstGeom prst="rect">
                <a:avLst/>
              </a:prstGeom>
              <a:blipFill>
                <a:blip r:embed="rId5"/>
                <a:stretch>
                  <a:fillRect l="-10363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1924216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924215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24216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08322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08321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08322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156004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156003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156004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540110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540109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540110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87792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4387791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387792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771898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1897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3771898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619580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19579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19580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003686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003685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003686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851369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51368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6851369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6235474" y="179909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235473" y="2442815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235474" y="308653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445881" y="600539"/>
            <a:ext cx="1173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195828" y="1698171"/>
            <a:ext cx="6302251" cy="202765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3637789" y="4112362"/>
            <a:ext cx="625428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30</a:t>
            </a:r>
          </a:p>
        </p:txBody>
      </p:sp>
      <p:cxnSp>
        <p:nvCxnSpPr>
          <p:cNvPr id="5" name="Straight Arrow Connector 4"/>
          <p:cNvCxnSpPr>
            <a:stCxn id="66" idx="1"/>
          </p:cNvCxnSpPr>
          <p:nvPr/>
        </p:nvCxnSpPr>
        <p:spPr>
          <a:xfrm flipH="1">
            <a:off x="2677886" y="4373972"/>
            <a:ext cx="959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031967" y="4124318"/>
            <a:ext cx="1603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30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220858" y="1692085"/>
            <a:ext cx="3087881" cy="202765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4308739" y="1698171"/>
            <a:ext cx="3087881" cy="202765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3385240" y="4647538"/>
            <a:ext cx="262085" cy="44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207623" y="5057038"/>
            <a:ext cx="1643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15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221469" y="1673552"/>
            <a:ext cx="6302250" cy="716402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1221469" y="2386800"/>
            <a:ext cx="6302250" cy="651297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1221469" y="3036520"/>
            <a:ext cx="6302250" cy="651297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202914" y="4635582"/>
            <a:ext cx="442604" cy="441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261756" y="5037518"/>
            <a:ext cx="1707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and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/>
      <p:bldP spid="64" grpId="0" animBg="1"/>
      <p:bldP spid="64" grpId="1" animBg="1"/>
      <p:bldP spid="66" grpId="0" animBg="1"/>
      <p:bldP spid="67" grpId="0"/>
      <p:bldP spid="69" grpId="0" animBg="1"/>
      <p:bldP spid="69" grpId="1" animBg="1"/>
      <p:bldP spid="70" grpId="0" animBg="1"/>
      <p:bldP spid="70" grpId="1" animBg="1"/>
      <p:bldP spid="72" grpId="0"/>
      <p:bldP spid="73" grpId="0" animBg="1"/>
      <p:bldP spid="74" grpId="0" animBg="1"/>
      <p:bldP spid="75" grpId="0" animBg="1"/>
      <p:bldP spid="7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4.1|6.3|7.1|5.2|4.6|5.8|8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7.1|2.5|4.5|6.9|1.9|15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.3|1.4|1.5|7.8|2.8|2.8|3.6|1.4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13.2|12.6|2.2|6.3|1|1|1.7|0.9|2.8|1.1|0.9|0.9|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|0.7|0.6|0.8|1.2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7.3|14.1|4.2|2.2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6.7|2.7|1|1|0.8|0.9|8.1|7.7|11.4|4.9|9|6.1|6.7|0.6|2.6|10.3|2.5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.1|1.1|7.5|1.6|2|1.1|4.6|2.7|3.5|4.7|1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7.5|11.4|1.9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1.1|6.6|6.6|2.9|2.6|17.2|4.7|9.6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23DAAFC-3960-449C-9282-5CFC36B1D9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9681</TotalTime>
  <Words>408</Words>
  <Application>Microsoft Office PowerPoint</Application>
  <PresentationFormat>On-screen Show (4:3)</PresentationFormat>
  <Paragraphs>148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16.10.21 LO: Division using factors   Year 6 Maths</vt:lpstr>
      <vt:lpstr>PowerPoint Presentation</vt:lpstr>
      <vt:lpstr>PowerPoint Presentation</vt:lpstr>
      <vt:lpstr>PowerPoint Presentation</vt:lpstr>
      <vt:lpstr>Vocabulary Factor A factor is a number that divides exactly into another number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Margaret Mckenna</cp:lastModifiedBy>
  <cp:revision>231</cp:revision>
  <dcterms:created xsi:type="dcterms:W3CDTF">2019-07-05T11:02:13Z</dcterms:created>
  <dcterms:modified xsi:type="dcterms:W3CDTF">2021-10-17T09:27:48Z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