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67" r:id="rId2"/>
    <p:sldId id="268" r:id="rId3"/>
    <p:sldId id="269" r:id="rId4"/>
    <p:sldId id="270" r:id="rId5"/>
    <p:sldId id="271" r:id="rId6"/>
    <p:sldId id="272" r:id="rId7"/>
    <p:sldId id="273" r:id="rId8"/>
    <p:sldId id="274" r:id="rId9"/>
    <p:sldId id="256" r:id="rId10"/>
    <p:sldId id="263" r:id="rId11"/>
    <p:sldId id="261" r:id="rId12"/>
    <p:sldId id="258" r:id="rId13"/>
    <p:sldId id="265" r:id="rId14"/>
    <p:sldId id="264" r:id="rId15"/>
    <p:sldId id="275" r:id="rId16"/>
    <p:sldId id="276"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E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p:restoredTop sz="94674"/>
  </p:normalViewPr>
  <p:slideViewPr>
    <p:cSldViewPr snapToGrid="0" snapToObjects="1">
      <p:cViewPr varScale="1">
        <p:scale>
          <a:sx n="66" d="100"/>
          <a:sy n="66" d="100"/>
        </p:scale>
        <p:origin x="14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FD9D9-D21D-2F40-8C03-BF09C65F2F8E}" type="datetimeFigureOut">
              <a:rPr lang="en-US" smtClean="0"/>
              <a:t>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E1830-F426-1D4B-8F2D-7C5169DE4B20}" type="slidenum">
              <a:rPr lang="en-US" smtClean="0"/>
              <a:t>‹#›</a:t>
            </a:fld>
            <a:endParaRPr lang="en-US"/>
          </a:p>
        </p:txBody>
      </p:sp>
    </p:spTree>
    <p:extLst>
      <p:ext uri="{BB962C8B-B14F-4D97-AF65-F5344CB8AC3E}">
        <p14:creationId xmlns:p14="http://schemas.microsoft.com/office/powerpoint/2010/main" val="1524341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E1830-F426-1D4B-8F2D-7C5169DE4B20}" type="slidenum">
              <a:rPr lang="en-US" smtClean="0"/>
              <a:t>9</a:t>
            </a:fld>
            <a:endParaRPr lang="en-US"/>
          </a:p>
        </p:txBody>
      </p:sp>
    </p:spTree>
    <p:extLst>
      <p:ext uri="{BB962C8B-B14F-4D97-AF65-F5344CB8AC3E}">
        <p14:creationId xmlns:p14="http://schemas.microsoft.com/office/powerpoint/2010/main" val="60070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E1830-F426-1D4B-8F2D-7C5169DE4B20}" type="slidenum">
              <a:rPr lang="en-US" smtClean="0"/>
              <a:t>10</a:t>
            </a:fld>
            <a:endParaRPr lang="en-US"/>
          </a:p>
        </p:txBody>
      </p:sp>
    </p:spTree>
    <p:extLst>
      <p:ext uri="{BB962C8B-B14F-4D97-AF65-F5344CB8AC3E}">
        <p14:creationId xmlns:p14="http://schemas.microsoft.com/office/powerpoint/2010/main" val="302480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E1830-F426-1D4B-8F2D-7C5169DE4B20}" type="slidenum">
              <a:rPr lang="en-US" smtClean="0"/>
              <a:t>11</a:t>
            </a:fld>
            <a:endParaRPr lang="en-US"/>
          </a:p>
        </p:txBody>
      </p:sp>
    </p:spTree>
    <p:extLst>
      <p:ext uri="{BB962C8B-B14F-4D97-AF65-F5344CB8AC3E}">
        <p14:creationId xmlns:p14="http://schemas.microsoft.com/office/powerpoint/2010/main" val="270664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E1830-F426-1D4B-8F2D-7C5169DE4B20}" type="slidenum">
              <a:rPr lang="en-US" smtClean="0"/>
              <a:t>12</a:t>
            </a:fld>
            <a:endParaRPr lang="en-US"/>
          </a:p>
        </p:txBody>
      </p:sp>
    </p:spTree>
    <p:extLst>
      <p:ext uri="{BB962C8B-B14F-4D97-AF65-F5344CB8AC3E}">
        <p14:creationId xmlns:p14="http://schemas.microsoft.com/office/powerpoint/2010/main" val="287330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E1830-F426-1D4B-8F2D-7C5169DE4B20}" type="slidenum">
              <a:rPr lang="en-US" smtClean="0"/>
              <a:t>13</a:t>
            </a:fld>
            <a:endParaRPr lang="en-US"/>
          </a:p>
        </p:txBody>
      </p:sp>
    </p:spTree>
    <p:extLst>
      <p:ext uri="{BB962C8B-B14F-4D97-AF65-F5344CB8AC3E}">
        <p14:creationId xmlns:p14="http://schemas.microsoft.com/office/powerpoint/2010/main" val="122682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E1830-F426-1D4B-8F2D-7C5169DE4B20}" type="slidenum">
              <a:rPr lang="en-US" smtClean="0"/>
              <a:t>14</a:t>
            </a:fld>
            <a:endParaRPr lang="en-US"/>
          </a:p>
        </p:txBody>
      </p:sp>
    </p:spTree>
    <p:extLst>
      <p:ext uri="{BB962C8B-B14F-4D97-AF65-F5344CB8AC3E}">
        <p14:creationId xmlns:p14="http://schemas.microsoft.com/office/powerpoint/2010/main" val="3026342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F97DB-0D37-AF48-8EA4-73BA54C750AE}"/>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1E13FB0E-A42B-9643-84C1-998CD5552366}"/>
              </a:ext>
            </a:extLst>
          </p:cNvPr>
          <p:cNvPicPr>
            <a:picLocks noChangeAspect="1"/>
          </p:cNvPicPr>
          <p:nvPr userDrawn="1"/>
        </p:nvPicPr>
        <p:blipFill>
          <a:blip r:embed="rId3"/>
          <a:stretch>
            <a:fillRect/>
          </a:stretch>
        </p:blipFill>
        <p:spPr>
          <a:xfrm>
            <a:off x="7806088" y="5929111"/>
            <a:ext cx="880712" cy="551047"/>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CBB5F-64D2-CA48-8BF8-A42A69CE67A0}"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375C2-9125-8E48-907B-B54A21653A4E}" type="slidenum">
              <a:rPr lang="en-US" smtClean="0"/>
              <a:t>‹#›</a:t>
            </a:fld>
            <a:endParaRPr lang="en-US"/>
          </a:p>
        </p:txBody>
      </p:sp>
    </p:spTree>
    <p:extLst>
      <p:ext uri="{BB962C8B-B14F-4D97-AF65-F5344CB8AC3E}">
        <p14:creationId xmlns:p14="http://schemas.microsoft.com/office/powerpoint/2010/main" val="2567467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560E83-029D-9043-90C1-BEC151F7AC1B}"/>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87C5CA3D-8CCA-F54E-A5B0-3C708744C02E}"/>
              </a:ext>
            </a:extLst>
          </p:cNvPr>
          <p:cNvPicPr>
            <a:picLocks noChangeAspect="1"/>
          </p:cNvPicPr>
          <p:nvPr userDrawn="1"/>
        </p:nvPicPr>
        <p:blipFill>
          <a:blip r:embed="rId4"/>
          <a:stretch>
            <a:fillRect/>
          </a:stretch>
        </p:blipFill>
        <p:spPr>
          <a:xfrm>
            <a:off x="7806088" y="5929111"/>
            <a:ext cx="880712" cy="551047"/>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CBB5F-64D2-CA48-8BF8-A42A69CE67A0}" type="datetimeFigureOut">
              <a:rPr lang="en-US" smtClean="0"/>
              <a:t>2/5/2021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375C2-9125-8E48-907B-B54A21653A4E}" type="slidenum">
              <a:rPr lang="en-US" smtClean="0"/>
              <a:t>‹#›</a:t>
            </a:fld>
            <a:endParaRPr lang="en-US"/>
          </a:p>
        </p:txBody>
      </p:sp>
    </p:spTree>
    <p:extLst>
      <p:ext uri="{BB962C8B-B14F-4D97-AF65-F5344CB8AC3E}">
        <p14:creationId xmlns:p14="http://schemas.microsoft.com/office/powerpoint/2010/main" val="403991235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chaelmorpurgo.com/morpurgomonth/"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6000"/>
            <a:ext cx="7772400" cy="812800"/>
          </a:xfrm>
        </p:spPr>
        <p:txBody>
          <a:bodyPr>
            <a:normAutofit fontScale="90000"/>
          </a:bodyPr>
          <a:lstStyle/>
          <a:p>
            <a:r>
              <a:rPr lang="en-GB" dirty="0" smtClean="0">
                <a:latin typeface="Trebuchet MS" panose="020B0603020202020204" pitchFamily="34" charset="0"/>
              </a:rPr>
              <a:t>Michael </a:t>
            </a:r>
            <a:r>
              <a:rPr lang="en-GB" dirty="0" err="1" smtClean="0">
                <a:latin typeface="Trebuchet MS" panose="020B0603020202020204" pitchFamily="34" charset="0"/>
              </a:rPr>
              <a:t>Morpurgo</a:t>
            </a:r>
            <a:endParaRPr lang="en-GB" dirty="0">
              <a:latin typeface="Trebuchet MS" panose="020B0603020202020204" pitchFamily="34" charset="0"/>
            </a:endParaRPr>
          </a:p>
        </p:txBody>
      </p:sp>
      <p:sp>
        <p:nvSpPr>
          <p:cNvPr id="3" name="Subtitle 2"/>
          <p:cNvSpPr>
            <a:spLocks noGrp="1"/>
          </p:cNvSpPr>
          <p:nvPr>
            <p:ph type="subTitle" idx="1"/>
          </p:nvPr>
        </p:nvSpPr>
        <p:spPr>
          <a:xfrm>
            <a:off x="812799" y="2336801"/>
            <a:ext cx="7895771" cy="3904342"/>
          </a:xfrm>
        </p:spPr>
        <p:txBody>
          <a:bodyPr>
            <a:normAutofit fontScale="92500"/>
          </a:bodyPr>
          <a:lstStyle/>
          <a:p>
            <a:r>
              <a:rPr lang="en-GB" dirty="0" smtClean="0">
                <a:latin typeface="Trebuchet MS" panose="020B0603020202020204" pitchFamily="34" charset="0"/>
              </a:rPr>
              <a:t>Slides 1-8 contain some background information you might like to read before our live session at 1:30.</a:t>
            </a:r>
          </a:p>
          <a:p>
            <a:endParaRPr lang="en-GB" dirty="0" smtClean="0">
              <a:latin typeface="Trebuchet MS" panose="020B0603020202020204" pitchFamily="34" charset="0"/>
            </a:endParaRPr>
          </a:p>
          <a:p>
            <a:r>
              <a:rPr lang="en-GB" dirty="0" smtClean="0">
                <a:latin typeface="Trebuchet MS" panose="020B0603020202020204" pitchFamily="34" charset="0"/>
              </a:rPr>
              <a:t>The information tells us about Michael’s childhood, how he got into writing and where his inspiration comes from.</a:t>
            </a:r>
          </a:p>
          <a:p>
            <a:endParaRPr lang="en-GB" dirty="0" smtClean="0">
              <a:latin typeface="Trebuchet MS" panose="020B0603020202020204" pitchFamily="34" charset="0"/>
            </a:endParaRPr>
          </a:p>
          <a:p>
            <a:r>
              <a:rPr lang="en-GB" dirty="0" smtClean="0">
                <a:latin typeface="Trebuchet MS" panose="020B0603020202020204" pitchFamily="34" charset="0"/>
              </a:rPr>
              <a:t>Slides 9 – 16 contain the information about our Butterfly Lion writing task</a:t>
            </a:r>
          </a:p>
          <a:p>
            <a:r>
              <a:rPr lang="en-GB" dirty="0" smtClean="0">
                <a:latin typeface="Trebuchet MS" panose="020B0603020202020204" pitchFamily="34" charset="0"/>
              </a:rPr>
              <a:t>Enjoy!</a:t>
            </a:r>
          </a:p>
          <a:p>
            <a:r>
              <a:rPr lang="en-GB" dirty="0" smtClean="0">
                <a:latin typeface="Trebuchet MS" panose="020B0603020202020204" pitchFamily="34" charset="0"/>
                <a:sym typeface="Wingdings" panose="05000000000000000000" pitchFamily="2" charset="2"/>
              </a:rPr>
              <a:t></a:t>
            </a:r>
          </a:p>
        </p:txBody>
      </p:sp>
    </p:spTree>
    <p:extLst>
      <p:ext uri="{BB962C8B-B14F-4D97-AF65-F5344CB8AC3E}">
        <p14:creationId xmlns:p14="http://schemas.microsoft.com/office/powerpoint/2010/main" val="412238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1FB531F-2D80-E64A-8A10-DE255D46AFCA}"/>
              </a:ext>
            </a:extLst>
          </p:cNvPr>
          <p:cNvSpPr/>
          <p:nvPr/>
        </p:nvSpPr>
        <p:spPr>
          <a:xfrm>
            <a:off x="765424" y="1686779"/>
            <a:ext cx="5275780" cy="85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72564BDE-5D58-034D-9196-656FC91BE78F}"/>
              </a:ext>
            </a:extLst>
          </p:cNvPr>
          <p:cNvSpPr>
            <a:spLocks noChangeArrowheads="1"/>
          </p:cNvSpPr>
          <p:nvPr/>
        </p:nvSpPr>
        <p:spPr bwMode="auto">
          <a:xfrm>
            <a:off x="0" y="-28678096"/>
            <a:ext cx="9144000" cy="1231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rgbClr val="000000"/>
                </a:solidFill>
                <a:effectLst/>
                <a:latin typeface="Trebuchet MS" panose="020B0703020202090204" pitchFamily="34" charset="0"/>
              </a:rPr>
              <a:t>Kensuke’s Kingdom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87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FFFF"/>
                </a:solidFill>
                <a:effectLst/>
                <a:latin typeface="Trebuchet MS" panose="020B0703020202090204" pitchFamily="34" charset="0"/>
              </a:rPr>
              <a:t>I heard the wind above me in the sails. I remember thinking, this is silly, you haven't  got your safety harness on, you haven’t got your lifejacket on. You shouldn't be doing this . . . I was in the cold of the sea before I could even open my mouth to scream.</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rebuchet MS" panose="020B0703020202090204" pitchFamily="34" charset="0"/>
              </a:rPr>
              <a:t>Washed up on an island in the Pacific, Michael struggles to survive on his own. With no food and no water, he curls up to die. When he wakes, there is a plate beside him of fish, of fruit, and a bowl of fresh water. He is not alone…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43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D9B1F55C-26CD-1647-93DE-0CE2E547AE95}"/>
              </a:ext>
            </a:extLst>
          </p:cNvPr>
          <p:cNvSpPr txBox="1"/>
          <p:nvPr/>
        </p:nvSpPr>
        <p:spPr>
          <a:xfrm>
            <a:off x="765425" y="566696"/>
            <a:ext cx="7613150" cy="923330"/>
          </a:xfrm>
          <a:prstGeom prst="rect">
            <a:avLst/>
          </a:prstGeom>
          <a:noFill/>
        </p:spPr>
        <p:txBody>
          <a:bodyPr wrap="square" rtlCol="0">
            <a:spAutoFit/>
          </a:bodyPr>
          <a:lstStyle/>
          <a:p>
            <a:pPr algn="ctr"/>
            <a:r>
              <a:rPr lang="en-GB" sz="5400" b="1" dirty="0">
                <a:solidFill>
                  <a:srgbClr val="002060"/>
                </a:solidFill>
                <a:latin typeface="Trebuchet MS" panose="020B0703020202090204" pitchFamily="34" charset="0"/>
              </a:rPr>
              <a:t>The Butterfly Lion</a:t>
            </a:r>
            <a:endParaRPr lang="en-GB" sz="5400" dirty="0">
              <a:solidFill>
                <a:srgbClr val="002060"/>
              </a:solidFill>
              <a:latin typeface="Trebuchet MS" panose="020B0703020202090204" pitchFamily="34" charset="0"/>
            </a:endParaRPr>
          </a:p>
        </p:txBody>
      </p:sp>
      <p:sp>
        <p:nvSpPr>
          <p:cNvPr id="8" name="TextBox 7">
            <a:extLst>
              <a:ext uri="{FF2B5EF4-FFF2-40B4-BE49-F238E27FC236}">
                <a16:creationId xmlns:a16="http://schemas.microsoft.com/office/drawing/2014/main" id="{C656A68E-FBE7-2946-8598-F3CBEE613D3A}"/>
              </a:ext>
            </a:extLst>
          </p:cNvPr>
          <p:cNvSpPr txBox="1"/>
          <p:nvPr/>
        </p:nvSpPr>
        <p:spPr>
          <a:xfrm>
            <a:off x="891923" y="1789081"/>
            <a:ext cx="5022781" cy="646331"/>
          </a:xfrm>
          <a:prstGeom prst="rect">
            <a:avLst/>
          </a:prstGeom>
          <a:noFill/>
        </p:spPr>
        <p:txBody>
          <a:bodyPr wrap="square" rtlCol="0">
            <a:spAutoFit/>
          </a:bodyPr>
          <a:lstStyle/>
          <a:p>
            <a:r>
              <a:rPr lang="en-GB" b="1" i="1" dirty="0">
                <a:solidFill>
                  <a:schemeClr val="bg1"/>
                </a:solidFill>
                <a:latin typeface="Trebuchet MS" panose="020B0703020202090204" pitchFamily="34" charset="0"/>
              </a:rPr>
              <a:t>‘All my life I'll think of you, I promise I will. I won’t ever forget you.’</a:t>
            </a:r>
            <a:endParaRPr lang="en-US" b="1" i="1" dirty="0">
              <a:solidFill>
                <a:schemeClr val="bg1"/>
              </a:solidFill>
              <a:latin typeface="Trebuchet MS" panose="020B0703020202090204" pitchFamily="34" charset="0"/>
            </a:endParaRPr>
          </a:p>
        </p:txBody>
      </p:sp>
      <p:sp>
        <p:nvSpPr>
          <p:cNvPr id="9" name="TextBox 8">
            <a:extLst>
              <a:ext uri="{FF2B5EF4-FFF2-40B4-BE49-F238E27FC236}">
                <a16:creationId xmlns:a16="http://schemas.microsoft.com/office/drawing/2014/main" id="{485304B0-170D-FF46-8243-835A18274261}"/>
              </a:ext>
            </a:extLst>
          </p:cNvPr>
          <p:cNvSpPr txBox="1"/>
          <p:nvPr/>
        </p:nvSpPr>
        <p:spPr>
          <a:xfrm>
            <a:off x="765424" y="2668806"/>
            <a:ext cx="5586569" cy="1191613"/>
          </a:xfrm>
          <a:prstGeom prst="rect">
            <a:avLst/>
          </a:prstGeom>
          <a:noFill/>
        </p:spPr>
        <p:txBody>
          <a:bodyPr wrap="square" rtlCol="0">
            <a:spAutoFit/>
          </a:bodyPr>
          <a:lstStyle/>
          <a:p>
            <a:r>
              <a:rPr lang="en-GB" b="1" dirty="0">
                <a:latin typeface="Trebuchet MS" panose="020B0703020202090204" pitchFamily="34" charset="0"/>
              </a:rPr>
              <a:t>Michael escapes from his strict boarding school and meets an old lady who lives nearby. She tells a remarkable story.</a:t>
            </a:r>
            <a:r>
              <a:rPr lang="en-GB" dirty="0">
                <a:latin typeface="Trebuchet MS" panose="020B0703020202090204" pitchFamily="34" charset="0"/>
              </a:rPr>
              <a:t/>
            </a:r>
            <a:br>
              <a:rPr lang="en-GB" dirty="0">
                <a:latin typeface="Trebuchet MS" panose="020B0703020202090204" pitchFamily="34" charset="0"/>
              </a:rPr>
            </a:br>
            <a:endParaRPr lang="en-US" dirty="0">
              <a:latin typeface="Trebuchet MS" panose="020B0703020202090204" pitchFamily="34" charset="0"/>
            </a:endParaRPr>
          </a:p>
        </p:txBody>
      </p:sp>
      <p:pic>
        <p:nvPicPr>
          <p:cNvPr id="1027" name="Picture 3" descr="https://lh6.googleusercontent.com/0Pgetw2NApXbKch8rD2ItNgz1JZSM7Gc2DmIi_IA_B6hGPX7Ci6Kt7Ougvb9grJzPfPMygIw5jI8QGGpzbQFSD37CDrmykb-VBv94DO2UBzXixVXLviGyNsKIAoxn_dtd3J3WkvVVn0">
            <a:extLst>
              <a:ext uri="{FF2B5EF4-FFF2-40B4-BE49-F238E27FC236}">
                <a16:creationId xmlns:a16="http://schemas.microsoft.com/office/drawing/2014/main" id="{983DFBFA-40F4-4A4A-8DA1-F651C4A22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23" y="4232953"/>
            <a:ext cx="2296916" cy="26250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2885894-E278-1741-BCF6-166F9D32939D}"/>
              </a:ext>
            </a:extLst>
          </p:cNvPr>
          <p:cNvSpPr/>
          <p:nvPr/>
        </p:nvSpPr>
        <p:spPr>
          <a:xfrm>
            <a:off x="2202587" y="3614192"/>
            <a:ext cx="4149406" cy="2585323"/>
          </a:xfrm>
          <a:prstGeom prst="rect">
            <a:avLst/>
          </a:prstGeom>
        </p:spPr>
        <p:txBody>
          <a:bodyPr wrap="square">
            <a:spAutoFit/>
          </a:bodyPr>
          <a:lstStyle/>
          <a:p>
            <a:r>
              <a:rPr lang="en-GB" dirty="0">
                <a:latin typeface="Trebuchet MS" panose="020B0703020202090204" pitchFamily="34" charset="0"/>
              </a:rPr>
              <a:t>Bertie rescues an orphaned white lion cub from the African veld. They are inseparable until Bertie is sent to boarding school far away in England and the lion is sold to a circus. Bertie swears that one day they will see one another again, but it is the butterfly lion which ensures that their friendship will never be forgotten.</a:t>
            </a:r>
          </a:p>
        </p:txBody>
      </p:sp>
      <p:pic>
        <p:nvPicPr>
          <p:cNvPr id="12" name="Picture 11">
            <a:extLst>
              <a:ext uri="{FF2B5EF4-FFF2-40B4-BE49-F238E27FC236}">
                <a16:creationId xmlns:a16="http://schemas.microsoft.com/office/drawing/2014/main" id="{2E6F0943-9666-8F46-9A95-3BAF294977DF}"/>
              </a:ext>
            </a:extLst>
          </p:cNvPr>
          <p:cNvPicPr>
            <a:picLocks noChangeAspect="1"/>
          </p:cNvPicPr>
          <p:nvPr/>
        </p:nvPicPr>
        <p:blipFill>
          <a:blip r:embed="rId4"/>
          <a:stretch>
            <a:fillRect/>
          </a:stretch>
        </p:blipFill>
        <p:spPr>
          <a:xfrm>
            <a:off x="6575460" y="1711574"/>
            <a:ext cx="2030535" cy="3085530"/>
          </a:xfrm>
          <a:prstGeom prst="rect">
            <a:avLst/>
          </a:prstGeom>
        </p:spPr>
      </p:pic>
    </p:spTree>
    <p:extLst>
      <p:ext uri="{BB962C8B-B14F-4D97-AF65-F5344CB8AC3E}">
        <p14:creationId xmlns:p14="http://schemas.microsoft.com/office/powerpoint/2010/main" val="139206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2564BDE-5D58-034D-9196-656FC91BE78F}"/>
              </a:ext>
            </a:extLst>
          </p:cNvPr>
          <p:cNvSpPr>
            <a:spLocks noChangeArrowheads="1"/>
          </p:cNvSpPr>
          <p:nvPr/>
        </p:nvSpPr>
        <p:spPr bwMode="auto">
          <a:xfrm>
            <a:off x="0" y="-28678096"/>
            <a:ext cx="9144000" cy="1231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rgbClr val="000000"/>
                </a:solidFill>
                <a:effectLst/>
                <a:latin typeface="Trebuchet MS" panose="020B0703020202090204" pitchFamily="34" charset="0"/>
              </a:rPr>
              <a:t>Kensuke’s Kingdom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87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FFFF"/>
                </a:solidFill>
                <a:effectLst/>
                <a:latin typeface="Trebuchet MS" panose="020B0703020202090204" pitchFamily="34" charset="0"/>
              </a:rPr>
              <a:t>I heard the wind above me in the sails. I remember thinking, this is silly, you haven't  got your safety harness on, you haven’t got your lifejacket on. You shouldn't be doing this . . . I was in the cold of the sea before I could even open my mouth to scream.</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rebuchet MS" panose="020B0703020202090204" pitchFamily="34" charset="0"/>
              </a:rPr>
              <a:t>Washed up on an island in the Pacific, Michael struggles to survive on his own. With no food and no water, he curls up to die. When he wakes, there is a plate beside him of fish, of fruit, and a bowl of fresh water. He is not alone…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43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D9B1F55C-26CD-1647-93DE-0CE2E547AE95}"/>
              </a:ext>
            </a:extLst>
          </p:cNvPr>
          <p:cNvSpPr txBox="1"/>
          <p:nvPr/>
        </p:nvSpPr>
        <p:spPr>
          <a:xfrm>
            <a:off x="765425" y="566696"/>
            <a:ext cx="7613150" cy="923330"/>
          </a:xfrm>
          <a:prstGeom prst="rect">
            <a:avLst/>
          </a:prstGeom>
          <a:noFill/>
        </p:spPr>
        <p:txBody>
          <a:bodyPr wrap="square" rtlCol="0">
            <a:spAutoFit/>
          </a:bodyPr>
          <a:lstStyle/>
          <a:p>
            <a:pPr algn="ctr"/>
            <a:r>
              <a:rPr lang="en-GB" sz="5400" b="1" dirty="0">
                <a:solidFill>
                  <a:srgbClr val="002060"/>
                </a:solidFill>
                <a:latin typeface="Trebuchet MS" panose="020B0703020202090204" pitchFamily="34" charset="0"/>
              </a:rPr>
              <a:t>Escape From School</a:t>
            </a:r>
          </a:p>
        </p:txBody>
      </p:sp>
      <p:sp>
        <p:nvSpPr>
          <p:cNvPr id="9" name="TextBox 8">
            <a:extLst>
              <a:ext uri="{FF2B5EF4-FFF2-40B4-BE49-F238E27FC236}">
                <a16:creationId xmlns:a16="http://schemas.microsoft.com/office/drawing/2014/main" id="{485304B0-170D-FF46-8243-835A18274261}"/>
              </a:ext>
            </a:extLst>
          </p:cNvPr>
          <p:cNvSpPr txBox="1"/>
          <p:nvPr/>
        </p:nvSpPr>
        <p:spPr>
          <a:xfrm>
            <a:off x="765425" y="1697888"/>
            <a:ext cx="7897594" cy="3200876"/>
          </a:xfrm>
          <a:prstGeom prst="rect">
            <a:avLst/>
          </a:prstGeom>
          <a:noFill/>
        </p:spPr>
        <p:txBody>
          <a:bodyPr wrap="square" rtlCol="0">
            <a:spAutoFit/>
          </a:bodyPr>
          <a:lstStyle/>
          <a:p>
            <a:pPr>
              <a:spcAft>
                <a:spcPts val="1200"/>
              </a:spcAft>
            </a:pPr>
            <a:r>
              <a:rPr lang="en-GB" dirty="0">
                <a:latin typeface="Trebuchet MS" panose="020B0703020202090204" pitchFamily="34" charset="0"/>
              </a:rPr>
              <a:t>I was still deciding which direction to take when I heard a voice from behind me. </a:t>
            </a:r>
          </a:p>
          <a:p>
            <a:pPr>
              <a:spcAft>
                <a:spcPts val="1200"/>
              </a:spcAft>
            </a:pPr>
            <a:r>
              <a:rPr lang="en-GB" dirty="0">
                <a:latin typeface="Trebuchet MS" panose="020B0703020202090204" pitchFamily="34" charset="0"/>
              </a:rPr>
              <a:t>“Who are you? What do you want?”</a:t>
            </a:r>
          </a:p>
          <a:p>
            <a:pPr>
              <a:spcAft>
                <a:spcPts val="1200"/>
              </a:spcAft>
            </a:pPr>
            <a:r>
              <a:rPr lang="en-GB" dirty="0">
                <a:latin typeface="Trebuchet MS" panose="020B0703020202090204" pitchFamily="34" charset="0"/>
              </a:rPr>
              <a:t>I turned.</a:t>
            </a:r>
          </a:p>
          <a:p>
            <a:pPr>
              <a:spcAft>
                <a:spcPts val="1200"/>
              </a:spcAft>
            </a:pPr>
            <a:r>
              <a:rPr lang="en-GB" dirty="0">
                <a:latin typeface="Trebuchet MS" panose="020B0703020202090204" pitchFamily="34" charset="0"/>
              </a:rPr>
              <a:t>“Who are you?” she asked again. The old lady who stood before me was no bigger than I was. She scrutinised me from under the shadow of her dripping straw hat. She had piercing dark eyes that I did not want to </a:t>
            </a:r>
            <a:br>
              <a:rPr lang="en-GB" dirty="0">
                <a:latin typeface="Trebuchet MS" panose="020B0703020202090204" pitchFamily="34" charset="0"/>
              </a:rPr>
            </a:br>
            <a:r>
              <a:rPr lang="en-GB" dirty="0">
                <a:latin typeface="Trebuchet MS" panose="020B0703020202090204" pitchFamily="34" charset="0"/>
              </a:rPr>
              <a:t>look into. </a:t>
            </a:r>
          </a:p>
          <a:p>
            <a:pPr>
              <a:spcAft>
                <a:spcPts val="1200"/>
              </a:spcAft>
            </a:pPr>
            <a:r>
              <a:rPr lang="en-GB" dirty="0">
                <a:latin typeface="Trebuchet MS" panose="020B0703020202090204" pitchFamily="34" charset="0"/>
              </a:rPr>
              <a:t>“I didn’t think it would rain,” she said, her voice gentler. “Lost, are you?”</a:t>
            </a:r>
          </a:p>
        </p:txBody>
      </p:sp>
      <p:sp>
        <p:nvSpPr>
          <p:cNvPr id="11" name="Rounded Rectangle 10">
            <a:extLst>
              <a:ext uri="{FF2B5EF4-FFF2-40B4-BE49-F238E27FC236}">
                <a16:creationId xmlns:a16="http://schemas.microsoft.com/office/drawing/2014/main" id="{DA3CE887-0DE7-3A4F-8AEB-0195C666B644}"/>
              </a:ext>
            </a:extLst>
          </p:cNvPr>
          <p:cNvSpPr/>
          <p:nvPr/>
        </p:nvSpPr>
        <p:spPr>
          <a:xfrm>
            <a:off x="876693" y="5024521"/>
            <a:ext cx="7501882" cy="710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rebuchet MS" panose="020B0703020202090204" pitchFamily="34" charset="0"/>
              </a:rPr>
              <a:t>Q: What do we know after reading the extract?</a:t>
            </a:r>
            <a:endParaRPr lang="en-US" b="1" dirty="0">
              <a:latin typeface="Trebuchet MS" panose="020B0703020202090204" pitchFamily="34" charset="0"/>
            </a:endParaRPr>
          </a:p>
        </p:txBody>
      </p:sp>
    </p:spTree>
    <p:extLst>
      <p:ext uri="{BB962C8B-B14F-4D97-AF65-F5344CB8AC3E}">
        <p14:creationId xmlns:p14="http://schemas.microsoft.com/office/powerpoint/2010/main" val="115945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2564BDE-5D58-034D-9196-656FC91BE78F}"/>
              </a:ext>
            </a:extLst>
          </p:cNvPr>
          <p:cNvSpPr>
            <a:spLocks noChangeArrowheads="1"/>
          </p:cNvSpPr>
          <p:nvPr/>
        </p:nvSpPr>
        <p:spPr bwMode="auto">
          <a:xfrm>
            <a:off x="0" y="-28678096"/>
            <a:ext cx="9144000" cy="1231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rgbClr val="000000"/>
                </a:solidFill>
                <a:effectLst/>
                <a:latin typeface="Trebuchet MS" panose="020B0703020202090204" pitchFamily="34" charset="0"/>
              </a:rPr>
              <a:t>Kensuke’s Kingdom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87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FFFF"/>
                </a:solidFill>
                <a:effectLst/>
                <a:latin typeface="Trebuchet MS" panose="020B0703020202090204" pitchFamily="34" charset="0"/>
              </a:rPr>
              <a:t>I heard the wind above me in the sails. I remember thinking, this is silly, you haven't  got your safety harness on, you haven’t got your lifejacket on. You shouldn't be doing this . . . I was in the cold of the sea before I could even open my mouth to scream.</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rebuchet MS" panose="020B0703020202090204" pitchFamily="34" charset="0"/>
              </a:rPr>
              <a:t>Washed up on an island in the Pacific, Michael struggles to survive on his own. With no food and no water, he curls up to die. When he wakes, there is a plate beside him of fish, of fruit, and a bowl of fresh water. He is not alone…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43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B1DE92C3-90F6-834B-8A59-0614C4B3A5EA}"/>
              </a:ext>
            </a:extLst>
          </p:cNvPr>
          <p:cNvSpPr txBox="1"/>
          <p:nvPr/>
        </p:nvSpPr>
        <p:spPr>
          <a:xfrm>
            <a:off x="816154" y="1551397"/>
            <a:ext cx="7511693" cy="2185214"/>
          </a:xfrm>
          <a:prstGeom prst="rect">
            <a:avLst/>
          </a:prstGeom>
          <a:noFill/>
        </p:spPr>
        <p:txBody>
          <a:bodyPr wrap="square" rtlCol="0">
            <a:spAutoFit/>
          </a:bodyPr>
          <a:lstStyle/>
          <a:p>
            <a:pPr>
              <a:spcAft>
                <a:spcPts val="1200"/>
              </a:spcAft>
            </a:pPr>
            <a:r>
              <a:rPr lang="en-GB" dirty="0">
                <a:latin typeface="Trebuchet MS" panose="020B0703020202090204" pitchFamily="34" charset="0"/>
              </a:rPr>
              <a:t>I said nothing. She had a dog on a leash at her side, a big dog. There was an ominous growl in his throat, and his hackles were up all along his back. </a:t>
            </a:r>
            <a:endParaRPr lang="en-GB" sz="2400" dirty="0">
              <a:latin typeface="Trebuchet MS" panose="020B0703020202090204" pitchFamily="34" charset="0"/>
            </a:endParaRPr>
          </a:p>
          <a:p>
            <a:pPr>
              <a:spcAft>
                <a:spcPts val="1200"/>
              </a:spcAft>
            </a:pPr>
            <a:r>
              <a:rPr lang="en-GB" dirty="0">
                <a:latin typeface="Trebuchet MS" panose="020B0703020202090204" pitchFamily="34" charset="0"/>
              </a:rPr>
              <a:t>She smiled. “The dog says you’re on private property,” she went on, pointing her stick at me accusingly. She edged aside my raincoat with the end of her stick. “Run away from that school, did you? Well, if it’s anything like it used to be, I can’t say I blame you.”</a:t>
            </a:r>
            <a:endParaRPr lang="en-GB" sz="2400" dirty="0">
              <a:latin typeface="Trebuchet MS" panose="020B0703020202090204" pitchFamily="34" charset="0"/>
            </a:endParaRPr>
          </a:p>
        </p:txBody>
      </p:sp>
      <p:sp>
        <p:nvSpPr>
          <p:cNvPr id="14" name="Rounded Rectangle 13">
            <a:extLst>
              <a:ext uri="{FF2B5EF4-FFF2-40B4-BE49-F238E27FC236}">
                <a16:creationId xmlns:a16="http://schemas.microsoft.com/office/drawing/2014/main" id="{3807D90A-EDD1-8F46-A35A-ADC5CEF4531E}"/>
              </a:ext>
            </a:extLst>
          </p:cNvPr>
          <p:cNvSpPr/>
          <p:nvPr/>
        </p:nvSpPr>
        <p:spPr>
          <a:xfrm>
            <a:off x="866883" y="3952054"/>
            <a:ext cx="7410235" cy="722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BAB0836-4E1D-4C4E-9BAB-51D06202ED46}"/>
              </a:ext>
            </a:extLst>
          </p:cNvPr>
          <p:cNvSpPr txBox="1"/>
          <p:nvPr/>
        </p:nvSpPr>
        <p:spPr>
          <a:xfrm>
            <a:off x="765425" y="525600"/>
            <a:ext cx="7613150" cy="923330"/>
          </a:xfrm>
          <a:prstGeom prst="rect">
            <a:avLst/>
          </a:prstGeom>
          <a:noFill/>
        </p:spPr>
        <p:txBody>
          <a:bodyPr wrap="square" rtlCol="0">
            <a:spAutoFit/>
          </a:bodyPr>
          <a:lstStyle/>
          <a:p>
            <a:pPr algn="ctr"/>
            <a:r>
              <a:rPr lang="en-GB" sz="5400" b="1" dirty="0">
                <a:solidFill>
                  <a:srgbClr val="002060"/>
                </a:solidFill>
                <a:latin typeface="Trebuchet MS" panose="020B0703020202090204" pitchFamily="34" charset="0"/>
              </a:rPr>
              <a:t>Escape From School</a:t>
            </a:r>
            <a:endParaRPr lang="en-GB" sz="5400" dirty="0">
              <a:solidFill>
                <a:srgbClr val="002060"/>
              </a:solidFill>
              <a:latin typeface="Trebuchet MS" panose="020B0703020202090204" pitchFamily="34" charset="0"/>
            </a:endParaRPr>
          </a:p>
        </p:txBody>
      </p:sp>
      <p:pic>
        <p:nvPicPr>
          <p:cNvPr id="11" name="Picture 10">
            <a:extLst>
              <a:ext uri="{FF2B5EF4-FFF2-40B4-BE49-F238E27FC236}">
                <a16:creationId xmlns:a16="http://schemas.microsoft.com/office/drawing/2014/main" id="{1354827E-F0D8-1A42-9609-87C11C5FC061}"/>
              </a:ext>
            </a:extLst>
          </p:cNvPr>
          <p:cNvPicPr>
            <a:picLocks noChangeAspect="1"/>
          </p:cNvPicPr>
          <p:nvPr/>
        </p:nvPicPr>
        <p:blipFill>
          <a:blip r:embed="rId3"/>
          <a:stretch>
            <a:fillRect/>
          </a:stretch>
        </p:blipFill>
        <p:spPr>
          <a:xfrm>
            <a:off x="3209557" y="4532275"/>
            <a:ext cx="2724886" cy="2360912"/>
          </a:xfrm>
          <a:prstGeom prst="rect">
            <a:avLst/>
          </a:prstGeom>
        </p:spPr>
      </p:pic>
      <p:sp>
        <p:nvSpPr>
          <p:cNvPr id="3" name="Rectangle 2">
            <a:extLst>
              <a:ext uri="{FF2B5EF4-FFF2-40B4-BE49-F238E27FC236}">
                <a16:creationId xmlns:a16="http://schemas.microsoft.com/office/drawing/2014/main" id="{E1659543-CB64-3E4F-B48E-3AF8A133A348}"/>
              </a:ext>
            </a:extLst>
          </p:cNvPr>
          <p:cNvSpPr/>
          <p:nvPr/>
        </p:nvSpPr>
        <p:spPr>
          <a:xfrm>
            <a:off x="1934516" y="4128732"/>
            <a:ext cx="5274970" cy="369332"/>
          </a:xfrm>
          <a:prstGeom prst="rect">
            <a:avLst/>
          </a:prstGeom>
        </p:spPr>
        <p:txBody>
          <a:bodyPr wrap="none">
            <a:spAutoFit/>
          </a:bodyPr>
          <a:lstStyle/>
          <a:p>
            <a:pPr algn="ctr"/>
            <a:r>
              <a:rPr lang="en-GB" b="1" dirty="0">
                <a:solidFill>
                  <a:schemeClr val="bg1"/>
                </a:solidFill>
                <a:latin typeface="Trebuchet MS" panose="020B0703020202090204" pitchFamily="34" charset="0"/>
              </a:rPr>
              <a:t>Q. What do we know after reading the extract?</a:t>
            </a:r>
            <a:endParaRPr lang="en-US" b="1"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8636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2564BDE-5D58-034D-9196-656FC91BE78F}"/>
              </a:ext>
            </a:extLst>
          </p:cNvPr>
          <p:cNvSpPr>
            <a:spLocks noChangeArrowheads="1"/>
          </p:cNvSpPr>
          <p:nvPr/>
        </p:nvSpPr>
        <p:spPr bwMode="auto">
          <a:xfrm>
            <a:off x="0" y="-28678096"/>
            <a:ext cx="9144000" cy="1231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rgbClr val="000000"/>
                </a:solidFill>
                <a:effectLst/>
                <a:latin typeface="Trebuchet MS" panose="020B0703020202090204" pitchFamily="34" charset="0"/>
              </a:rPr>
              <a:t>Kensuke’s Kingdom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87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FFFF"/>
                </a:solidFill>
                <a:effectLst/>
                <a:latin typeface="Trebuchet MS" panose="020B0703020202090204" pitchFamily="34" charset="0"/>
              </a:rPr>
              <a:t>I heard the wind above me in the sails. I remember thinking, this is silly, you haven't  got your safety harness on, you haven’t got your lifejacket on. You shouldn't be doing this . . . I was in the cold of the sea before I could even open my mouth to scream.</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rebuchet MS" panose="020B0703020202090204" pitchFamily="34" charset="0"/>
              </a:rPr>
              <a:t>Washed up on an island in the Pacific, Michael struggles to survive on his own. With no food and no water, he curls up to die. When he wakes, there is a plate beside him of fish, of fruit, and a bowl of fresh water. He is not alone…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43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D9B1F55C-26CD-1647-93DE-0CE2E547AE95}"/>
              </a:ext>
            </a:extLst>
          </p:cNvPr>
          <p:cNvSpPr txBox="1"/>
          <p:nvPr/>
        </p:nvSpPr>
        <p:spPr>
          <a:xfrm>
            <a:off x="765425" y="566696"/>
            <a:ext cx="7613150" cy="923330"/>
          </a:xfrm>
          <a:prstGeom prst="rect">
            <a:avLst/>
          </a:prstGeom>
          <a:noFill/>
        </p:spPr>
        <p:txBody>
          <a:bodyPr wrap="square" rtlCol="0">
            <a:spAutoFit/>
          </a:bodyPr>
          <a:lstStyle/>
          <a:p>
            <a:pPr algn="ctr"/>
            <a:r>
              <a:rPr lang="en-GB" sz="5400" b="1" dirty="0">
                <a:solidFill>
                  <a:srgbClr val="002060"/>
                </a:solidFill>
                <a:latin typeface="Trebuchet MS" panose="020B0703020202090204" pitchFamily="34" charset="0"/>
              </a:rPr>
              <a:t>Exploring Vocabulary</a:t>
            </a:r>
          </a:p>
        </p:txBody>
      </p:sp>
      <p:sp>
        <p:nvSpPr>
          <p:cNvPr id="9" name="TextBox 8">
            <a:extLst>
              <a:ext uri="{FF2B5EF4-FFF2-40B4-BE49-F238E27FC236}">
                <a16:creationId xmlns:a16="http://schemas.microsoft.com/office/drawing/2014/main" id="{485304B0-170D-FF46-8243-835A18274261}"/>
              </a:ext>
            </a:extLst>
          </p:cNvPr>
          <p:cNvSpPr txBox="1"/>
          <p:nvPr/>
        </p:nvSpPr>
        <p:spPr>
          <a:xfrm>
            <a:off x="765425" y="1697888"/>
            <a:ext cx="7897594" cy="646331"/>
          </a:xfrm>
          <a:prstGeom prst="rect">
            <a:avLst/>
          </a:prstGeom>
          <a:noFill/>
        </p:spPr>
        <p:txBody>
          <a:bodyPr wrap="square" rtlCol="0">
            <a:spAutoFit/>
          </a:bodyPr>
          <a:lstStyle/>
          <a:p>
            <a:pPr>
              <a:spcAft>
                <a:spcPts val="1200"/>
              </a:spcAft>
            </a:pPr>
            <a:r>
              <a:rPr lang="en-GB" dirty="0">
                <a:latin typeface="Trebuchet MS" panose="020B0703020202090204" pitchFamily="34" charset="0"/>
              </a:rPr>
              <a:t>She had a dog on a leash at her side, a big dog. There was an </a:t>
            </a:r>
            <a:r>
              <a:rPr lang="en-GB" b="1" dirty="0">
                <a:latin typeface="Trebuchet MS" panose="020B0703020202090204" pitchFamily="34" charset="0"/>
              </a:rPr>
              <a:t>ominous growl </a:t>
            </a:r>
            <a:r>
              <a:rPr lang="en-GB" dirty="0">
                <a:latin typeface="Trebuchet MS" panose="020B0703020202090204" pitchFamily="34" charset="0"/>
              </a:rPr>
              <a:t>in his throat, and his hackles were up all along his back.</a:t>
            </a:r>
          </a:p>
        </p:txBody>
      </p:sp>
      <p:sp>
        <p:nvSpPr>
          <p:cNvPr id="11" name="Rounded Rectangle 10">
            <a:extLst>
              <a:ext uri="{FF2B5EF4-FFF2-40B4-BE49-F238E27FC236}">
                <a16:creationId xmlns:a16="http://schemas.microsoft.com/office/drawing/2014/main" id="{DA3CE887-0DE7-3A4F-8AEB-0195C666B644}"/>
              </a:ext>
            </a:extLst>
          </p:cNvPr>
          <p:cNvSpPr/>
          <p:nvPr/>
        </p:nvSpPr>
        <p:spPr>
          <a:xfrm>
            <a:off x="876693" y="3066387"/>
            <a:ext cx="7501882" cy="945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rebuchet MS" panose="020B0703020202090204" pitchFamily="34" charset="0"/>
              </a:rPr>
              <a:t>Q: What does the word </a:t>
            </a:r>
            <a:r>
              <a:rPr lang="en-GB" i="1" dirty="0">
                <a:latin typeface="Trebuchet MS" panose="020B0703020202090204" pitchFamily="34" charset="0"/>
              </a:rPr>
              <a:t>ominous</a:t>
            </a:r>
            <a:r>
              <a:rPr lang="en-GB" b="1" dirty="0">
                <a:latin typeface="Trebuchet MS" panose="020B0703020202090204" pitchFamily="34" charset="0"/>
              </a:rPr>
              <a:t> mean? Why might Michael Morpurgo have chosen to use this word?</a:t>
            </a:r>
          </a:p>
        </p:txBody>
      </p:sp>
      <p:pic>
        <p:nvPicPr>
          <p:cNvPr id="7" name="Picture 6">
            <a:extLst>
              <a:ext uri="{FF2B5EF4-FFF2-40B4-BE49-F238E27FC236}">
                <a16:creationId xmlns:a16="http://schemas.microsoft.com/office/drawing/2014/main" id="{43F4AEBA-6B04-3442-A203-DAC58B02C3D0}"/>
              </a:ext>
            </a:extLst>
          </p:cNvPr>
          <p:cNvPicPr>
            <a:picLocks noChangeAspect="1"/>
          </p:cNvPicPr>
          <p:nvPr/>
        </p:nvPicPr>
        <p:blipFill>
          <a:blip r:embed="rId3"/>
          <a:stretch>
            <a:fillRect/>
          </a:stretch>
        </p:blipFill>
        <p:spPr>
          <a:xfrm>
            <a:off x="3209557" y="4532275"/>
            <a:ext cx="2724886" cy="2360912"/>
          </a:xfrm>
          <a:prstGeom prst="rect">
            <a:avLst/>
          </a:prstGeom>
        </p:spPr>
      </p:pic>
    </p:spTree>
    <p:extLst>
      <p:ext uri="{BB962C8B-B14F-4D97-AF65-F5344CB8AC3E}">
        <p14:creationId xmlns:p14="http://schemas.microsoft.com/office/powerpoint/2010/main" val="418590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1FB531F-2D80-E64A-8A10-DE255D46AFCA}"/>
              </a:ext>
            </a:extLst>
          </p:cNvPr>
          <p:cNvSpPr/>
          <p:nvPr/>
        </p:nvSpPr>
        <p:spPr>
          <a:xfrm>
            <a:off x="765424" y="1686779"/>
            <a:ext cx="5275780" cy="85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72564BDE-5D58-034D-9196-656FC91BE78F}"/>
              </a:ext>
            </a:extLst>
          </p:cNvPr>
          <p:cNvSpPr>
            <a:spLocks noChangeArrowheads="1"/>
          </p:cNvSpPr>
          <p:nvPr/>
        </p:nvSpPr>
        <p:spPr bwMode="auto">
          <a:xfrm>
            <a:off x="0" y="-28678096"/>
            <a:ext cx="9144000" cy="1231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rgbClr val="000000"/>
                </a:solidFill>
                <a:effectLst/>
                <a:latin typeface="Trebuchet MS" panose="020B0703020202090204" pitchFamily="34" charset="0"/>
              </a:rPr>
              <a:t>Kensuke’s Kingdom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87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FFFF"/>
                </a:solidFill>
                <a:effectLst/>
                <a:latin typeface="Trebuchet MS" panose="020B0703020202090204" pitchFamily="34" charset="0"/>
              </a:rPr>
              <a:t>I heard the wind above me in the sails. I remember thinking, this is silly, you haven't  got your safety harness on, you haven’t got your lifejacket on. You shouldn't be doing this . . . I was in the cold of the sea before I could even open my mouth to scream.</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rebuchet MS" panose="020B0703020202090204" pitchFamily="34" charset="0"/>
              </a:rPr>
              <a:t>Washed up on an island in the Pacific, Michael struggles to survive on his own. With no food and no water, he curls up to die. When he wakes, there is a plate beside him of fish, of fruit, and a bowl of fresh water. He is not alone…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43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D9B1F55C-26CD-1647-93DE-0CE2E547AE95}"/>
              </a:ext>
            </a:extLst>
          </p:cNvPr>
          <p:cNvSpPr txBox="1"/>
          <p:nvPr/>
        </p:nvSpPr>
        <p:spPr>
          <a:xfrm>
            <a:off x="765425" y="566696"/>
            <a:ext cx="7613150" cy="923330"/>
          </a:xfrm>
          <a:prstGeom prst="rect">
            <a:avLst/>
          </a:prstGeom>
          <a:noFill/>
        </p:spPr>
        <p:txBody>
          <a:bodyPr wrap="square" rtlCol="0">
            <a:spAutoFit/>
          </a:bodyPr>
          <a:lstStyle/>
          <a:p>
            <a:pPr algn="ctr"/>
            <a:r>
              <a:rPr lang="en-GB" sz="5400" b="1" dirty="0">
                <a:solidFill>
                  <a:srgbClr val="002060"/>
                </a:solidFill>
                <a:latin typeface="Trebuchet MS" panose="020B0703020202090204" pitchFamily="34" charset="0"/>
              </a:rPr>
              <a:t>The Butterfly Lion</a:t>
            </a:r>
            <a:endParaRPr lang="en-GB" sz="5400" dirty="0">
              <a:solidFill>
                <a:srgbClr val="002060"/>
              </a:solidFill>
              <a:latin typeface="Trebuchet MS" panose="020B0703020202090204" pitchFamily="34" charset="0"/>
            </a:endParaRPr>
          </a:p>
        </p:txBody>
      </p:sp>
      <p:sp>
        <p:nvSpPr>
          <p:cNvPr id="8" name="TextBox 7">
            <a:extLst>
              <a:ext uri="{FF2B5EF4-FFF2-40B4-BE49-F238E27FC236}">
                <a16:creationId xmlns:a16="http://schemas.microsoft.com/office/drawing/2014/main" id="{C656A68E-FBE7-2946-8598-F3CBEE613D3A}"/>
              </a:ext>
            </a:extLst>
          </p:cNvPr>
          <p:cNvSpPr txBox="1"/>
          <p:nvPr/>
        </p:nvSpPr>
        <p:spPr>
          <a:xfrm>
            <a:off x="891923" y="1789081"/>
            <a:ext cx="5022781" cy="646331"/>
          </a:xfrm>
          <a:prstGeom prst="rect">
            <a:avLst/>
          </a:prstGeom>
          <a:noFill/>
        </p:spPr>
        <p:txBody>
          <a:bodyPr wrap="square" rtlCol="0">
            <a:spAutoFit/>
          </a:bodyPr>
          <a:lstStyle/>
          <a:p>
            <a:r>
              <a:rPr lang="en-GB" b="1" i="1" dirty="0">
                <a:solidFill>
                  <a:schemeClr val="bg1"/>
                </a:solidFill>
                <a:latin typeface="Trebuchet MS" panose="020B0703020202090204" pitchFamily="34" charset="0"/>
              </a:rPr>
              <a:t>‘All my life I'll think of you, I promise I will. I won’t ever forget you.’</a:t>
            </a:r>
            <a:endParaRPr lang="en-US" b="1" i="1" dirty="0">
              <a:solidFill>
                <a:schemeClr val="bg1"/>
              </a:solidFill>
              <a:latin typeface="Trebuchet MS" panose="020B0703020202090204" pitchFamily="34" charset="0"/>
            </a:endParaRPr>
          </a:p>
        </p:txBody>
      </p:sp>
      <p:sp>
        <p:nvSpPr>
          <p:cNvPr id="9" name="TextBox 8">
            <a:extLst>
              <a:ext uri="{FF2B5EF4-FFF2-40B4-BE49-F238E27FC236}">
                <a16:creationId xmlns:a16="http://schemas.microsoft.com/office/drawing/2014/main" id="{485304B0-170D-FF46-8243-835A18274261}"/>
              </a:ext>
            </a:extLst>
          </p:cNvPr>
          <p:cNvSpPr txBox="1"/>
          <p:nvPr/>
        </p:nvSpPr>
        <p:spPr>
          <a:xfrm>
            <a:off x="765424" y="2668806"/>
            <a:ext cx="5586569" cy="1191613"/>
          </a:xfrm>
          <a:prstGeom prst="rect">
            <a:avLst/>
          </a:prstGeom>
          <a:noFill/>
        </p:spPr>
        <p:txBody>
          <a:bodyPr wrap="square" rtlCol="0">
            <a:spAutoFit/>
          </a:bodyPr>
          <a:lstStyle/>
          <a:p>
            <a:r>
              <a:rPr lang="en-GB" b="1" dirty="0">
                <a:latin typeface="Trebuchet MS" panose="020B0703020202090204" pitchFamily="34" charset="0"/>
              </a:rPr>
              <a:t>Michael escapes from his strict boarding school and meets an old lady who lives nearby. She tells a remarkable story.</a:t>
            </a:r>
            <a:r>
              <a:rPr lang="en-GB" dirty="0">
                <a:latin typeface="Trebuchet MS" panose="020B0703020202090204" pitchFamily="34" charset="0"/>
              </a:rPr>
              <a:t/>
            </a:r>
            <a:br>
              <a:rPr lang="en-GB" dirty="0">
                <a:latin typeface="Trebuchet MS" panose="020B0703020202090204" pitchFamily="34" charset="0"/>
              </a:rPr>
            </a:br>
            <a:endParaRPr lang="en-US" dirty="0">
              <a:latin typeface="Trebuchet MS" panose="020B0703020202090204" pitchFamily="34" charset="0"/>
            </a:endParaRPr>
          </a:p>
        </p:txBody>
      </p:sp>
      <p:pic>
        <p:nvPicPr>
          <p:cNvPr id="1027" name="Picture 3" descr="https://lh6.googleusercontent.com/0Pgetw2NApXbKch8rD2ItNgz1JZSM7Gc2DmIi_IA_B6hGPX7Ci6Kt7Ougvb9grJzPfPMygIw5jI8QGGpzbQFSD37CDrmykb-VBv94DO2UBzXixVXLviGyNsKIAoxn_dtd3J3WkvVVn0">
            <a:extLst>
              <a:ext uri="{FF2B5EF4-FFF2-40B4-BE49-F238E27FC236}">
                <a16:creationId xmlns:a16="http://schemas.microsoft.com/office/drawing/2014/main" id="{983DFBFA-40F4-4A4A-8DA1-F651C4A22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23" y="4232953"/>
            <a:ext cx="2296916" cy="26250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2885894-E278-1741-BCF6-166F9D32939D}"/>
              </a:ext>
            </a:extLst>
          </p:cNvPr>
          <p:cNvSpPr/>
          <p:nvPr/>
        </p:nvSpPr>
        <p:spPr>
          <a:xfrm>
            <a:off x="2202587" y="3614192"/>
            <a:ext cx="4149406" cy="2585323"/>
          </a:xfrm>
          <a:prstGeom prst="rect">
            <a:avLst/>
          </a:prstGeom>
        </p:spPr>
        <p:txBody>
          <a:bodyPr wrap="square">
            <a:spAutoFit/>
          </a:bodyPr>
          <a:lstStyle/>
          <a:p>
            <a:r>
              <a:rPr lang="en-GB" dirty="0">
                <a:latin typeface="Trebuchet MS" panose="020B0703020202090204" pitchFamily="34" charset="0"/>
              </a:rPr>
              <a:t>Bertie rescues an orphaned white lion cub from the African veld. They are inseparable until Bertie is sent to boarding school far away in England and the lion is sold to a circus. Bertie swears that one day they will see one another again, but it is the butterfly lion which ensures that their friendship will never be forgotten.</a:t>
            </a:r>
          </a:p>
        </p:txBody>
      </p:sp>
      <p:pic>
        <p:nvPicPr>
          <p:cNvPr id="12" name="Picture 11">
            <a:extLst>
              <a:ext uri="{FF2B5EF4-FFF2-40B4-BE49-F238E27FC236}">
                <a16:creationId xmlns:a16="http://schemas.microsoft.com/office/drawing/2014/main" id="{2E6F0943-9666-8F46-9A95-3BAF294977DF}"/>
              </a:ext>
            </a:extLst>
          </p:cNvPr>
          <p:cNvPicPr>
            <a:picLocks noChangeAspect="1"/>
          </p:cNvPicPr>
          <p:nvPr/>
        </p:nvPicPr>
        <p:blipFill>
          <a:blip r:embed="rId4"/>
          <a:stretch>
            <a:fillRect/>
          </a:stretch>
        </p:blipFill>
        <p:spPr>
          <a:xfrm>
            <a:off x="6575460" y="1711574"/>
            <a:ext cx="2030535" cy="3085530"/>
          </a:xfrm>
          <a:prstGeom prst="rect">
            <a:avLst/>
          </a:prstGeom>
        </p:spPr>
      </p:pic>
    </p:spTree>
    <p:extLst>
      <p:ext uri="{BB962C8B-B14F-4D97-AF65-F5344CB8AC3E}">
        <p14:creationId xmlns:p14="http://schemas.microsoft.com/office/powerpoint/2010/main" val="3314974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8570" b="1"/>
          <a:stretch/>
        </p:blipFill>
        <p:spPr>
          <a:xfrm>
            <a:off x="468992" y="1790207"/>
            <a:ext cx="8326665" cy="4765456"/>
          </a:xfrm>
          <a:prstGeom prst="rect">
            <a:avLst/>
          </a:prstGeom>
        </p:spPr>
      </p:pic>
      <p:sp>
        <p:nvSpPr>
          <p:cNvPr id="5" name="TextBox 4">
            <a:extLst>
              <a:ext uri="{FF2B5EF4-FFF2-40B4-BE49-F238E27FC236}">
                <a16:creationId xmlns:a16="http://schemas.microsoft.com/office/drawing/2014/main" id="{485304B0-170D-FF46-8243-835A18274261}"/>
              </a:ext>
            </a:extLst>
          </p:cNvPr>
          <p:cNvSpPr txBox="1"/>
          <p:nvPr/>
        </p:nvSpPr>
        <p:spPr>
          <a:xfrm>
            <a:off x="658130" y="564235"/>
            <a:ext cx="7847241" cy="1015663"/>
          </a:xfrm>
          <a:prstGeom prst="rect">
            <a:avLst/>
          </a:prstGeom>
          <a:noFill/>
        </p:spPr>
        <p:txBody>
          <a:bodyPr wrap="square" rtlCol="0">
            <a:spAutoFit/>
          </a:bodyPr>
          <a:lstStyle/>
          <a:p>
            <a:r>
              <a:rPr lang="en-GB" sz="2000" b="1" u="sng" dirty="0" smtClean="0">
                <a:latin typeface="Trebuchet MS" panose="020B0703020202090204" pitchFamily="34" charset="0"/>
              </a:rPr>
              <a:t>Writing Activity.</a:t>
            </a:r>
          </a:p>
          <a:p>
            <a:r>
              <a:rPr lang="en-GB" sz="2000" dirty="0" smtClean="0">
                <a:latin typeface="Trebuchet MS" panose="020B0703020202090204" pitchFamily="34" charset="0"/>
              </a:rPr>
              <a:t>Read the paragraph below, then follow the instructions on the next slide.</a:t>
            </a:r>
            <a:endParaRPr lang="en-US" sz="2000" dirty="0">
              <a:latin typeface="Trebuchet MS" panose="020B0703020202090204" pitchFamily="34" charset="0"/>
            </a:endParaRPr>
          </a:p>
        </p:txBody>
      </p:sp>
    </p:spTree>
    <p:extLst>
      <p:ext uri="{BB962C8B-B14F-4D97-AF65-F5344CB8AC3E}">
        <p14:creationId xmlns:p14="http://schemas.microsoft.com/office/powerpoint/2010/main" val="55561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390" y="400956"/>
            <a:ext cx="8471061" cy="4577443"/>
          </a:xfrm>
          <a:prstGeom prst="rect">
            <a:avLst/>
          </a:prstGeom>
        </p:spPr>
      </p:pic>
      <p:sp>
        <p:nvSpPr>
          <p:cNvPr id="6" name="TextBox 5">
            <a:extLst>
              <a:ext uri="{FF2B5EF4-FFF2-40B4-BE49-F238E27FC236}">
                <a16:creationId xmlns:a16="http://schemas.microsoft.com/office/drawing/2014/main" id="{485304B0-170D-FF46-8243-835A18274261}"/>
              </a:ext>
            </a:extLst>
          </p:cNvPr>
          <p:cNvSpPr txBox="1"/>
          <p:nvPr/>
        </p:nvSpPr>
        <p:spPr>
          <a:xfrm>
            <a:off x="701299" y="4978399"/>
            <a:ext cx="7847241" cy="1323439"/>
          </a:xfrm>
          <a:prstGeom prst="rect">
            <a:avLst/>
          </a:prstGeom>
          <a:noFill/>
        </p:spPr>
        <p:txBody>
          <a:bodyPr wrap="square" rtlCol="0">
            <a:spAutoFit/>
          </a:bodyPr>
          <a:lstStyle/>
          <a:p>
            <a:r>
              <a:rPr lang="en-US" sz="2000" dirty="0" smtClean="0">
                <a:latin typeface="Trebuchet MS" panose="020B0703020202090204" pitchFamily="34" charset="0"/>
              </a:rPr>
              <a:t>Think about the last line the lady says in the paragraph to help you with your ideas. </a:t>
            </a:r>
          </a:p>
          <a:p>
            <a:endParaRPr lang="en-US" sz="2000" dirty="0" smtClean="0">
              <a:latin typeface="Trebuchet MS" panose="020B0703020202090204" pitchFamily="34" charset="0"/>
            </a:endParaRPr>
          </a:p>
          <a:p>
            <a:r>
              <a:rPr lang="en-US" sz="2000" dirty="0" smtClean="0">
                <a:latin typeface="Trebuchet MS" panose="020B0703020202090204" pitchFamily="34" charset="0"/>
              </a:rPr>
              <a:t>We look forward to seeing what you come up with!</a:t>
            </a:r>
            <a:endParaRPr lang="en-US" sz="2000" dirty="0">
              <a:latin typeface="Trebuchet MS" panose="020B0703020202090204" pitchFamily="34" charset="0"/>
            </a:endParaRPr>
          </a:p>
        </p:txBody>
      </p:sp>
    </p:spTree>
    <p:extLst>
      <p:ext uri="{BB962C8B-B14F-4D97-AF65-F5344CB8AC3E}">
        <p14:creationId xmlns:p14="http://schemas.microsoft.com/office/powerpoint/2010/main" val="322719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3042" y="790801"/>
            <a:ext cx="7181702" cy="3273199"/>
          </a:xfrm>
          <a:prstGeom prst="rect">
            <a:avLst/>
          </a:prstGeom>
        </p:spPr>
      </p:pic>
      <p:sp>
        <p:nvSpPr>
          <p:cNvPr id="5" name="TextBox 4">
            <a:extLst>
              <a:ext uri="{FF2B5EF4-FFF2-40B4-BE49-F238E27FC236}">
                <a16:creationId xmlns:a16="http://schemas.microsoft.com/office/drawing/2014/main" id="{485304B0-170D-FF46-8243-835A18274261}"/>
              </a:ext>
            </a:extLst>
          </p:cNvPr>
          <p:cNvSpPr txBox="1"/>
          <p:nvPr/>
        </p:nvSpPr>
        <p:spPr>
          <a:xfrm>
            <a:off x="849843" y="4250863"/>
            <a:ext cx="7338787" cy="1938992"/>
          </a:xfrm>
          <a:prstGeom prst="rect">
            <a:avLst/>
          </a:prstGeom>
          <a:noFill/>
        </p:spPr>
        <p:txBody>
          <a:bodyPr wrap="square" rtlCol="0">
            <a:spAutoFit/>
          </a:bodyPr>
          <a:lstStyle/>
          <a:p>
            <a:r>
              <a:rPr lang="en-GB" sz="2000" dirty="0" smtClean="0">
                <a:latin typeface="Trebuchet MS" panose="020B0703020202090204" pitchFamily="34" charset="0"/>
              </a:rPr>
              <a:t>We know how many of you love Michael </a:t>
            </a:r>
            <a:r>
              <a:rPr lang="en-GB" sz="2000" dirty="0" err="1" smtClean="0">
                <a:latin typeface="Trebuchet MS" panose="020B0703020202090204" pitchFamily="34" charset="0"/>
              </a:rPr>
              <a:t>Morpurgo</a:t>
            </a:r>
            <a:r>
              <a:rPr lang="en-GB" sz="2000" dirty="0" smtClean="0">
                <a:latin typeface="Trebuchet MS" panose="020B0703020202090204" pitchFamily="34" charset="0"/>
              </a:rPr>
              <a:t> books.</a:t>
            </a:r>
          </a:p>
          <a:p>
            <a:r>
              <a:rPr lang="en-GB" sz="2000" dirty="0" smtClean="0">
                <a:latin typeface="Trebuchet MS" panose="020B0703020202090204" pitchFamily="34" charset="0"/>
              </a:rPr>
              <a:t>This month is Michael </a:t>
            </a:r>
            <a:r>
              <a:rPr lang="en-GB" sz="2000" dirty="0" err="1" smtClean="0">
                <a:latin typeface="Trebuchet MS" panose="020B0703020202090204" pitchFamily="34" charset="0"/>
              </a:rPr>
              <a:t>Morpurgo</a:t>
            </a:r>
            <a:r>
              <a:rPr lang="en-GB" sz="2000" dirty="0" smtClean="0">
                <a:latin typeface="Trebuchet MS" panose="020B0703020202090204" pitchFamily="34" charset="0"/>
              </a:rPr>
              <a:t> Month!</a:t>
            </a:r>
          </a:p>
          <a:p>
            <a:endParaRPr lang="en-GB" sz="2000" dirty="0" smtClean="0">
              <a:latin typeface="Trebuchet MS" panose="020B0703020202090204" pitchFamily="34" charset="0"/>
            </a:endParaRPr>
          </a:p>
          <a:p>
            <a:r>
              <a:rPr lang="en-GB" sz="2000" dirty="0" smtClean="0">
                <a:latin typeface="Trebuchet MS" panose="020B0703020202090204" pitchFamily="34" charset="0"/>
              </a:rPr>
              <a:t>If you would like to look at any other activities you </a:t>
            </a:r>
            <a:r>
              <a:rPr lang="en-GB" sz="2000" dirty="0">
                <a:latin typeface="Trebuchet MS" panose="020B0703020202090204" pitchFamily="34" charset="0"/>
              </a:rPr>
              <a:t>can access them at </a:t>
            </a:r>
            <a:r>
              <a:rPr lang="en-GB" sz="2000" dirty="0">
                <a:latin typeface="Trebuchet MS" panose="020B0703020202090204" pitchFamily="34" charset="0"/>
                <a:hlinkClick r:id="rId3"/>
              </a:rPr>
              <a:t>https://www.michaelmorpurgo.com/morpurgomonth</a:t>
            </a:r>
            <a:r>
              <a:rPr lang="en-GB" sz="2000" dirty="0" smtClean="0">
                <a:latin typeface="Trebuchet MS" panose="020B0703020202090204" pitchFamily="34" charset="0"/>
                <a:hlinkClick r:id="rId3"/>
              </a:rPr>
              <a:t>/</a:t>
            </a:r>
            <a:r>
              <a:rPr lang="en-GB" sz="2000" dirty="0" smtClean="0">
                <a:latin typeface="Trebuchet MS" panose="020B0703020202090204" pitchFamily="34" charset="0"/>
              </a:rPr>
              <a:t> </a:t>
            </a:r>
            <a:endParaRPr lang="en-US" sz="2000" dirty="0">
              <a:latin typeface="Trebuchet MS" panose="020B0703020202090204" pitchFamily="34" charset="0"/>
            </a:endParaRPr>
          </a:p>
        </p:txBody>
      </p:sp>
    </p:spTree>
    <p:extLst>
      <p:ext uri="{BB962C8B-B14F-4D97-AF65-F5344CB8AC3E}">
        <p14:creationId xmlns:p14="http://schemas.microsoft.com/office/powerpoint/2010/main" val="91848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40431" y="290285"/>
            <a:ext cx="8353425" cy="6226629"/>
            <a:chOff x="395287" y="290285"/>
            <a:chExt cx="8353425" cy="6411006"/>
          </a:xfrm>
        </p:grpSpPr>
        <p:pic>
          <p:nvPicPr>
            <p:cNvPr id="4" name="Picture 3"/>
            <p:cNvPicPr>
              <a:picLocks noChangeAspect="1"/>
            </p:cNvPicPr>
            <p:nvPr/>
          </p:nvPicPr>
          <p:blipFill rotWithShape="1">
            <a:blip r:embed="rId2"/>
            <a:srcRect t="18901"/>
            <a:stretch/>
          </p:blipFill>
          <p:spPr>
            <a:xfrm>
              <a:off x="395287" y="290285"/>
              <a:ext cx="8353425" cy="4248603"/>
            </a:xfrm>
            <a:prstGeom prst="rect">
              <a:avLst/>
            </a:prstGeom>
          </p:spPr>
        </p:pic>
        <p:pic>
          <p:nvPicPr>
            <p:cNvPr id="5" name="Picture 4"/>
            <p:cNvPicPr>
              <a:picLocks noChangeAspect="1"/>
            </p:cNvPicPr>
            <p:nvPr/>
          </p:nvPicPr>
          <p:blipFill>
            <a:blip r:embed="rId3"/>
            <a:stretch>
              <a:fillRect/>
            </a:stretch>
          </p:blipFill>
          <p:spPr>
            <a:xfrm>
              <a:off x="395287" y="3262766"/>
              <a:ext cx="8153400" cy="3438525"/>
            </a:xfrm>
            <a:prstGeom prst="rect">
              <a:avLst/>
            </a:prstGeom>
          </p:spPr>
        </p:pic>
      </p:grpSp>
    </p:spTree>
    <p:extLst>
      <p:ext uri="{BB962C8B-B14F-4D97-AF65-F5344CB8AC3E}">
        <p14:creationId xmlns:p14="http://schemas.microsoft.com/office/powerpoint/2010/main" val="34759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3204" y="513669"/>
            <a:ext cx="8459322" cy="5945188"/>
          </a:xfrm>
          <a:prstGeom prst="rect">
            <a:avLst/>
          </a:prstGeom>
        </p:spPr>
      </p:pic>
    </p:spTree>
    <p:extLst>
      <p:ext uri="{BB962C8B-B14F-4D97-AF65-F5344CB8AC3E}">
        <p14:creationId xmlns:p14="http://schemas.microsoft.com/office/powerpoint/2010/main" val="34626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4825" y="331561"/>
            <a:ext cx="8073118" cy="5590268"/>
          </a:xfrm>
          <a:prstGeom prst="rect">
            <a:avLst/>
          </a:prstGeom>
        </p:spPr>
      </p:pic>
    </p:spTree>
    <p:extLst>
      <p:ext uri="{BB962C8B-B14F-4D97-AF65-F5344CB8AC3E}">
        <p14:creationId xmlns:p14="http://schemas.microsoft.com/office/powerpoint/2010/main" val="340197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553" y="510494"/>
            <a:ext cx="8118475" cy="5509874"/>
          </a:xfrm>
          <a:prstGeom prst="rect">
            <a:avLst/>
          </a:prstGeom>
        </p:spPr>
      </p:pic>
    </p:spTree>
    <p:extLst>
      <p:ext uri="{BB962C8B-B14F-4D97-AF65-F5344CB8AC3E}">
        <p14:creationId xmlns:p14="http://schemas.microsoft.com/office/powerpoint/2010/main" val="247580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7448" y="453117"/>
            <a:ext cx="8287567" cy="6034769"/>
          </a:xfrm>
          <a:prstGeom prst="rect">
            <a:avLst/>
          </a:prstGeom>
        </p:spPr>
      </p:pic>
    </p:spTree>
    <p:extLst>
      <p:ext uri="{BB962C8B-B14F-4D97-AF65-F5344CB8AC3E}">
        <p14:creationId xmlns:p14="http://schemas.microsoft.com/office/powerpoint/2010/main" val="376365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4234" y="457200"/>
            <a:ext cx="7613423" cy="5490816"/>
          </a:xfrm>
          <a:prstGeom prst="rect">
            <a:avLst/>
          </a:prstGeom>
        </p:spPr>
      </p:pic>
    </p:spTree>
    <p:extLst>
      <p:ext uri="{BB962C8B-B14F-4D97-AF65-F5344CB8AC3E}">
        <p14:creationId xmlns:p14="http://schemas.microsoft.com/office/powerpoint/2010/main" val="141825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0712" y="605971"/>
            <a:ext cx="8168115" cy="5156200"/>
          </a:xfrm>
          <a:prstGeom prst="rect">
            <a:avLst/>
          </a:prstGeom>
        </p:spPr>
      </p:pic>
    </p:spTree>
    <p:extLst>
      <p:ext uri="{BB962C8B-B14F-4D97-AF65-F5344CB8AC3E}">
        <p14:creationId xmlns:p14="http://schemas.microsoft.com/office/powerpoint/2010/main" val="184475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3DC58-A7A6-A942-9F70-49FC9CBE874A}"/>
              </a:ext>
            </a:extLst>
          </p:cNvPr>
          <p:cNvSpPr/>
          <p:nvPr/>
        </p:nvSpPr>
        <p:spPr>
          <a:xfrm>
            <a:off x="390418" y="359596"/>
            <a:ext cx="8414535" cy="62085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rgbClr val="002060"/>
                </a:solidFill>
                <a:latin typeface="Trebuchet MS" panose="020B0703020202090204" pitchFamily="34" charset="0"/>
              </a:rPr>
              <a:t>Teaching Resources – PowerPoint Presentation</a:t>
            </a:r>
            <a:endParaRPr lang="en-US" dirty="0"/>
          </a:p>
        </p:txBody>
      </p:sp>
      <p:pic>
        <p:nvPicPr>
          <p:cNvPr id="8" name="Picture 7">
            <a:extLst>
              <a:ext uri="{FF2B5EF4-FFF2-40B4-BE49-F238E27FC236}">
                <a16:creationId xmlns:a16="http://schemas.microsoft.com/office/drawing/2014/main" id="{429D655A-45B0-7E44-9B11-EA847733D0F9}"/>
              </a:ext>
            </a:extLst>
          </p:cNvPr>
          <p:cNvPicPr>
            <a:picLocks noChangeAspect="1"/>
          </p:cNvPicPr>
          <p:nvPr/>
        </p:nvPicPr>
        <p:blipFill>
          <a:blip r:embed="rId3"/>
          <a:stretch>
            <a:fillRect/>
          </a:stretch>
        </p:blipFill>
        <p:spPr>
          <a:xfrm>
            <a:off x="1808252" y="917755"/>
            <a:ext cx="5527497" cy="1011770"/>
          </a:xfrm>
          <a:prstGeom prst="rect">
            <a:avLst/>
          </a:prstGeom>
        </p:spPr>
      </p:pic>
      <p:sp>
        <p:nvSpPr>
          <p:cNvPr id="9" name="TextBox 8">
            <a:extLst>
              <a:ext uri="{FF2B5EF4-FFF2-40B4-BE49-F238E27FC236}">
                <a16:creationId xmlns:a16="http://schemas.microsoft.com/office/drawing/2014/main" id="{6C0A9177-3B12-8B49-A1A7-6DD871B723B3}"/>
              </a:ext>
            </a:extLst>
          </p:cNvPr>
          <p:cNvSpPr txBox="1"/>
          <p:nvPr/>
        </p:nvSpPr>
        <p:spPr>
          <a:xfrm>
            <a:off x="3046288" y="1695512"/>
            <a:ext cx="3051425" cy="369332"/>
          </a:xfrm>
          <a:prstGeom prst="rect">
            <a:avLst/>
          </a:prstGeom>
          <a:noFill/>
        </p:spPr>
        <p:txBody>
          <a:bodyPr wrap="square" rtlCol="0">
            <a:spAutoFit/>
          </a:bodyPr>
          <a:lstStyle/>
          <a:p>
            <a:pPr algn="ctr"/>
            <a:r>
              <a:rPr lang="en-US" i="1" dirty="0">
                <a:solidFill>
                  <a:schemeClr val="tx1">
                    <a:lumMod val="85000"/>
                    <a:lumOff val="15000"/>
                  </a:schemeClr>
                </a:solidFill>
                <a:latin typeface="Trebuchet MS" panose="020B0703020202090204" pitchFamily="34" charset="0"/>
              </a:rPr>
              <a:t>presents</a:t>
            </a:r>
          </a:p>
        </p:txBody>
      </p:sp>
      <p:sp>
        <p:nvSpPr>
          <p:cNvPr id="11" name="TextBox 10">
            <a:extLst>
              <a:ext uri="{FF2B5EF4-FFF2-40B4-BE49-F238E27FC236}">
                <a16:creationId xmlns:a16="http://schemas.microsoft.com/office/drawing/2014/main" id="{7E3442AA-5C75-9F4F-9014-51438747C4C1}"/>
              </a:ext>
            </a:extLst>
          </p:cNvPr>
          <p:cNvSpPr txBox="1"/>
          <p:nvPr/>
        </p:nvSpPr>
        <p:spPr>
          <a:xfrm>
            <a:off x="765425" y="1962104"/>
            <a:ext cx="7613150" cy="1015663"/>
          </a:xfrm>
          <a:prstGeom prst="rect">
            <a:avLst/>
          </a:prstGeom>
          <a:noFill/>
        </p:spPr>
        <p:txBody>
          <a:bodyPr wrap="square" rtlCol="0">
            <a:spAutoFit/>
          </a:bodyPr>
          <a:lstStyle/>
          <a:p>
            <a:pPr algn="ctr"/>
            <a:r>
              <a:rPr lang="en-GB" sz="6000" b="1" dirty="0">
                <a:solidFill>
                  <a:srgbClr val="002060"/>
                </a:solidFill>
                <a:latin typeface="Trebuchet MS" panose="020B0703020202090204" pitchFamily="34" charset="0"/>
              </a:rPr>
              <a:t>The Butterfly Lion</a:t>
            </a:r>
            <a:endParaRPr lang="en-GB" sz="6000" dirty="0">
              <a:solidFill>
                <a:srgbClr val="002060"/>
              </a:solidFill>
              <a:latin typeface="Trebuchet MS" panose="020B0703020202090204" pitchFamily="34" charset="0"/>
            </a:endParaRPr>
          </a:p>
        </p:txBody>
      </p:sp>
      <p:pic>
        <p:nvPicPr>
          <p:cNvPr id="3" name="Picture 2">
            <a:extLst>
              <a:ext uri="{FF2B5EF4-FFF2-40B4-BE49-F238E27FC236}">
                <a16:creationId xmlns:a16="http://schemas.microsoft.com/office/drawing/2014/main" id="{2DBC6A16-9E66-D44A-8B11-0AE50C2421CD}"/>
              </a:ext>
            </a:extLst>
          </p:cNvPr>
          <p:cNvPicPr>
            <a:picLocks noChangeAspect="1"/>
          </p:cNvPicPr>
          <p:nvPr/>
        </p:nvPicPr>
        <p:blipFill>
          <a:blip r:embed="rId4"/>
          <a:stretch>
            <a:fillRect/>
          </a:stretch>
        </p:blipFill>
        <p:spPr>
          <a:xfrm>
            <a:off x="3172145" y="4017257"/>
            <a:ext cx="2851079" cy="1783872"/>
          </a:xfrm>
          <a:prstGeom prst="rect">
            <a:avLst/>
          </a:prstGeom>
        </p:spPr>
      </p:pic>
      <p:cxnSp>
        <p:nvCxnSpPr>
          <p:cNvPr id="6" name="Straight Connector 5">
            <a:extLst>
              <a:ext uri="{FF2B5EF4-FFF2-40B4-BE49-F238E27FC236}">
                <a16:creationId xmlns:a16="http://schemas.microsoft.com/office/drawing/2014/main" id="{34061002-CD08-2542-9169-7E0A0802233E}"/>
              </a:ext>
            </a:extLst>
          </p:cNvPr>
          <p:cNvCxnSpPr/>
          <p:nvPr/>
        </p:nvCxnSpPr>
        <p:spPr>
          <a:xfrm>
            <a:off x="1109609" y="3226094"/>
            <a:ext cx="692478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2437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TotalTime>
  <Words>647</Words>
  <Application>Microsoft Office PowerPoint</Application>
  <PresentationFormat>On-screen Show (4:3)</PresentationFormat>
  <Paragraphs>88</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Trebuchet MS</vt:lpstr>
      <vt:lpstr>Wingdings</vt:lpstr>
      <vt:lpstr>Office Theme</vt:lpstr>
      <vt:lpstr>Michael Morpurgo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Alysanne Parker</dc:creator>
  <cp:lastModifiedBy>Katherine Lamb</cp:lastModifiedBy>
  <cp:revision>46</cp:revision>
  <dcterms:created xsi:type="dcterms:W3CDTF">2019-01-16T11:12:42Z</dcterms:created>
  <dcterms:modified xsi:type="dcterms:W3CDTF">2021-02-05T16:20:53Z</dcterms:modified>
</cp:coreProperties>
</file>