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5.xml" ContentType="application/vnd.openxmlformats-officedocument.theme+xml"/>
  <Override PartName="/ppt/slideLayouts/slideLayout8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9" r:id="rId4"/>
    <p:sldMasterId id="2147483671" r:id="rId5"/>
    <p:sldMasterId id="2147483673" r:id="rId6"/>
    <p:sldMasterId id="2147483677" r:id="rId7"/>
    <p:sldMasterId id="2147483679" r:id="rId8"/>
    <p:sldMasterId id="2147483682" r:id="rId9"/>
  </p:sldMasterIdLst>
  <p:notesMasterIdLst>
    <p:notesMasterId r:id="rId24"/>
  </p:notesMasterIdLst>
  <p:sldIdLst>
    <p:sldId id="296" r:id="rId10"/>
    <p:sldId id="297" r:id="rId11"/>
    <p:sldId id="298" r:id="rId12"/>
    <p:sldId id="309" r:id="rId13"/>
    <p:sldId id="316" r:id="rId14"/>
    <p:sldId id="300" r:id="rId15"/>
    <p:sldId id="304" r:id="rId16"/>
    <p:sldId id="305" r:id="rId17"/>
    <p:sldId id="315" r:id="rId18"/>
    <p:sldId id="317" r:id="rId19"/>
    <p:sldId id="314" r:id="rId20"/>
    <p:sldId id="307" r:id="rId21"/>
    <p:sldId id="318" r:id="rId22"/>
    <p:sldId id="319" r:id="rId2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m Shutkever" initials="SS" lastIdx="1" clrIdx="0">
    <p:extLst>
      <p:ext uri="{19B8F6BF-5375-455C-9EA6-DF929625EA0E}">
        <p15:presenceInfo xmlns:p15="http://schemas.microsoft.com/office/powerpoint/2012/main" userId="Sam Shutkev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5050"/>
    <a:srgbClr val="E5BC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6" autoAdjust="0"/>
    <p:restoredTop sz="96327"/>
  </p:normalViewPr>
  <p:slideViewPr>
    <p:cSldViewPr snapToGrid="0" snapToObjects="1">
      <p:cViewPr varScale="1">
        <p:scale>
          <a:sx n="42" d="100"/>
          <a:sy n="42" d="100"/>
        </p:scale>
        <p:origin x="1344" y="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4.xml"/><Relationship Id="rId18" Type="http://schemas.openxmlformats.org/officeDocument/2006/relationships/slide" Target="slides/slide9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2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3.xml"/><Relationship Id="rId17" Type="http://schemas.openxmlformats.org/officeDocument/2006/relationships/slide" Target="slides/slide8.xml"/><Relationship Id="rId25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slide" Target="slides/slide7.xml"/><Relationship Id="rId20" Type="http://schemas.openxmlformats.org/officeDocument/2006/relationships/slide" Target="slides/slide11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2.xml"/><Relationship Id="rId24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6.xml"/><Relationship Id="rId23" Type="http://schemas.openxmlformats.org/officeDocument/2006/relationships/slide" Target="slides/slide14.xml"/><Relationship Id="rId28" Type="http://schemas.openxmlformats.org/officeDocument/2006/relationships/theme" Target="theme/theme1.xml"/><Relationship Id="rId10" Type="http://schemas.openxmlformats.org/officeDocument/2006/relationships/slide" Target="slides/slide1.xml"/><Relationship Id="rId19" Type="http://schemas.openxmlformats.org/officeDocument/2006/relationships/slide" Target="slides/slide10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5.xml"/><Relationship Id="rId22" Type="http://schemas.openxmlformats.org/officeDocument/2006/relationships/slide" Target="slides/slide13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D1BE4B4D-D867-492E-97B2-A4C94167F287}" type="datetimeFigureOut">
              <a:rPr lang="en-GB" smtClean="0"/>
              <a:pPr/>
              <a:t>04/01/2022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9A63A521-224D-4C95-824A-3CEFF92EB90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04774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63A521-224D-4C95-824A-3CEFF92EB905}" type="slidenum">
              <a:rPr lang="en-GB" smtClean="0"/>
              <a:pPr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441969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0" y="2511188"/>
            <a:ext cx="5950424" cy="178785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6600" baseline="0">
                <a:solidFill>
                  <a:schemeClr val="bg1"/>
                </a:solidFill>
                <a:latin typeface="KG Primary Penmanship" panose="02000506000000020003" pitchFamily="2" charset="0"/>
              </a:defRPr>
            </a:lvl1pPr>
          </a:lstStyle>
          <a:p>
            <a:r>
              <a:rPr lang="en-US" dirty="0"/>
              <a:t>TITLE – in caps and saved as a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8818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45335E50-1930-44E5-9B14-893AFBD95C69}" type="datetimeFigureOut">
              <a:rPr lang="en-GB" smtClean="0"/>
              <a:pPr/>
              <a:t>04/01/2022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108BBDC2-4ED5-4A8D-A28C-1B3F6D2413F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1270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80854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01090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246388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sz="4000" u="none" baseline="0">
                <a:latin typeface="Comic Sans MS" panose="030F0702030302020204" pitchFamily="66" charset="0"/>
              </a:defRPr>
            </a:lvl1pPr>
          </a:lstStyle>
          <a:p>
            <a:r>
              <a:rPr lang="en-US" dirty="0"/>
              <a:t>Have a go at questions 		 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40455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baseline="0">
                <a:latin typeface="+mn-lt"/>
              </a:defRPr>
            </a:lvl1pPr>
          </a:lstStyle>
          <a:p>
            <a:r>
              <a:rPr lang="en-US" dirty="0"/>
              <a:t>Have a go at questions 	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49477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9059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theme" Target="../theme/theme5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jpg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F14EDCB3-CC60-E94C-B25C-4D771CB6495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2281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84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02C252DA-A0E8-6A49-900E-07188D62BBE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9520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picture containing table&#10;&#10;Description automatically generated">
            <a:extLst>
              <a:ext uri="{FF2B5EF4-FFF2-40B4-BE49-F238E27FC236}">
                <a16:creationId xmlns:a16="http://schemas.microsoft.com/office/drawing/2014/main" id="{D3D08606-BA4C-8046-935F-20760BC2766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4062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able&#10;&#10;Description automatically generated">
            <a:extLst>
              <a:ext uri="{FF2B5EF4-FFF2-40B4-BE49-F238E27FC236}">
                <a16:creationId xmlns:a16="http://schemas.microsoft.com/office/drawing/2014/main" id="{F33BA71E-3CF0-1E4E-BEEE-6280AD06DDC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055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computer&#10;&#10;Description automatically generated">
            <a:extLst>
              <a:ext uri="{FF2B5EF4-FFF2-40B4-BE49-F238E27FC236}">
                <a16:creationId xmlns:a16="http://schemas.microsoft.com/office/drawing/2014/main" id="{3A3B0A72-DFF8-FC43-8B3B-B0D9C1468E83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234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27FE0188-803D-CF41-A7C4-56C7E1D1B2A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424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7" Type="http://schemas.openxmlformats.org/officeDocument/2006/relationships/image" Target="../media/image9.png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6.xml"/><Relationship Id="rId6" Type="http://schemas.openxmlformats.org/officeDocument/2006/relationships/image" Target="../media/image10.png"/><Relationship Id="rId5" Type="http://schemas.openxmlformats.org/officeDocument/2006/relationships/image" Target="../media/image140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tags" Target="../tags/tag7.xml"/><Relationship Id="rId5" Type="http://schemas.openxmlformats.org/officeDocument/2006/relationships/image" Target="../media/image160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12.png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3.xml"/><Relationship Id="rId6" Type="http://schemas.openxmlformats.org/officeDocument/2006/relationships/image" Target="../media/image10.png"/><Relationship Id="rId5" Type="http://schemas.openxmlformats.org/officeDocument/2006/relationships/image" Target="../media/image8.png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7" Type="http://schemas.openxmlformats.org/officeDocument/2006/relationships/image" Target="../media/image9.png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4.xml"/><Relationship Id="rId6" Type="http://schemas.openxmlformats.org/officeDocument/2006/relationships/image" Target="../media/image10.png"/><Relationship Id="rId5" Type="http://schemas.openxmlformats.org/officeDocument/2006/relationships/image" Target="../media/image15.png"/><Relationship Id="rId9" Type="http://schemas.openxmlformats.org/officeDocument/2006/relationships/image" Target="../media/image16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7" Type="http://schemas.openxmlformats.org/officeDocument/2006/relationships/image" Target="../media/image9.png"/><Relationship Id="rId12" Type="http://schemas.openxmlformats.org/officeDocument/2006/relationships/image" Target="../media/image20.png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5.xml"/><Relationship Id="rId6" Type="http://schemas.openxmlformats.org/officeDocument/2006/relationships/image" Target="../media/image10.png"/><Relationship Id="rId11" Type="http://schemas.openxmlformats.org/officeDocument/2006/relationships/image" Target="../media/image19.png"/><Relationship Id="rId5" Type="http://schemas.openxmlformats.org/officeDocument/2006/relationships/image" Target="../media/image15.png"/><Relationship Id="rId10" Type="http://schemas.openxmlformats.org/officeDocument/2006/relationships/image" Target="../media/image18.png"/><Relationship Id="rId9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2769" y="3968388"/>
            <a:ext cx="6218459" cy="2487384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342900" y="707980"/>
            <a:ext cx="8458199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GB" sz="3600" b="1" u="sng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12.1.2022</a:t>
            </a:r>
            <a:endParaRPr lang="en-GB" sz="3600" b="1" u="sng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lvl="0" algn="ctr"/>
            <a:endParaRPr lang="en-GB" sz="3600" b="1" u="sng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lvl="0" algn="ctr"/>
            <a:r>
              <a:rPr lang="en-GB" sz="3600" b="1" u="sng" dirty="0">
                <a:solidFill>
                  <a:prstClr val="black"/>
                </a:solidFill>
                <a:latin typeface="Comic Sans MS" panose="030F0702030302020204" pitchFamily="66" charset="0"/>
              </a:rPr>
              <a:t>LO – I can use formal methods for multiplication (3 digit by 1 digit numbers). </a:t>
            </a:r>
            <a:endParaRPr lang="en-GB" sz="3600" b="1" u="sng" dirty="0">
              <a:solidFill>
                <a:prstClr val="black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36398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54380" y="640080"/>
            <a:ext cx="838962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514350">
              <a:defRPr/>
            </a:pPr>
            <a:r>
              <a:rPr lang="en-GB" sz="3600" dirty="0">
                <a:latin typeface="Comic Sans MS" panose="030F0702030302020204" pitchFamily="66" charset="0"/>
                <a:sym typeface="Wingdings" panose="05000000000000000000" pitchFamily="2" charset="2"/>
              </a:rPr>
              <a:t>Now try and answer the following 8 questions in your book</a:t>
            </a:r>
            <a:r>
              <a:rPr lang="en-GB" sz="3600" dirty="0" smtClean="0">
                <a:latin typeface="Comic Sans MS" panose="030F0702030302020204" pitchFamily="66" charset="0"/>
                <a:sym typeface="Wingdings" panose="05000000000000000000" pitchFamily="2" charset="2"/>
              </a:rPr>
              <a:t>.</a:t>
            </a:r>
          </a:p>
          <a:p>
            <a:pPr lvl="0" defTabSz="514350">
              <a:defRPr/>
            </a:pPr>
            <a:endParaRPr lang="en-GB" sz="36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lvl="0" defTabSz="514350">
              <a:defRPr/>
            </a:pPr>
            <a:endParaRPr lang="en-GB" sz="36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lvl="0" defTabSz="514350">
              <a:defRPr/>
            </a:pPr>
            <a:r>
              <a:rPr lang="en-GB" sz="3600" dirty="0">
                <a:latin typeface="Comic Sans MS" panose="030F0702030302020204" pitchFamily="66" charset="0"/>
                <a:sym typeface="Wingdings" panose="05000000000000000000" pitchFamily="2" charset="2"/>
              </a:rPr>
              <a:t>1) 136 x 3               5) 243 x 6</a:t>
            </a:r>
          </a:p>
          <a:p>
            <a:pPr lvl="0" defTabSz="514350">
              <a:defRPr/>
            </a:pPr>
            <a:r>
              <a:rPr lang="en-GB" sz="3600" dirty="0">
                <a:latin typeface="Comic Sans MS" panose="030F0702030302020204" pitchFamily="66" charset="0"/>
                <a:sym typeface="Wingdings" panose="05000000000000000000" pitchFamily="2" charset="2"/>
              </a:rPr>
              <a:t>2) 304 x 3              6) 189 x 7</a:t>
            </a:r>
          </a:p>
          <a:p>
            <a:pPr lvl="0" defTabSz="514350">
              <a:defRPr/>
            </a:pPr>
            <a:r>
              <a:rPr lang="en-GB" sz="3600" dirty="0">
                <a:latin typeface="Comic Sans MS" panose="030F0702030302020204" pitchFamily="66" charset="0"/>
                <a:sym typeface="Wingdings" panose="05000000000000000000" pitchFamily="2" charset="2"/>
              </a:rPr>
              <a:t>3) 427 x 4              7) 538 x 8</a:t>
            </a:r>
          </a:p>
          <a:p>
            <a:pPr lvl="0" defTabSz="514350">
              <a:defRPr/>
            </a:pPr>
            <a:r>
              <a:rPr lang="en-GB" sz="3600" dirty="0">
                <a:latin typeface="Comic Sans MS" panose="030F0702030302020204" pitchFamily="66" charset="0"/>
                <a:sym typeface="Wingdings" panose="05000000000000000000" pitchFamily="2" charset="2"/>
              </a:rPr>
              <a:t>4) 369 x 5              8) 428 x 9</a:t>
            </a:r>
            <a:endParaRPr lang="en-GB" sz="3600" dirty="0">
              <a:latin typeface="Comic Sans MS" panose="030F0702030302020204" pitchFamily="66" charset="0"/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030570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88811" y="302581"/>
            <a:ext cx="176683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103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×</a:t>
            </a:r>
            <a:r>
              <a:rPr lang="en-GB" sz="2800" dirty="0"/>
              <a:t> 4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en-GB" sz="2800" dirty="0"/>
              <a:t> 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5672382" y="440113"/>
          <a:ext cx="2376000" cy="230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2000">
                  <a:extLst>
                    <a:ext uri="{9D8B030D-6E8A-4147-A177-3AD203B41FA5}">
                      <a16:colId xmlns:a16="http://schemas.microsoft.com/office/drawing/2014/main" val="2555874994"/>
                    </a:ext>
                  </a:extLst>
                </a:gridCol>
                <a:gridCol w="792000">
                  <a:extLst>
                    <a:ext uri="{9D8B030D-6E8A-4147-A177-3AD203B41FA5}">
                      <a16:colId xmlns:a16="http://schemas.microsoft.com/office/drawing/2014/main" val="3654639686"/>
                    </a:ext>
                  </a:extLst>
                </a:gridCol>
                <a:gridCol w="792000">
                  <a:extLst>
                    <a:ext uri="{9D8B030D-6E8A-4147-A177-3AD203B41FA5}">
                      <a16:colId xmlns:a16="http://schemas.microsoft.com/office/drawing/2014/main" val="699825816"/>
                    </a:ext>
                  </a:extLst>
                </a:gridCol>
              </a:tblGrid>
              <a:tr h="576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+mn-lt"/>
                        </a:rPr>
                        <a:t>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+mn-lt"/>
                        </a:rPr>
                        <a:t>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+mn-lt"/>
                        </a:rPr>
                        <a:t>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7739688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+mn-lt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+mn-lt"/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+mn-lt"/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2268543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ctr"/>
                      <a:endParaRPr lang="en-GB" sz="28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tx1"/>
                          </a:solidFill>
                          <a:latin typeface="+mn-lt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4501321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ctr"/>
                      <a:endParaRPr lang="en-GB" sz="28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5526356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5071357" y="1456758"/>
                <a:ext cx="784189" cy="86177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500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</m:oMath>
                  </m:oMathPara>
                </a14:m>
                <a:endParaRPr lang="en-GB" sz="50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71357" y="1456758"/>
                <a:ext cx="784189" cy="86177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1C7B82B5-B3AD-3445-B1E4-114020DF5B8C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688811" y="2065194"/>
          <a:ext cx="4428000" cy="36579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6000">
                  <a:extLst>
                    <a:ext uri="{9D8B030D-6E8A-4147-A177-3AD203B41FA5}">
                      <a16:colId xmlns:a16="http://schemas.microsoft.com/office/drawing/2014/main" val="1945284546"/>
                    </a:ext>
                  </a:extLst>
                </a:gridCol>
                <a:gridCol w="1476000">
                  <a:extLst>
                    <a:ext uri="{9D8B030D-6E8A-4147-A177-3AD203B41FA5}">
                      <a16:colId xmlns:a16="http://schemas.microsoft.com/office/drawing/2014/main" val="19850668"/>
                    </a:ext>
                  </a:extLst>
                </a:gridCol>
                <a:gridCol w="1476000">
                  <a:extLst>
                    <a:ext uri="{9D8B030D-6E8A-4147-A177-3AD203B41FA5}">
                      <a16:colId xmlns:a16="http://schemas.microsoft.com/office/drawing/2014/main" val="3661368022"/>
                    </a:ext>
                  </a:extLst>
                </a:gridCol>
              </a:tblGrid>
              <a:tr h="588103"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>
                          <a:solidFill>
                            <a:schemeClr val="tx1"/>
                          </a:solidFill>
                          <a:latin typeface="+mn-lt"/>
                        </a:rPr>
                        <a:t>Hundreds</a:t>
                      </a: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>
                          <a:solidFill>
                            <a:schemeClr val="tx1"/>
                          </a:solidFill>
                          <a:latin typeface="+mn-lt"/>
                        </a:rPr>
                        <a:t>Tens</a:t>
                      </a: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>
                          <a:solidFill>
                            <a:schemeClr val="tx1"/>
                          </a:solidFill>
                          <a:latin typeface="+mn-lt"/>
                        </a:rPr>
                        <a:t>Ones</a:t>
                      </a: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7112008"/>
                  </a:ext>
                </a:extLst>
              </a:tr>
              <a:tr h="767470"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74715305"/>
                  </a:ext>
                </a:extLst>
              </a:tr>
              <a:tr h="767470"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27172868"/>
                  </a:ext>
                </a:extLst>
              </a:tr>
              <a:tr h="767470"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30757321"/>
                  </a:ext>
                </a:extLst>
              </a:tr>
              <a:tr h="767470"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91322692"/>
                  </a:ext>
                </a:extLst>
              </a:tr>
            </a:tbl>
          </a:graphicData>
        </a:graphic>
      </p:graphicFrame>
      <p:pic>
        <p:nvPicPr>
          <p:cNvPr id="7" name="Picture 6" descr="A picture containing drawing&#10;&#10;Description automatically generated">
            <a:extLst>
              <a:ext uri="{FF2B5EF4-FFF2-40B4-BE49-F238E27FC236}">
                <a16:creationId xmlns:a16="http://schemas.microsoft.com/office/drawing/2014/main" id="{D22FCB2B-ED9C-FF43-A4A6-94495B255E6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197449" y="2677387"/>
            <a:ext cx="417107" cy="408847"/>
          </a:xfrm>
          <a:prstGeom prst="rect">
            <a:avLst/>
          </a:prstGeom>
        </p:spPr>
      </p:pic>
      <p:pic>
        <p:nvPicPr>
          <p:cNvPr id="8" name="Picture 7" descr="A picture containing drawing&#10;&#10;Description automatically generated">
            <a:extLst>
              <a:ext uri="{FF2B5EF4-FFF2-40B4-BE49-F238E27FC236}">
                <a16:creationId xmlns:a16="http://schemas.microsoft.com/office/drawing/2014/main" id="{D22FCB2B-ED9C-FF43-A4A6-94495B255E6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197449" y="3426097"/>
            <a:ext cx="417107" cy="408847"/>
          </a:xfrm>
          <a:prstGeom prst="rect">
            <a:avLst/>
          </a:prstGeom>
        </p:spPr>
      </p:pic>
      <p:pic>
        <p:nvPicPr>
          <p:cNvPr id="9" name="Picture 8" descr="A picture containing drawing&#10;&#10;Description automatically generated">
            <a:extLst>
              <a:ext uri="{FF2B5EF4-FFF2-40B4-BE49-F238E27FC236}">
                <a16:creationId xmlns:a16="http://schemas.microsoft.com/office/drawing/2014/main" id="{D22FCB2B-ED9C-FF43-A4A6-94495B255E6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197449" y="4195380"/>
            <a:ext cx="417107" cy="408847"/>
          </a:xfrm>
          <a:prstGeom prst="rect">
            <a:avLst/>
          </a:prstGeom>
        </p:spPr>
      </p:pic>
      <p:cxnSp>
        <p:nvCxnSpPr>
          <p:cNvPr id="10" name="Elbow Connector 9"/>
          <p:cNvCxnSpPr/>
          <p:nvPr/>
        </p:nvCxnSpPr>
        <p:spPr>
          <a:xfrm rot="10800000" flipV="1">
            <a:off x="3192619" y="5756258"/>
            <a:ext cx="944524" cy="182126"/>
          </a:xfrm>
          <a:prstGeom prst="bentConnector3">
            <a:avLst>
              <a:gd name="adj1" fmla="val -826"/>
            </a:avLst>
          </a:prstGeom>
          <a:ln w="3810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 descr="A picture containing drawing&#10;&#10;Description automatically generated">
            <a:extLst>
              <a:ext uri="{FF2B5EF4-FFF2-40B4-BE49-F238E27FC236}">
                <a16:creationId xmlns:a16="http://schemas.microsoft.com/office/drawing/2014/main" id="{D22FCB2B-ED9C-FF43-A4A6-94495B255E6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197449" y="4957684"/>
            <a:ext cx="417107" cy="408847"/>
          </a:xfrm>
          <a:prstGeom prst="rect">
            <a:avLst/>
          </a:prstGeom>
        </p:spPr>
      </p:pic>
      <p:pic>
        <p:nvPicPr>
          <p:cNvPr id="12" name="Picture 11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980714" y="2680012"/>
            <a:ext cx="414429" cy="406222"/>
          </a:xfrm>
          <a:prstGeom prst="rect">
            <a:avLst/>
          </a:prstGeom>
        </p:spPr>
      </p:pic>
      <p:pic>
        <p:nvPicPr>
          <p:cNvPr id="13" name="Picture 12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387219" y="2680012"/>
            <a:ext cx="414429" cy="406222"/>
          </a:xfrm>
          <a:prstGeom prst="rect">
            <a:avLst/>
          </a:prstGeom>
        </p:spPr>
      </p:pic>
      <p:pic>
        <p:nvPicPr>
          <p:cNvPr id="14" name="Picture 13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980714" y="3025807"/>
            <a:ext cx="414429" cy="406222"/>
          </a:xfrm>
          <a:prstGeom prst="rect">
            <a:avLst/>
          </a:prstGeom>
        </p:spPr>
      </p:pic>
      <p:pic>
        <p:nvPicPr>
          <p:cNvPr id="15" name="Picture 14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980714" y="3426097"/>
            <a:ext cx="414429" cy="406222"/>
          </a:xfrm>
          <a:prstGeom prst="rect">
            <a:avLst/>
          </a:prstGeom>
        </p:spPr>
      </p:pic>
      <p:pic>
        <p:nvPicPr>
          <p:cNvPr id="16" name="Picture 15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387219" y="3426097"/>
            <a:ext cx="414429" cy="406222"/>
          </a:xfrm>
          <a:prstGeom prst="rect">
            <a:avLst/>
          </a:prstGeom>
        </p:spPr>
      </p:pic>
      <p:pic>
        <p:nvPicPr>
          <p:cNvPr id="17" name="Picture 16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980714" y="3777152"/>
            <a:ext cx="414429" cy="406222"/>
          </a:xfrm>
          <a:prstGeom prst="rect">
            <a:avLst/>
          </a:prstGeom>
        </p:spPr>
      </p:pic>
      <p:pic>
        <p:nvPicPr>
          <p:cNvPr id="18" name="Picture 17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980714" y="4195380"/>
            <a:ext cx="414429" cy="406222"/>
          </a:xfrm>
          <a:prstGeom prst="rect">
            <a:avLst/>
          </a:prstGeom>
        </p:spPr>
      </p:pic>
      <p:pic>
        <p:nvPicPr>
          <p:cNvPr id="19" name="Picture 18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387219" y="4195380"/>
            <a:ext cx="414429" cy="406222"/>
          </a:xfrm>
          <a:prstGeom prst="rect">
            <a:avLst/>
          </a:prstGeom>
        </p:spPr>
      </p:pic>
      <p:pic>
        <p:nvPicPr>
          <p:cNvPr id="20" name="Picture 19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980714" y="4554913"/>
            <a:ext cx="414429" cy="406222"/>
          </a:xfrm>
          <a:prstGeom prst="rect">
            <a:avLst/>
          </a:prstGeom>
        </p:spPr>
      </p:pic>
      <p:pic>
        <p:nvPicPr>
          <p:cNvPr id="21" name="Picture 20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980714" y="4957684"/>
            <a:ext cx="414429" cy="406222"/>
          </a:xfrm>
          <a:prstGeom prst="rect">
            <a:avLst/>
          </a:prstGeom>
        </p:spPr>
      </p:pic>
      <p:pic>
        <p:nvPicPr>
          <p:cNvPr id="22" name="Picture 21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387219" y="4957684"/>
            <a:ext cx="414429" cy="406222"/>
          </a:xfrm>
          <a:prstGeom prst="rect">
            <a:avLst/>
          </a:prstGeom>
        </p:spPr>
      </p:pic>
      <p:pic>
        <p:nvPicPr>
          <p:cNvPr id="23" name="Picture 22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980714" y="5310013"/>
            <a:ext cx="414429" cy="406222"/>
          </a:xfrm>
          <a:prstGeom prst="rect">
            <a:avLst/>
          </a:prstGeom>
        </p:spPr>
      </p:pic>
      <p:grpSp>
        <p:nvGrpSpPr>
          <p:cNvPr id="24" name="Group 23"/>
          <p:cNvGrpSpPr/>
          <p:nvPr/>
        </p:nvGrpSpPr>
        <p:grpSpPr>
          <a:xfrm>
            <a:off x="5457610" y="3507941"/>
            <a:ext cx="2590772" cy="2208294"/>
            <a:chOff x="-2930905" y="103168"/>
            <a:chExt cx="3119145" cy="2527524"/>
          </a:xfrm>
        </p:grpSpPr>
        <p:grpSp>
          <p:nvGrpSpPr>
            <p:cNvPr id="25" name="Group 24"/>
            <p:cNvGrpSpPr/>
            <p:nvPr/>
          </p:nvGrpSpPr>
          <p:grpSpPr>
            <a:xfrm>
              <a:off x="-2930905" y="103168"/>
              <a:ext cx="3119145" cy="2527524"/>
              <a:chOff x="4671511" y="249049"/>
              <a:chExt cx="3119145" cy="2527524"/>
            </a:xfrm>
          </p:grpSpPr>
          <p:sp>
            <p:nvSpPr>
              <p:cNvPr id="30" name="Oval 29"/>
              <p:cNvSpPr/>
              <p:nvPr/>
            </p:nvSpPr>
            <p:spPr>
              <a:xfrm>
                <a:off x="5745832" y="249049"/>
                <a:ext cx="914400" cy="914400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31" name="Oval 30"/>
              <p:cNvSpPr/>
              <p:nvPr/>
            </p:nvSpPr>
            <p:spPr>
              <a:xfrm>
                <a:off x="4671511" y="1686594"/>
                <a:ext cx="914400" cy="914400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32" name="Oval 31"/>
              <p:cNvSpPr/>
              <p:nvPr/>
            </p:nvSpPr>
            <p:spPr>
              <a:xfrm>
                <a:off x="6876256" y="1700808"/>
                <a:ext cx="914400" cy="914400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cxnSp>
            <p:nvCxnSpPr>
              <p:cNvPr id="33" name="Straight Connector 32"/>
              <p:cNvCxnSpPr>
                <a:stCxn id="30" idx="3"/>
              </p:cNvCxnSpPr>
              <p:nvPr/>
            </p:nvCxnSpPr>
            <p:spPr>
              <a:xfrm flipH="1">
                <a:off x="5292080" y="1029538"/>
                <a:ext cx="587663" cy="684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>
                <a:stCxn id="30" idx="5"/>
              </p:cNvCxnSpPr>
              <p:nvPr/>
            </p:nvCxnSpPr>
            <p:spPr>
              <a:xfrm>
                <a:off x="6526321" y="1029538"/>
                <a:ext cx="637967" cy="720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5" name="Oval 34"/>
              <p:cNvSpPr/>
              <p:nvPr/>
            </p:nvSpPr>
            <p:spPr>
              <a:xfrm>
                <a:off x="5745832" y="1862173"/>
                <a:ext cx="914400" cy="914400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cxnSp>
            <p:nvCxnSpPr>
              <p:cNvPr id="36" name="Straight Connector 35"/>
              <p:cNvCxnSpPr/>
              <p:nvPr/>
            </p:nvCxnSpPr>
            <p:spPr>
              <a:xfrm>
                <a:off x="6203032" y="1163449"/>
                <a:ext cx="0" cy="689759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6" name="Rectangle 25"/>
            <p:cNvSpPr/>
            <p:nvPr/>
          </p:nvSpPr>
          <p:spPr>
            <a:xfrm>
              <a:off x="-1856583" y="233270"/>
              <a:ext cx="882362" cy="59885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2800" dirty="0"/>
                <a:t>103</a:t>
              </a: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-2923603" y="1681091"/>
              <a:ext cx="882362" cy="59885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2800" dirty="0"/>
                <a:t>100</a:t>
              </a: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-1618802" y="1876436"/>
              <a:ext cx="442339" cy="59885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2800" dirty="0"/>
                <a:t>0</a:t>
              </a: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-458508" y="1688955"/>
              <a:ext cx="442339" cy="59885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2800" dirty="0"/>
                <a:t>3</a:t>
              </a:r>
            </a:p>
          </p:txBody>
        </p:sp>
      </p:grpSp>
      <p:pic>
        <p:nvPicPr>
          <p:cNvPr id="37" name="Picture 36" descr="A picture containing drawing&#10;&#10;Description automatically generated">
            <a:extLst>
              <a:ext uri="{FF2B5EF4-FFF2-40B4-BE49-F238E27FC236}">
                <a16:creationId xmlns:a16="http://schemas.microsoft.com/office/drawing/2014/main" id="{8261FD83-05E8-CF4B-95C5-B47757313E5F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792309" y="5724201"/>
            <a:ext cx="414429" cy="406222"/>
          </a:xfrm>
          <a:prstGeom prst="rect">
            <a:avLst/>
          </a:prstGeom>
        </p:spPr>
      </p:pic>
      <p:sp>
        <p:nvSpPr>
          <p:cNvPr id="38" name="TextBox 37"/>
          <p:cNvSpPr txBox="1"/>
          <p:nvPr/>
        </p:nvSpPr>
        <p:spPr>
          <a:xfrm>
            <a:off x="688811" y="730285"/>
            <a:ext cx="140134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3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×</a:t>
            </a:r>
            <a:r>
              <a:rPr lang="en-GB" sz="2800" dirty="0"/>
              <a:t> 4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en-GB" sz="2800" dirty="0"/>
              <a:t> 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7490868" y="2184709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2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6670994" y="2743033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1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688811" y="1157989"/>
            <a:ext cx="140134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0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×</a:t>
            </a:r>
            <a:r>
              <a:rPr lang="en-GB" sz="2800" dirty="0"/>
              <a:t> 4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en-GB" sz="2800" dirty="0"/>
              <a:t> 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6669915" y="2184709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1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688811" y="1585694"/>
            <a:ext cx="176683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100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×</a:t>
            </a:r>
            <a:r>
              <a:rPr lang="en-GB" sz="2800" dirty="0"/>
              <a:t> 4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en-GB" sz="2800" dirty="0"/>
              <a:t> 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5870690" y="2184709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4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2296133" y="302581"/>
            <a:ext cx="81464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rgbClr val="0070C0"/>
                </a:solidFill>
              </a:rPr>
              <a:t>412</a:t>
            </a:r>
            <a:r>
              <a:rPr lang="en-GB" sz="2800" dirty="0"/>
              <a:t> 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1979927" y="730285"/>
            <a:ext cx="63190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12 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2024777" y="1157989"/>
            <a:ext cx="44755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0 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2301189" y="1585694"/>
            <a:ext cx="81464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400 </a:t>
            </a:r>
          </a:p>
        </p:txBody>
      </p:sp>
      <p:sp>
        <p:nvSpPr>
          <p:cNvPr id="49" name="Rectangle 48"/>
          <p:cNvSpPr/>
          <p:nvPr/>
        </p:nvSpPr>
        <p:spPr>
          <a:xfrm>
            <a:off x="3868114" y="3025807"/>
            <a:ext cx="986008" cy="2672606"/>
          </a:xfrm>
          <a:prstGeom prst="rect">
            <a:avLst/>
          </a:prstGeom>
          <a:noFill/>
          <a:ln w="38100">
            <a:solidFill>
              <a:schemeClr val="accent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56207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500"/>
                            </p:stCondLst>
                            <p:childTnLst>
                              <p:par>
                                <p:cTn id="123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500"/>
                            </p:stCondLst>
                            <p:childTnLst>
                              <p:par>
                                <p:cTn id="126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48" grpId="0"/>
      <p:bldP spid="49" grpId="0" animBg="1"/>
      <p:bldP spid="49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59467" y="301045"/>
            <a:ext cx="176683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153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×</a:t>
            </a:r>
            <a:r>
              <a:rPr lang="en-GB" sz="2800" dirty="0"/>
              <a:t> 7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en-GB" sz="2800" dirty="0"/>
              <a:t> 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1192935"/>
              </p:ext>
            </p:extLst>
          </p:nvPr>
        </p:nvGraphicFramePr>
        <p:xfrm>
          <a:off x="4761472" y="482727"/>
          <a:ext cx="2880000" cy="256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0000">
                  <a:extLst>
                    <a:ext uri="{9D8B030D-6E8A-4147-A177-3AD203B41FA5}">
                      <a16:colId xmlns:a16="http://schemas.microsoft.com/office/drawing/2014/main" val="2594626242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555874994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3654639686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699825816"/>
                    </a:ext>
                  </a:extLst>
                </a:gridCol>
              </a:tblGrid>
              <a:tr h="612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3600" b="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+mn-lt"/>
                        </a:rPr>
                        <a:t>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+mn-lt"/>
                        </a:rPr>
                        <a:t>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+mn-lt"/>
                        </a:rPr>
                        <a:t>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7739688"/>
                  </a:ext>
                </a:extLst>
              </a:tr>
              <a:tr h="612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3600" b="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+mn-lt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+mn-lt"/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+mn-lt"/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2268543"/>
                  </a:ext>
                </a:extLst>
              </a:tr>
              <a:tr h="612000">
                <a:tc>
                  <a:txBody>
                    <a:bodyPr/>
                    <a:lstStyle/>
                    <a:p>
                      <a:pPr algn="ctr"/>
                      <a:endParaRPr lang="en-GB" sz="36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tx1"/>
                          </a:solidFill>
                          <a:latin typeface="+mn-lt"/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4501321"/>
                  </a:ext>
                </a:extLst>
              </a:tr>
              <a:tr h="612000">
                <a:tc>
                  <a:txBody>
                    <a:bodyPr/>
                    <a:lstStyle/>
                    <a:p>
                      <a:pPr algn="ctr"/>
                      <a:endParaRPr lang="en-GB" sz="36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5526356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4032116" y="1623767"/>
                <a:ext cx="846707" cy="93871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5500" i="1" dirty="0" smtClean="0">
                          <a:latin typeface="Cambria Math" panose="02040503050406030204" pitchFamily="18" charset="0"/>
                        </a:rPr>
                        <m:t>×</m:t>
                      </m:r>
                    </m:oMath>
                  </m:oMathPara>
                </a14:m>
                <a:endParaRPr lang="en-GB" sz="55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2116" y="1623767"/>
                <a:ext cx="846707" cy="93871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" name="Group 5"/>
          <p:cNvGrpSpPr/>
          <p:nvPr/>
        </p:nvGrpSpPr>
        <p:grpSpPr>
          <a:xfrm>
            <a:off x="824240" y="2638036"/>
            <a:ext cx="2590772" cy="2208294"/>
            <a:chOff x="-2930905" y="103168"/>
            <a:chExt cx="3119145" cy="2527524"/>
          </a:xfrm>
        </p:grpSpPr>
        <p:grpSp>
          <p:nvGrpSpPr>
            <p:cNvPr id="7" name="Group 6"/>
            <p:cNvGrpSpPr/>
            <p:nvPr/>
          </p:nvGrpSpPr>
          <p:grpSpPr>
            <a:xfrm>
              <a:off x="-2930905" y="103168"/>
              <a:ext cx="3119145" cy="2527524"/>
              <a:chOff x="4671511" y="249049"/>
              <a:chExt cx="3119145" cy="2527524"/>
            </a:xfrm>
          </p:grpSpPr>
          <p:sp>
            <p:nvSpPr>
              <p:cNvPr id="12" name="Oval 11"/>
              <p:cNvSpPr/>
              <p:nvPr/>
            </p:nvSpPr>
            <p:spPr>
              <a:xfrm>
                <a:off x="5745832" y="249049"/>
                <a:ext cx="914400" cy="914400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4671511" y="1686594"/>
                <a:ext cx="914400" cy="914400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4" name="Oval 13"/>
              <p:cNvSpPr/>
              <p:nvPr/>
            </p:nvSpPr>
            <p:spPr>
              <a:xfrm>
                <a:off x="6876256" y="1700808"/>
                <a:ext cx="914400" cy="914400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cxnSp>
            <p:nvCxnSpPr>
              <p:cNvPr id="15" name="Straight Connector 14"/>
              <p:cNvCxnSpPr>
                <a:stCxn id="12" idx="3"/>
              </p:cNvCxnSpPr>
              <p:nvPr/>
            </p:nvCxnSpPr>
            <p:spPr>
              <a:xfrm flipH="1">
                <a:off x="5292080" y="1029538"/>
                <a:ext cx="587663" cy="684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/>
              <p:cNvCxnSpPr>
                <a:stCxn id="12" idx="5"/>
              </p:cNvCxnSpPr>
              <p:nvPr/>
            </p:nvCxnSpPr>
            <p:spPr>
              <a:xfrm>
                <a:off x="6526321" y="1029538"/>
                <a:ext cx="637967" cy="720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7" name="Oval 16"/>
              <p:cNvSpPr/>
              <p:nvPr/>
            </p:nvSpPr>
            <p:spPr>
              <a:xfrm>
                <a:off x="5745832" y="1862173"/>
                <a:ext cx="914400" cy="914400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cxnSp>
            <p:nvCxnSpPr>
              <p:cNvPr id="18" name="Straight Connector 17"/>
              <p:cNvCxnSpPr/>
              <p:nvPr/>
            </p:nvCxnSpPr>
            <p:spPr>
              <a:xfrm>
                <a:off x="6203032" y="1163449"/>
                <a:ext cx="0" cy="689759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" name="Rectangle 7"/>
            <p:cNvSpPr/>
            <p:nvPr/>
          </p:nvSpPr>
          <p:spPr>
            <a:xfrm>
              <a:off x="-1786154" y="255342"/>
              <a:ext cx="830254" cy="56363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2600" dirty="0"/>
                <a:t>153</a:t>
              </a:r>
            </a:p>
          </p:txBody>
        </p:sp>
        <p:sp>
          <p:nvSpPr>
            <p:cNvPr id="9" name="Rectangle 8"/>
            <p:cNvSpPr/>
            <p:nvPr/>
          </p:nvSpPr>
          <p:spPr>
            <a:xfrm>
              <a:off x="-2881918" y="1712637"/>
              <a:ext cx="830254" cy="56363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2600" dirty="0"/>
                <a:t>100</a:t>
              </a:r>
            </a:p>
          </p:txBody>
        </p:sp>
        <p:sp>
          <p:nvSpPr>
            <p:cNvPr id="10" name="Rectangle 9"/>
            <p:cNvSpPr/>
            <p:nvPr/>
          </p:nvSpPr>
          <p:spPr>
            <a:xfrm>
              <a:off x="-1722286" y="1885160"/>
              <a:ext cx="627613" cy="56363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2600" dirty="0"/>
                <a:t>50</a:t>
              </a: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-467611" y="1713848"/>
              <a:ext cx="424971" cy="56363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2600" dirty="0"/>
                <a:t>3</a:t>
              </a:r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759467" y="949693"/>
            <a:ext cx="184858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3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×</a:t>
            </a:r>
            <a:r>
              <a:rPr lang="en-GB" sz="2800" dirty="0"/>
              <a:t> 7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en-GB" sz="2800" dirty="0"/>
              <a:t> 21 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7097043" y="2444728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1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362043" y="3025862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2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759467" y="1488451"/>
            <a:ext cx="221406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50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×</a:t>
            </a:r>
            <a:r>
              <a:rPr lang="en-GB" sz="2800" dirty="0"/>
              <a:t> 7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en-GB" sz="2800" dirty="0"/>
              <a:t> 350 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6378887" y="2444728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7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759467" y="2027747"/>
            <a:ext cx="239681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100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×</a:t>
            </a:r>
            <a:r>
              <a:rPr lang="en-GB" sz="2800" dirty="0"/>
              <a:t> 7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en-GB" sz="2800" dirty="0"/>
              <a:t> 700 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384925" y="218948"/>
            <a:ext cx="111921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rgbClr val="0070C0"/>
                </a:solidFill>
              </a:rPr>
              <a:t>1,071</a:t>
            </a:r>
            <a:r>
              <a:rPr lang="en-GB" sz="3600" dirty="0">
                <a:solidFill>
                  <a:srgbClr val="0070C0"/>
                </a:solidFill>
                <a:latin typeface="KG Primary Penmanship" panose="02000506000000020003" pitchFamily="2" charset="0"/>
              </a:rPr>
              <a:t> 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708120" y="3025862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3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4842830" y="539859"/>
            <a:ext cx="5485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Th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4968619" y="2444728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1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5654841" y="2444728"/>
            <a:ext cx="5611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0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601774" y="3827829"/>
            <a:ext cx="326114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5 tens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×</a:t>
            </a:r>
            <a:r>
              <a:rPr lang="en-GB" sz="2800" dirty="0"/>
              <a:t> 7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en-GB" sz="2800" dirty="0"/>
              <a:t> 35 tens 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3578482" y="5099530"/>
            <a:ext cx="44584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1 hundred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×</a:t>
            </a:r>
            <a:r>
              <a:rPr lang="en-GB" sz="2800" dirty="0"/>
              <a:t> 7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en-GB" sz="2800" dirty="0"/>
              <a:t> 7 hundreds 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3701527" y="4295514"/>
            <a:ext cx="416139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35 tens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+</a:t>
            </a:r>
            <a:r>
              <a:rPr lang="en-GB" sz="2800" dirty="0"/>
              <a:t> 2 tens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en-GB" sz="2800" dirty="0"/>
              <a:t> 37 tens 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1977250" y="5544908"/>
            <a:ext cx="626024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7 hundreds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+</a:t>
            </a:r>
            <a:r>
              <a:rPr lang="en-GB" sz="2800" dirty="0"/>
              <a:t> 3 hundreds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en-GB" sz="2800" dirty="0"/>
              <a:t> 10 hundreds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12164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1417320"/>
            <a:ext cx="5212080" cy="500634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74320" y="0"/>
            <a:ext cx="71780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>
                <a:latin typeface="Comic Sans MS" panose="030F0702030302020204" pitchFamily="66" charset="0"/>
              </a:rPr>
              <a:t>Let’s look at this question together.</a:t>
            </a:r>
            <a:endParaRPr lang="en-GB" sz="3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59134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86200" y="723053"/>
            <a:ext cx="3783330" cy="553487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82880" y="723053"/>
            <a:ext cx="345186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u="sng" dirty="0" smtClean="0">
                <a:latin typeface="Comic Sans MS" panose="030F0702030302020204" pitchFamily="66" charset="0"/>
              </a:rPr>
              <a:t>Challenge.</a:t>
            </a:r>
          </a:p>
          <a:p>
            <a:endParaRPr lang="en-GB" sz="3600" u="sng" dirty="0">
              <a:latin typeface="Comic Sans MS" panose="030F0702030302020204" pitchFamily="66" charset="0"/>
            </a:endParaRPr>
          </a:p>
          <a:p>
            <a:endParaRPr lang="en-GB" sz="3600" u="sng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0359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2960" y="1005840"/>
            <a:ext cx="7795260" cy="452431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4800" dirty="0" smtClean="0">
                <a:latin typeface="Comic Sans MS" panose="030F0702030302020204" pitchFamily="66" charset="0"/>
              </a:rPr>
              <a:t>Quick warm up questions:</a:t>
            </a:r>
          </a:p>
          <a:p>
            <a:endParaRPr lang="en-GB" sz="4800" dirty="0">
              <a:latin typeface="Comic Sans MS" panose="030F0702030302020204" pitchFamily="66" charset="0"/>
            </a:endParaRPr>
          </a:p>
          <a:p>
            <a:r>
              <a:rPr lang="en-GB" sz="4800" dirty="0" smtClean="0">
                <a:latin typeface="Comic Sans MS" panose="030F0702030302020204" pitchFamily="66" charset="0"/>
              </a:rPr>
              <a:t>Use the counting stick and practise the 11 x tables.</a:t>
            </a:r>
          </a:p>
          <a:p>
            <a:endParaRPr lang="en-GB" sz="4800" dirty="0">
              <a:latin typeface="Comic Sans MS" panose="030F0702030302020204" pitchFamily="66" charset="0"/>
            </a:endParaRPr>
          </a:p>
          <a:p>
            <a:endParaRPr lang="en-GB" sz="48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19354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95550" y="334776"/>
            <a:ext cx="7497474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1) 		2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×</a:t>
            </a: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 2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=</a:t>
            </a: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2)		40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×</a:t>
            </a: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 2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=</a:t>
            </a:r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3)		2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 ×</a:t>
            </a: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 300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=</a:t>
            </a:r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4)		342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×</a:t>
            </a: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 2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=</a:t>
            </a:r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83574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95550" y="334776"/>
            <a:ext cx="7497474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1) 		2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×</a:t>
            </a: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 2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=</a:t>
            </a: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2)		40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×</a:t>
            </a: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 2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=</a:t>
            </a:r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3)		2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 ×</a:t>
            </a: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 300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=</a:t>
            </a:r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4)		342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×</a:t>
            </a: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 2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=</a:t>
            </a:r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962604" y="334776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rgbClr val="0070C0"/>
                </a:solidFill>
              </a:rPr>
              <a:t>4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032945" y="1623249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rgbClr val="0070C0"/>
                </a:solidFill>
              </a:rPr>
              <a:t>80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323712" y="2911722"/>
            <a:ext cx="7328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rgbClr val="0070C0"/>
                </a:solidFill>
              </a:rPr>
              <a:t>600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245957" y="4185355"/>
            <a:ext cx="7328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rgbClr val="0070C0"/>
                </a:solidFill>
              </a:rPr>
              <a:t>684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52445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49546" y="397072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 defTabSz="514350">
              <a:defRPr/>
            </a:pPr>
            <a:endParaRPr lang="en-GB" sz="20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r>
              <a:rPr lang="en-GB" sz="2000" dirty="0">
                <a:solidFill>
                  <a:schemeClr val="tx1"/>
                </a:solidFill>
                <a:latin typeface="Century Gothic" panose="020B0502020202020204" pitchFamily="34" charset="0"/>
              </a:rPr>
              <a:t>       </a:t>
            </a:r>
            <a:r>
              <a:rPr lang="en-GB" sz="3600" dirty="0">
                <a:solidFill>
                  <a:schemeClr val="tx1"/>
                </a:solidFill>
                <a:latin typeface="Comic Sans MS" panose="030F0702030302020204" pitchFamily="66" charset="0"/>
              </a:rPr>
              <a:t>Starter: Hit the button.  Ravenclaw and Slytherin against Gryffindor and Hufflepuff.</a:t>
            </a:r>
          </a:p>
          <a:p>
            <a:pPr lvl="0" defTabSz="514350">
              <a:defRPr/>
            </a:pPr>
            <a:endParaRPr lang="en-GB" sz="36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lvl="0" defTabSz="514350">
              <a:defRPr/>
            </a:pPr>
            <a:r>
              <a:rPr lang="en-GB" sz="3600" dirty="0">
                <a:solidFill>
                  <a:schemeClr val="tx1"/>
                </a:solidFill>
                <a:latin typeface="Comic Sans MS" panose="030F0702030302020204" pitchFamily="66" charset="0"/>
              </a:rPr>
              <a:t>Good luck </a:t>
            </a:r>
            <a:r>
              <a:rPr lang="en-GB" sz="3600" dirty="0">
                <a:solidFill>
                  <a:schemeClr val="tx1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</a:t>
            </a:r>
          </a:p>
          <a:p>
            <a:pPr lvl="0" defTabSz="514350">
              <a:defRPr/>
            </a:pPr>
            <a:endParaRPr lang="en-GB" sz="3000" dirty="0">
              <a:solidFill>
                <a:schemeClr val="tx1"/>
              </a:solidFill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lvl="0" defTabSz="514350">
              <a:defRPr/>
            </a:pPr>
            <a:endParaRPr lang="en-GB" sz="3000" dirty="0">
              <a:solidFill>
                <a:schemeClr val="tx1"/>
              </a:solidFill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lvl="0" defTabSz="514350">
              <a:defRPr/>
            </a:pPr>
            <a:r>
              <a:rPr lang="en-GB" sz="3000" dirty="0">
                <a:solidFill>
                  <a:schemeClr val="tx1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   </a:t>
            </a:r>
            <a:endParaRPr lang="en-GB" sz="30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lvl="0" defTabSz="514350">
              <a:defRPr/>
            </a:pPr>
            <a:endParaRPr lang="en-GB" sz="20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65942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37699" y="1467124"/>
            <a:ext cx="7328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243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C7B82B5-B3AD-3445-B1E4-114020DF5B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5226846"/>
              </p:ext>
            </p:extLst>
          </p:nvPr>
        </p:nvGraphicFramePr>
        <p:xfrm>
          <a:off x="3440518" y="1139665"/>
          <a:ext cx="4536000" cy="36579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2000">
                  <a:extLst>
                    <a:ext uri="{9D8B030D-6E8A-4147-A177-3AD203B41FA5}">
                      <a16:colId xmlns:a16="http://schemas.microsoft.com/office/drawing/2014/main" val="1945284546"/>
                    </a:ext>
                  </a:extLst>
                </a:gridCol>
                <a:gridCol w="1512000">
                  <a:extLst>
                    <a:ext uri="{9D8B030D-6E8A-4147-A177-3AD203B41FA5}">
                      <a16:colId xmlns:a16="http://schemas.microsoft.com/office/drawing/2014/main" val="19850668"/>
                    </a:ext>
                  </a:extLst>
                </a:gridCol>
                <a:gridCol w="1512000">
                  <a:extLst>
                    <a:ext uri="{9D8B030D-6E8A-4147-A177-3AD203B41FA5}">
                      <a16:colId xmlns:a16="http://schemas.microsoft.com/office/drawing/2014/main" val="3661368022"/>
                    </a:ext>
                  </a:extLst>
                </a:gridCol>
              </a:tblGrid>
              <a:tr h="588103"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>
                          <a:solidFill>
                            <a:schemeClr val="tx1"/>
                          </a:solidFill>
                          <a:latin typeface="+mn-lt"/>
                        </a:rPr>
                        <a:t>Hundreds</a:t>
                      </a: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>
                          <a:solidFill>
                            <a:schemeClr val="tx1"/>
                          </a:solidFill>
                          <a:latin typeface="+mn-lt"/>
                        </a:rPr>
                        <a:t>Tens</a:t>
                      </a: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>
                          <a:solidFill>
                            <a:schemeClr val="tx1"/>
                          </a:solidFill>
                          <a:latin typeface="+mn-lt"/>
                        </a:rPr>
                        <a:t>Ones</a:t>
                      </a: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7112008"/>
                  </a:ext>
                </a:extLst>
              </a:tr>
              <a:tr h="767470"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74715305"/>
                  </a:ext>
                </a:extLst>
              </a:tr>
              <a:tr h="767470"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27172868"/>
                  </a:ext>
                </a:extLst>
              </a:tr>
              <a:tr h="767470"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30757321"/>
                  </a:ext>
                </a:extLst>
              </a:tr>
              <a:tr h="767470"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38031066"/>
                  </a:ext>
                </a:extLst>
              </a:tr>
            </a:tbl>
          </a:graphicData>
        </a:graphic>
      </p:graphicFrame>
      <p:pic>
        <p:nvPicPr>
          <p:cNvPr id="6" name="Picture 5" descr="A picture containing drawing&#10;&#10;Description automatically generated">
            <a:extLst>
              <a:ext uri="{FF2B5EF4-FFF2-40B4-BE49-F238E27FC236}">
                <a16:creationId xmlns:a16="http://schemas.microsoft.com/office/drawing/2014/main" id="{8261FD83-05E8-CF4B-95C5-B47757313E5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65085" y="1728733"/>
            <a:ext cx="414429" cy="406222"/>
          </a:xfrm>
          <a:prstGeom prst="rect">
            <a:avLst/>
          </a:prstGeom>
        </p:spPr>
      </p:pic>
      <p:pic>
        <p:nvPicPr>
          <p:cNvPr id="7" name="Picture 6" descr="A picture containing drawing&#10;&#10;Description automatically generated">
            <a:extLst>
              <a:ext uri="{FF2B5EF4-FFF2-40B4-BE49-F238E27FC236}">
                <a16:creationId xmlns:a16="http://schemas.microsoft.com/office/drawing/2014/main" id="{8261FD83-05E8-CF4B-95C5-B47757313E5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46049" y="1728733"/>
            <a:ext cx="414429" cy="406222"/>
          </a:xfrm>
          <a:prstGeom prst="rect">
            <a:avLst/>
          </a:prstGeom>
        </p:spPr>
      </p:pic>
      <p:pic>
        <p:nvPicPr>
          <p:cNvPr id="8" name="Picture 7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63736" y="2073671"/>
            <a:ext cx="414429" cy="406222"/>
          </a:xfrm>
          <a:prstGeom prst="rect">
            <a:avLst/>
          </a:prstGeom>
        </p:spPr>
      </p:pic>
      <p:pic>
        <p:nvPicPr>
          <p:cNvPr id="9" name="Picture 8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63736" y="1728733"/>
            <a:ext cx="414429" cy="406222"/>
          </a:xfrm>
          <a:prstGeom prst="rect">
            <a:avLst/>
          </a:prstGeom>
        </p:spPr>
      </p:pic>
      <p:pic>
        <p:nvPicPr>
          <p:cNvPr id="10" name="Picture 9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29027" y="1728733"/>
            <a:ext cx="414429" cy="406222"/>
          </a:xfrm>
          <a:prstGeom prst="rect">
            <a:avLst/>
          </a:prstGeom>
        </p:spPr>
      </p:pic>
      <p:pic>
        <p:nvPicPr>
          <p:cNvPr id="11" name="Picture 10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63736" y="2493807"/>
            <a:ext cx="414429" cy="406222"/>
          </a:xfrm>
          <a:prstGeom prst="rect">
            <a:avLst/>
          </a:prstGeom>
        </p:spPr>
      </p:pic>
      <p:pic>
        <p:nvPicPr>
          <p:cNvPr id="12" name="Picture 11" descr="A picture containing drawing&#10;&#10;Description automatically generated">
            <a:extLst>
              <a:ext uri="{FF2B5EF4-FFF2-40B4-BE49-F238E27FC236}">
                <a16:creationId xmlns:a16="http://schemas.microsoft.com/office/drawing/2014/main" id="{8261FD83-05E8-CF4B-95C5-B47757313E5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65085" y="2493807"/>
            <a:ext cx="414429" cy="406222"/>
          </a:xfrm>
          <a:prstGeom prst="rect">
            <a:avLst/>
          </a:prstGeom>
        </p:spPr>
      </p:pic>
      <p:pic>
        <p:nvPicPr>
          <p:cNvPr id="13" name="Picture 12" descr="A picture containing drawing&#10;&#10;Description automatically generated">
            <a:extLst>
              <a:ext uri="{FF2B5EF4-FFF2-40B4-BE49-F238E27FC236}">
                <a16:creationId xmlns:a16="http://schemas.microsoft.com/office/drawing/2014/main" id="{8261FD83-05E8-CF4B-95C5-B47757313E5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46049" y="2493807"/>
            <a:ext cx="414429" cy="406222"/>
          </a:xfrm>
          <a:prstGeom prst="rect">
            <a:avLst/>
          </a:prstGeom>
        </p:spPr>
      </p:pic>
      <p:pic>
        <p:nvPicPr>
          <p:cNvPr id="14" name="Picture 13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29027" y="2493807"/>
            <a:ext cx="414429" cy="406222"/>
          </a:xfrm>
          <a:prstGeom prst="rect">
            <a:avLst/>
          </a:prstGeom>
        </p:spPr>
      </p:pic>
      <p:pic>
        <p:nvPicPr>
          <p:cNvPr id="15" name="Picture 14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63736" y="2855792"/>
            <a:ext cx="414429" cy="406222"/>
          </a:xfrm>
          <a:prstGeom prst="rect">
            <a:avLst/>
          </a:prstGeom>
        </p:spPr>
      </p:pic>
      <p:pic>
        <p:nvPicPr>
          <p:cNvPr id="16" name="Picture 15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63736" y="3274190"/>
            <a:ext cx="414429" cy="406222"/>
          </a:xfrm>
          <a:prstGeom prst="rect">
            <a:avLst/>
          </a:prstGeom>
        </p:spPr>
      </p:pic>
      <p:pic>
        <p:nvPicPr>
          <p:cNvPr id="17" name="Picture 16" descr="A picture containing drawing&#10;&#10;Description automatically generated">
            <a:extLst>
              <a:ext uri="{FF2B5EF4-FFF2-40B4-BE49-F238E27FC236}">
                <a16:creationId xmlns:a16="http://schemas.microsoft.com/office/drawing/2014/main" id="{8261FD83-05E8-CF4B-95C5-B47757313E5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65085" y="3274190"/>
            <a:ext cx="414429" cy="406222"/>
          </a:xfrm>
          <a:prstGeom prst="rect">
            <a:avLst/>
          </a:prstGeom>
        </p:spPr>
      </p:pic>
      <p:pic>
        <p:nvPicPr>
          <p:cNvPr id="18" name="Picture 17" descr="A picture containing drawing&#10;&#10;Description automatically generated">
            <a:extLst>
              <a:ext uri="{FF2B5EF4-FFF2-40B4-BE49-F238E27FC236}">
                <a16:creationId xmlns:a16="http://schemas.microsoft.com/office/drawing/2014/main" id="{8261FD83-05E8-CF4B-95C5-B47757313E5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46049" y="3274190"/>
            <a:ext cx="414429" cy="406222"/>
          </a:xfrm>
          <a:prstGeom prst="rect">
            <a:avLst/>
          </a:prstGeom>
        </p:spPr>
      </p:pic>
      <p:pic>
        <p:nvPicPr>
          <p:cNvPr id="19" name="Picture 18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29027" y="3274190"/>
            <a:ext cx="414429" cy="406222"/>
          </a:xfrm>
          <a:prstGeom prst="rect">
            <a:avLst/>
          </a:prstGeom>
        </p:spPr>
      </p:pic>
      <p:pic>
        <p:nvPicPr>
          <p:cNvPr id="20" name="Picture 19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63736" y="3627751"/>
            <a:ext cx="414429" cy="406222"/>
          </a:xfrm>
          <a:prstGeom prst="rect">
            <a:avLst/>
          </a:prstGeom>
        </p:spPr>
      </p:pic>
      <p:cxnSp>
        <p:nvCxnSpPr>
          <p:cNvPr id="21" name="Elbow Connector 20"/>
          <p:cNvCxnSpPr>
            <a:cxnSpLocks/>
          </p:cNvCxnSpPr>
          <p:nvPr/>
        </p:nvCxnSpPr>
        <p:spPr>
          <a:xfrm rot="10800000" flipV="1">
            <a:off x="6127473" y="4804679"/>
            <a:ext cx="1135215" cy="297778"/>
          </a:xfrm>
          <a:prstGeom prst="bentConnector3">
            <a:avLst>
              <a:gd name="adj1" fmla="val 3013"/>
            </a:avLst>
          </a:prstGeom>
          <a:ln w="3810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2" name="Picture 21" descr="A picture containing drawing&#10;&#10;Description automatically generated">
            <a:extLst>
              <a:ext uri="{FF2B5EF4-FFF2-40B4-BE49-F238E27FC236}">
                <a16:creationId xmlns:a16="http://schemas.microsoft.com/office/drawing/2014/main" id="{8261FD83-05E8-CF4B-95C5-B47757313E5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69701" y="4884435"/>
            <a:ext cx="414429" cy="406222"/>
          </a:xfrm>
          <a:prstGeom prst="rect">
            <a:avLst/>
          </a:prstGeom>
        </p:spPr>
      </p:pic>
      <p:pic>
        <p:nvPicPr>
          <p:cNvPr id="23" name="Picture 22" descr="A picture containing drawing&#10;&#10;Description automatically generated">
            <a:extLst>
              <a:ext uri="{FF2B5EF4-FFF2-40B4-BE49-F238E27FC236}">
                <a16:creationId xmlns:a16="http://schemas.microsoft.com/office/drawing/2014/main" id="{8261FD83-05E8-CF4B-95C5-B47757313E5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46049" y="2073671"/>
            <a:ext cx="414429" cy="406222"/>
          </a:xfrm>
          <a:prstGeom prst="rect">
            <a:avLst/>
          </a:prstGeom>
        </p:spPr>
      </p:pic>
      <p:pic>
        <p:nvPicPr>
          <p:cNvPr id="24" name="Picture 23" descr="A picture containing drawing&#10;&#10;Description automatically generated">
            <a:extLst>
              <a:ext uri="{FF2B5EF4-FFF2-40B4-BE49-F238E27FC236}">
                <a16:creationId xmlns:a16="http://schemas.microsoft.com/office/drawing/2014/main" id="{8261FD83-05E8-CF4B-95C5-B47757313E5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65085" y="2073671"/>
            <a:ext cx="414429" cy="406222"/>
          </a:xfrm>
          <a:prstGeom prst="rect">
            <a:avLst/>
          </a:prstGeom>
        </p:spPr>
      </p:pic>
      <p:pic>
        <p:nvPicPr>
          <p:cNvPr id="25" name="Picture 24" descr="A picture containing drawing&#10;&#10;Description automatically generated">
            <a:extLst>
              <a:ext uri="{FF2B5EF4-FFF2-40B4-BE49-F238E27FC236}">
                <a16:creationId xmlns:a16="http://schemas.microsoft.com/office/drawing/2014/main" id="{8261FD83-05E8-CF4B-95C5-B47757313E5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46049" y="2855792"/>
            <a:ext cx="414429" cy="406222"/>
          </a:xfrm>
          <a:prstGeom prst="rect">
            <a:avLst/>
          </a:prstGeom>
        </p:spPr>
      </p:pic>
      <p:pic>
        <p:nvPicPr>
          <p:cNvPr id="26" name="Picture 25" descr="A picture containing drawing&#10;&#10;Description automatically generated">
            <a:extLst>
              <a:ext uri="{FF2B5EF4-FFF2-40B4-BE49-F238E27FC236}">
                <a16:creationId xmlns:a16="http://schemas.microsoft.com/office/drawing/2014/main" id="{8261FD83-05E8-CF4B-95C5-B47757313E5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65085" y="2855792"/>
            <a:ext cx="414429" cy="406222"/>
          </a:xfrm>
          <a:prstGeom prst="rect">
            <a:avLst/>
          </a:prstGeom>
        </p:spPr>
      </p:pic>
      <p:pic>
        <p:nvPicPr>
          <p:cNvPr id="27" name="Picture 26" descr="A picture containing drawing&#10;&#10;Description automatically generated">
            <a:extLst>
              <a:ext uri="{FF2B5EF4-FFF2-40B4-BE49-F238E27FC236}">
                <a16:creationId xmlns:a16="http://schemas.microsoft.com/office/drawing/2014/main" id="{8261FD83-05E8-CF4B-95C5-B47757313E5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65085" y="3627751"/>
            <a:ext cx="414429" cy="406222"/>
          </a:xfrm>
          <a:prstGeom prst="rect">
            <a:avLst/>
          </a:prstGeom>
        </p:spPr>
      </p:pic>
      <p:pic>
        <p:nvPicPr>
          <p:cNvPr id="28" name="Picture 27" descr="A picture containing drawing&#10;&#10;Description automatically generated">
            <a:extLst>
              <a:ext uri="{FF2B5EF4-FFF2-40B4-BE49-F238E27FC236}">
                <a16:creationId xmlns:a16="http://schemas.microsoft.com/office/drawing/2014/main" id="{8261FD83-05E8-CF4B-95C5-B47757313E5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46049" y="3627751"/>
            <a:ext cx="414429" cy="406222"/>
          </a:xfrm>
          <a:prstGeom prst="rect">
            <a:avLst/>
          </a:prstGeom>
        </p:spPr>
      </p:pic>
      <p:pic>
        <p:nvPicPr>
          <p:cNvPr id="29" name="Picture 28" descr="A picture containing drawing&#10;&#10;Description automatically generated">
            <a:extLst>
              <a:ext uri="{FF2B5EF4-FFF2-40B4-BE49-F238E27FC236}">
                <a16:creationId xmlns:a16="http://schemas.microsoft.com/office/drawing/2014/main" id="{D22FCB2B-ED9C-FF43-A4A6-94495B255E6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720261" y="1728733"/>
            <a:ext cx="417107" cy="408847"/>
          </a:xfrm>
          <a:prstGeom prst="rect">
            <a:avLst/>
          </a:prstGeom>
        </p:spPr>
      </p:pic>
      <p:pic>
        <p:nvPicPr>
          <p:cNvPr id="30" name="Picture 29" descr="A picture containing drawing&#10;&#10;Description automatically generated">
            <a:extLst>
              <a:ext uri="{FF2B5EF4-FFF2-40B4-BE49-F238E27FC236}">
                <a16:creationId xmlns:a16="http://schemas.microsoft.com/office/drawing/2014/main" id="{D22FCB2B-ED9C-FF43-A4A6-94495B255E6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146389" y="1728733"/>
            <a:ext cx="417107" cy="408847"/>
          </a:xfrm>
          <a:prstGeom prst="rect">
            <a:avLst/>
          </a:prstGeom>
        </p:spPr>
      </p:pic>
      <p:pic>
        <p:nvPicPr>
          <p:cNvPr id="31" name="Picture 30" descr="A picture containing drawing&#10;&#10;Description automatically generated">
            <a:extLst>
              <a:ext uri="{FF2B5EF4-FFF2-40B4-BE49-F238E27FC236}">
                <a16:creationId xmlns:a16="http://schemas.microsoft.com/office/drawing/2014/main" id="{D22FCB2B-ED9C-FF43-A4A6-94495B255E6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720261" y="2493807"/>
            <a:ext cx="417107" cy="408847"/>
          </a:xfrm>
          <a:prstGeom prst="rect">
            <a:avLst/>
          </a:prstGeom>
        </p:spPr>
      </p:pic>
      <p:pic>
        <p:nvPicPr>
          <p:cNvPr id="32" name="Picture 31" descr="A picture containing drawing&#10;&#10;Description automatically generated">
            <a:extLst>
              <a:ext uri="{FF2B5EF4-FFF2-40B4-BE49-F238E27FC236}">
                <a16:creationId xmlns:a16="http://schemas.microsoft.com/office/drawing/2014/main" id="{D22FCB2B-ED9C-FF43-A4A6-94495B255E6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146389" y="2493807"/>
            <a:ext cx="417107" cy="408847"/>
          </a:xfrm>
          <a:prstGeom prst="rect">
            <a:avLst/>
          </a:prstGeom>
        </p:spPr>
      </p:pic>
      <p:pic>
        <p:nvPicPr>
          <p:cNvPr id="33" name="Picture 32" descr="A picture containing drawing&#10;&#10;Description automatically generated">
            <a:extLst>
              <a:ext uri="{FF2B5EF4-FFF2-40B4-BE49-F238E27FC236}">
                <a16:creationId xmlns:a16="http://schemas.microsoft.com/office/drawing/2014/main" id="{D22FCB2B-ED9C-FF43-A4A6-94495B255E6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720261" y="3274190"/>
            <a:ext cx="417107" cy="408847"/>
          </a:xfrm>
          <a:prstGeom prst="rect">
            <a:avLst/>
          </a:prstGeom>
        </p:spPr>
      </p:pic>
      <p:pic>
        <p:nvPicPr>
          <p:cNvPr id="34" name="Picture 33" descr="A picture containing drawing&#10;&#10;Description automatically generated">
            <a:extLst>
              <a:ext uri="{FF2B5EF4-FFF2-40B4-BE49-F238E27FC236}">
                <a16:creationId xmlns:a16="http://schemas.microsoft.com/office/drawing/2014/main" id="{D22FCB2B-ED9C-FF43-A4A6-94495B255E6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146389" y="3274190"/>
            <a:ext cx="417107" cy="408847"/>
          </a:xfrm>
          <a:prstGeom prst="rect">
            <a:avLst/>
          </a:prstGeom>
        </p:spPr>
      </p:pic>
      <p:pic>
        <p:nvPicPr>
          <p:cNvPr id="35" name="Picture 34" descr="A picture containing drawing&#10;&#10;Description automatically generated">
            <a:extLst>
              <a:ext uri="{FF2B5EF4-FFF2-40B4-BE49-F238E27FC236}">
                <a16:creationId xmlns:a16="http://schemas.microsoft.com/office/drawing/2014/main" id="{D22FCB2B-ED9C-FF43-A4A6-94495B255E6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720261" y="4023357"/>
            <a:ext cx="417107" cy="408847"/>
          </a:xfrm>
          <a:prstGeom prst="rect">
            <a:avLst/>
          </a:prstGeom>
        </p:spPr>
      </p:pic>
      <p:pic>
        <p:nvPicPr>
          <p:cNvPr id="36" name="Picture 35" descr="A picture containing drawing&#10;&#10;Description automatically generated">
            <a:extLst>
              <a:ext uri="{FF2B5EF4-FFF2-40B4-BE49-F238E27FC236}">
                <a16:creationId xmlns:a16="http://schemas.microsoft.com/office/drawing/2014/main" id="{D22FCB2B-ED9C-FF43-A4A6-94495B255E6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146389" y="4023357"/>
            <a:ext cx="417107" cy="408847"/>
          </a:xfrm>
          <a:prstGeom prst="rect">
            <a:avLst/>
          </a:prstGeom>
        </p:spPr>
      </p:pic>
      <p:pic>
        <p:nvPicPr>
          <p:cNvPr id="37" name="Picture 36" descr="A picture containing drawing&#10;&#10;Description automatically generated">
            <a:extLst>
              <a:ext uri="{FF2B5EF4-FFF2-40B4-BE49-F238E27FC236}">
                <a16:creationId xmlns:a16="http://schemas.microsoft.com/office/drawing/2014/main" id="{8261FD83-05E8-CF4B-95C5-B47757313E5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65085" y="4023357"/>
            <a:ext cx="414429" cy="406222"/>
          </a:xfrm>
          <a:prstGeom prst="rect">
            <a:avLst/>
          </a:prstGeom>
        </p:spPr>
      </p:pic>
      <p:pic>
        <p:nvPicPr>
          <p:cNvPr id="38" name="Picture 37" descr="A picture containing drawing&#10;&#10;Description automatically generated">
            <a:extLst>
              <a:ext uri="{FF2B5EF4-FFF2-40B4-BE49-F238E27FC236}">
                <a16:creationId xmlns:a16="http://schemas.microsoft.com/office/drawing/2014/main" id="{8261FD83-05E8-CF4B-95C5-B47757313E5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46049" y="4023357"/>
            <a:ext cx="414429" cy="406222"/>
          </a:xfrm>
          <a:prstGeom prst="rect">
            <a:avLst/>
          </a:prstGeom>
        </p:spPr>
      </p:pic>
      <p:pic>
        <p:nvPicPr>
          <p:cNvPr id="39" name="Picture 38" descr="A picture containing drawing&#10;&#10;Description automatically generated">
            <a:extLst>
              <a:ext uri="{FF2B5EF4-FFF2-40B4-BE49-F238E27FC236}">
                <a16:creationId xmlns:a16="http://schemas.microsoft.com/office/drawing/2014/main" id="{8261FD83-05E8-CF4B-95C5-B47757313E5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65085" y="4378593"/>
            <a:ext cx="414429" cy="406222"/>
          </a:xfrm>
          <a:prstGeom prst="rect">
            <a:avLst/>
          </a:prstGeom>
        </p:spPr>
      </p:pic>
      <p:pic>
        <p:nvPicPr>
          <p:cNvPr id="40" name="Picture 39" descr="A picture containing drawing&#10;&#10;Description automatically generated">
            <a:extLst>
              <a:ext uri="{FF2B5EF4-FFF2-40B4-BE49-F238E27FC236}">
                <a16:creationId xmlns:a16="http://schemas.microsoft.com/office/drawing/2014/main" id="{8261FD83-05E8-CF4B-95C5-B47757313E5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46049" y="4378593"/>
            <a:ext cx="414429" cy="406222"/>
          </a:xfrm>
          <a:prstGeom prst="rect">
            <a:avLst/>
          </a:prstGeom>
        </p:spPr>
      </p:pic>
      <p:pic>
        <p:nvPicPr>
          <p:cNvPr id="41" name="Picture 40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63736" y="4023357"/>
            <a:ext cx="414429" cy="406222"/>
          </a:xfrm>
          <a:prstGeom prst="rect">
            <a:avLst/>
          </a:prstGeom>
        </p:spPr>
      </p:pic>
      <p:pic>
        <p:nvPicPr>
          <p:cNvPr id="42" name="Picture 41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29027" y="4023357"/>
            <a:ext cx="414429" cy="406222"/>
          </a:xfrm>
          <a:prstGeom prst="rect">
            <a:avLst/>
          </a:prstGeom>
        </p:spPr>
      </p:pic>
      <p:pic>
        <p:nvPicPr>
          <p:cNvPr id="43" name="Picture 42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63736" y="4378593"/>
            <a:ext cx="414429" cy="406222"/>
          </a:xfrm>
          <a:prstGeom prst="rect">
            <a:avLst/>
          </a:prstGeom>
        </p:spPr>
      </p:pic>
      <p:sp>
        <p:nvSpPr>
          <p:cNvPr id="44" name="TextBox 43"/>
          <p:cNvSpPr txBox="1"/>
          <p:nvPr/>
        </p:nvSpPr>
        <p:spPr>
          <a:xfrm>
            <a:off x="1810216" y="1467123"/>
            <a:ext cx="12570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4 times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683689" y="2940090"/>
            <a:ext cx="1685077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243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×</a:t>
            </a:r>
            <a:r>
              <a:rPr lang="en-GB" sz="2800" dirty="0"/>
              <a:t> 4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</a:p>
          <a:p>
            <a:endParaRPr lang="en-GB" sz="3600" dirty="0">
              <a:latin typeface="KG Primary Penmanship" panose="02000506000000020003" pitchFamily="2" charset="0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6748076" y="2060023"/>
            <a:ext cx="1031682" cy="2724792"/>
          </a:xfrm>
          <a:prstGeom prst="rect">
            <a:avLst/>
          </a:prstGeom>
          <a:noFill/>
          <a:ln w="38100">
            <a:solidFill>
              <a:schemeClr val="accent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7" name="L-Shape 46"/>
          <p:cNvSpPr/>
          <p:nvPr/>
        </p:nvSpPr>
        <p:spPr>
          <a:xfrm>
            <a:off x="5200781" y="2855792"/>
            <a:ext cx="926691" cy="2456994"/>
          </a:xfrm>
          <a:prstGeom prst="corner">
            <a:avLst>
              <a:gd name="adj1" fmla="val 219365"/>
              <a:gd name="adj2" fmla="val 50000"/>
            </a:avLst>
          </a:prstGeom>
          <a:noFill/>
          <a:ln w="38100">
            <a:solidFill>
              <a:schemeClr val="accent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8" name="Picture 47" descr="A picture containing drawing&#10;&#10;Description automatically generated">
            <a:extLst>
              <a:ext uri="{FF2B5EF4-FFF2-40B4-BE49-F238E27FC236}">
                <a16:creationId xmlns:a16="http://schemas.microsoft.com/office/drawing/2014/main" id="{D22FCB2B-ED9C-FF43-A4A6-94495B255E6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940828" y="4903939"/>
            <a:ext cx="417107" cy="408847"/>
          </a:xfrm>
          <a:prstGeom prst="rect">
            <a:avLst/>
          </a:prstGeom>
        </p:spPr>
      </p:pic>
      <p:sp>
        <p:nvSpPr>
          <p:cNvPr id="49" name="TextBox 48"/>
          <p:cNvSpPr txBox="1"/>
          <p:nvPr/>
        </p:nvSpPr>
        <p:spPr>
          <a:xfrm>
            <a:off x="2692864" y="2939023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2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2484604" y="2939023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7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2285778" y="2935412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9</a:t>
            </a:r>
          </a:p>
        </p:txBody>
      </p:sp>
      <p:cxnSp>
        <p:nvCxnSpPr>
          <p:cNvPr id="52" name="Straight Arrow Connector 51"/>
          <p:cNvCxnSpPr/>
          <p:nvPr/>
        </p:nvCxnSpPr>
        <p:spPr>
          <a:xfrm flipH="1">
            <a:off x="4361598" y="5087546"/>
            <a:ext cx="833321" cy="0"/>
          </a:xfrm>
          <a:prstGeom prst="straightConnector1">
            <a:avLst/>
          </a:prstGeom>
          <a:ln w="3810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3939627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5" grpId="0"/>
      <p:bldP spid="46" grpId="0" animBg="1"/>
      <p:bldP spid="46" grpId="1" animBg="1"/>
      <p:bldP spid="47" grpId="0" animBg="1"/>
      <p:bldP spid="47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1C7B82B5-B3AD-3445-B1E4-114020DF5B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8372569"/>
              </p:ext>
            </p:extLst>
          </p:nvPr>
        </p:nvGraphicFramePr>
        <p:xfrm>
          <a:off x="3628289" y="1401177"/>
          <a:ext cx="4536000" cy="28905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2000">
                  <a:extLst>
                    <a:ext uri="{9D8B030D-6E8A-4147-A177-3AD203B41FA5}">
                      <a16:colId xmlns:a16="http://schemas.microsoft.com/office/drawing/2014/main" val="1945284546"/>
                    </a:ext>
                  </a:extLst>
                </a:gridCol>
                <a:gridCol w="1512000">
                  <a:extLst>
                    <a:ext uri="{9D8B030D-6E8A-4147-A177-3AD203B41FA5}">
                      <a16:colId xmlns:a16="http://schemas.microsoft.com/office/drawing/2014/main" val="19850668"/>
                    </a:ext>
                  </a:extLst>
                </a:gridCol>
                <a:gridCol w="1512000">
                  <a:extLst>
                    <a:ext uri="{9D8B030D-6E8A-4147-A177-3AD203B41FA5}">
                      <a16:colId xmlns:a16="http://schemas.microsoft.com/office/drawing/2014/main" val="3661368022"/>
                    </a:ext>
                  </a:extLst>
                </a:gridCol>
              </a:tblGrid>
              <a:tr h="588103"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>
                          <a:solidFill>
                            <a:schemeClr val="tx1"/>
                          </a:solidFill>
                          <a:latin typeface="+mn-lt"/>
                        </a:rPr>
                        <a:t>Hundreds</a:t>
                      </a: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>
                          <a:solidFill>
                            <a:schemeClr val="tx1"/>
                          </a:solidFill>
                          <a:latin typeface="+mn-lt"/>
                        </a:rPr>
                        <a:t>Tens</a:t>
                      </a: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>
                          <a:solidFill>
                            <a:schemeClr val="tx1"/>
                          </a:solidFill>
                          <a:latin typeface="+mn-lt"/>
                        </a:rPr>
                        <a:t>Ones</a:t>
                      </a: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7112008"/>
                  </a:ext>
                </a:extLst>
              </a:tr>
              <a:tr h="767470"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74715305"/>
                  </a:ext>
                </a:extLst>
              </a:tr>
              <a:tr h="767470"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27172868"/>
                  </a:ext>
                </a:extLst>
              </a:tr>
              <a:tr h="767470"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30757321"/>
                  </a:ext>
                </a:extLst>
              </a:tr>
            </a:tbl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58511" y="453375"/>
            <a:ext cx="747045" cy="74704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361355" y="596064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  <p:sp>
        <p:nvSpPr>
          <p:cNvPr id="7" name="Rectangle 6"/>
          <p:cNvSpPr/>
          <p:nvPr/>
        </p:nvSpPr>
        <p:spPr>
          <a:xfrm>
            <a:off x="800342" y="2232579"/>
            <a:ext cx="176683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/>
              <a:t>150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×</a:t>
            </a:r>
            <a:r>
              <a:rPr lang="en-GB" sz="2800" dirty="0"/>
              <a:t> 3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en-GB" sz="2800" dirty="0"/>
              <a:t> </a:t>
            </a:r>
          </a:p>
        </p:txBody>
      </p:sp>
      <p:pic>
        <p:nvPicPr>
          <p:cNvPr id="11" name="Picture 10" descr="A picture containing drawing&#10;&#10;Description automatically generated">
            <a:extLst>
              <a:ext uri="{FF2B5EF4-FFF2-40B4-BE49-F238E27FC236}">
                <a16:creationId xmlns:a16="http://schemas.microsoft.com/office/drawing/2014/main" id="{8261FD83-05E8-CF4B-95C5-B47757313E5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44911" y="2023606"/>
            <a:ext cx="414429" cy="406222"/>
          </a:xfrm>
          <a:prstGeom prst="rect">
            <a:avLst/>
          </a:prstGeom>
        </p:spPr>
      </p:pic>
      <p:pic>
        <p:nvPicPr>
          <p:cNvPr id="12" name="Picture 11" descr="A picture containing drawing&#10;&#10;Description automatically generated">
            <a:extLst>
              <a:ext uri="{FF2B5EF4-FFF2-40B4-BE49-F238E27FC236}">
                <a16:creationId xmlns:a16="http://schemas.microsoft.com/office/drawing/2014/main" id="{8261FD83-05E8-CF4B-95C5-B47757313E5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691435" y="2023606"/>
            <a:ext cx="414429" cy="406222"/>
          </a:xfrm>
          <a:prstGeom prst="rect">
            <a:avLst/>
          </a:prstGeom>
        </p:spPr>
      </p:pic>
      <p:pic>
        <p:nvPicPr>
          <p:cNvPr id="13" name="Picture 12" descr="A picture containing drawing&#10;&#10;Description automatically generated">
            <a:extLst>
              <a:ext uri="{FF2B5EF4-FFF2-40B4-BE49-F238E27FC236}">
                <a16:creationId xmlns:a16="http://schemas.microsoft.com/office/drawing/2014/main" id="{8261FD83-05E8-CF4B-95C5-B47757313E5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37959" y="2023606"/>
            <a:ext cx="414429" cy="406222"/>
          </a:xfrm>
          <a:prstGeom prst="rect">
            <a:avLst/>
          </a:prstGeom>
        </p:spPr>
      </p:pic>
      <p:pic>
        <p:nvPicPr>
          <p:cNvPr id="14" name="Picture 13" descr="A picture containing drawing&#10;&#10;Description automatically generated">
            <a:extLst>
              <a:ext uri="{FF2B5EF4-FFF2-40B4-BE49-F238E27FC236}">
                <a16:creationId xmlns:a16="http://schemas.microsoft.com/office/drawing/2014/main" id="{8261FD83-05E8-CF4B-95C5-B47757313E5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467858" y="2373195"/>
            <a:ext cx="414429" cy="406222"/>
          </a:xfrm>
          <a:prstGeom prst="rect">
            <a:avLst/>
          </a:prstGeom>
        </p:spPr>
      </p:pic>
      <p:pic>
        <p:nvPicPr>
          <p:cNvPr id="15" name="Picture 14" descr="A picture containing drawing&#10;&#10;Description automatically generated">
            <a:extLst>
              <a:ext uri="{FF2B5EF4-FFF2-40B4-BE49-F238E27FC236}">
                <a16:creationId xmlns:a16="http://schemas.microsoft.com/office/drawing/2014/main" id="{8261FD83-05E8-CF4B-95C5-B47757313E5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907565" y="2373195"/>
            <a:ext cx="414429" cy="406222"/>
          </a:xfrm>
          <a:prstGeom prst="rect">
            <a:avLst/>
          </a:prstGeom>
        </p:spPr>
      </p:pic>
      <p:pic>
        <p:nvPicPr>
          <p:cNvPr id="16" name="Picture 15" descr="A picture containing drawing&#10;&#10;Description automatically generated">
            <a:extLst>
              <a:ext uri="{FF2B5EF4-FFF2-40B4-BE49-F238E27FC236}">
                <a16:creationId xmlns:a16="http://schemas.microsoft.com/office/drawing/2014/main" id="{8261FD83-05E8-CF4B-95C5-B47757313E5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44911" y="2791157"/>
            <a:ext cx="414429" cy="406222"/>
          </a:xfrm>
          <a:prstGeom prst="rect">
            <a:avLst/>
          </a:prstGeom>
        </p:spPr>
      </p:pic>
      <p:pic>
        <p:nvPicPr>
          <p:cNvPr id="17" name="Picture 16" descr="A picture containing drawing&#10;&#10;Description automatically generated">
            <a:extLst>
              <a:ext uri="{FF2B5EF4-FFF2-40B4-BE49-F238E27FC236}">
                <a16:creationId xmlns:a16="http://schemas.microsoft.com/office/drawing/2014/main" id="{8261FD83-05E8-CF4B-95C5-B47757313E5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691435" y="2791157"/>
            <a:ext cx="414429" cy="406222"/>
          </a:xfrm>
          <a:prstGeom prst="rect">
            <a:avLst/>
          </a:prstGeom>
        </p:spPr>
      </p:pic>
      <p:pic>
        <p:nvPicPr>
          <p:cNvPr id="18" name="Picture 17" descr="A picture containing drawing&#10;&#10;Description automatically generated">
            <a:extLst>
              <a:ext uri="{FF2B5EF4-FFF2-40B4-BE49-F238E27FC236}">
                <a16:creationId xmlns:a16="http://schemas.microsoft.com/office/drawing/2014/main" id="{8261FD83-05E8-CF4B-95C5-B47757313E5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37959" y="2791157"/>
            <a:ext cx="414429" cy="406222"/>
          </a:xfrm>
          <a:prstGeom prst="rect">
            <a:avLst/>
          </a:prstGeom>
        </p:spPr>
      </p:pic>
      <p:pic>
        <p:nvPicPr>
          <p:cNvPr id="19" name="Picture 18" descr="A picture containing drawing&#10;&#10;Description automatically generated">
            <a:extLst>
              <a:ext uri="{FF2B5EF4-FFF2-40B4-BE49-F238E27FC236}">
                <a16:creationId xmlns:a16="http://schemas.microsoft.com/office/drawing/2014/main" id="{8261FD83-05E8-CF4B-95C5-B47757313E5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467858" y="3114323"/>
            <a:ext cx="414429" cy="406222"/>
          </a:xfrm>
          <a:prstGeom prst="rect">
            <a:avLst/>
          </a:prstGeom>
        </p:spPr>
      </p:pic>
      <p:pic>
        <p:nvPicPr>
          <p:cNvPr id="20" name="Picture 19" descr="A picture containing drawing&#10;&#10;Description automatically generated">
            <a:extLst>
              <a:ext uri="{FF2B5EF4-FFF2-40B4-BE49-F238E27FC236}">
                <a16:creationId xmlns:a16="http://schemas.microsoft.com/office/drawing/2014/main" id="{8261FD83-05E8-CF4B-95C5-B47757313E5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907565" y="3114323"/>
            <a:ext cx="414429" cy="406222"/>
          </a:xfrm>
          <a:prstGeom prst="rect">
            <a:avLst/>
          </a:prstGeom>
        </p:spPr>
      </p:pic>
      <p:pic>
        <p:nvPicPr>
          <p:cNvPr id="21" name="Picture 20" descr="A picture containing drawing&#10;&#10;Description automatically generated">
            <a:extLst>
              <a:ext uri="{FF2B5EF4-FFF2-40B4-BE49-F238E27FC236}">
                <a16:creationId xmlns:a16="http://schemas.microsoft.com/office/drawing/2014/main" id="{8261FD83-05E8-CF4B-95C5-B47757313E5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44911" y="3561048"/>
            <a:ext cx="414429" cy="406222"/>
          </a:xfrm>
          <a:prstGeom prst="rect">
            <a:avLst/>
          </a:prstGeom>
        </p:spPr>
      </p:pic>
      <p:pic>
        <p:nvPicPr>
          <p:cNvPr id="22" name="Picture 21" descr="A picture containing drawing&#10;&#10;Description automatically generated">
            <a:extLst>
              <a:ext uri="{FF2B5EF4-FFF2-40B4-BE49-F238E27FC236}">
                <a16:creationId xmlns:a16="http://schemas.microsoft.com/office/drawing/2014/main" id="{8261FD83-05E8-CF4B-95C5-B47757313E5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691435" y="3561048"/>
            <a:ext cx="414429" cy="406222"/>
          </a:xfrm>
          <a:prstGeom prst="rect">
            <a:avLst/>
          </a:prstGeom>
        </p:spPr>
      </p:pic>
      <p:pic>
        <p:nvPicPr>
          <p:cNvPr id="23" name="Picture 22" descr="A picture containing drawing&#10;&#10;Description automatically generated">
            <a:extLst>
              <a:ext uri="{FF2B5EF4-FFF2-40B4-BE49-F238E27FC236}">
                <a16:creationId xmlns:a16="http://schemas.microsoft.com/office/drawing/2014/main" id="{8261FD83-05E8-CF4B-95C5-B47757313E5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37959" y="3561048"/>
            <a:ext cx="414429" cy="406222"/>
          </a:xfrm>
          <a:prstGeom prst="rect">
            <a:avLst/>
          </a:prstGeom>
        </p:spPr>
      </p:pic>
      <p:pic>
        <p:nvPicPr>
          <p:cNvPr id="24" name="Picture 23" descr="A picture containing drawing&#10;&#10;Description automatically generated">
            <a:extLst>
              <a:ext uri="{FF2B5EF4-FFF2-40B4-BE49-F238E27FC236}">
                <a16:creationId xmlns:a16="http://schemas.microsoft.com/office/drawing/2014/main" id="{8261FD83-05E8-CF4B-95C5-B47757313E5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467858" y="3884214"/>
            <a:ext cx="414429" cy="406222"/>
          </a:xfrm>
          <a:prstGeom prst="rect">
            <a:avLst/>
          </a:prstGeom>
        </p:spPr>
      </p:pic>
      <p:pic>
        <p:nvPicPr>
          <p:cNvPr id="25" name="Picture 24" descr="A picture containing drawing&#10;&#10;Description automatically generated">
            <a:extLst>
              <a:ext uri="{FF2B5EF4-FFF2-40B4-BE49-F238E27FC236}">
                <a16:creationId xmlns:a16="http://schemas.microsoft.com/office/drawing/2014/main" id="{8261FD83-05E8-CF4B-95C5-B47757313E5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907565" y="3884214"/>
            <a:ext cx="414429" cy="406222"/>
          </a:xfrm>
          <a:prstGeom prst="rect">
            <a:avLst/>
          </a:prstGeom>
        </p:spPr>
      </p:pic>
      <p:pic>
        <p:nvPicPr>
          <p:cNvPr id="26" name="Picture 25" descr="A picture containing drawing&#10;&#10;Description automatically generated">
            <a:extLst>
              <a:ext uri="{FF2B5EF4-FFF2-40B4-BE49-F238E27FC236}">
                <a16:creationId xmlns:a16="http://schemas.microsoft.com/office/drawing/2014/main" id="{D22FCB2B-ED9C-FF43-A4A6-94495B255E6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265358" y="2023606"/>
            <a:ext cx="417107" cy="408847"/>
          </a:xfrm>
          <a:prstGeom prst="rect">
            <a:avLst/>
          </a:prstGeom>
        </p:spPr>
      </p:pic>
      <p:pic>
        <p:nvPicPr>
          <p:cNvPr id="27" name="Picture 26" descr="A picture containing drawing&#10;&#10;Description automatically generated">
            <a:extLst>
              <a:ext uri="{FF2B5EF4-FFF2-40B4-BE49-F238E27FC236}">
                <a16:creationId xmlns:a16="http://schemas.microsoft.com/office/drawing/2014/main" id="{D22FCB2B-ED9C-FF43-A4A6-94495B255E6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265358" y="2791157"/>
            <a:ext cx="417107" cy="408847"/>
          </a:xfrm>
          <a:prstGeom prst="rect">
            <a:avLst/>
          </a:prstGeom>
        </p:spPr>
      </p:pic>
      <p:pic>
        <p:nvPicPr>
          <p:cNvPr id="28" name="Picture 27" descr="A picture containing drawing&#10;&#10;Description automatically generated">
            <a:extLst>
              <a:ext uri="{FF2B5EF4-FFF2-40B4-BE49-F238E27FC236}">
                <a16:creationId xmlns:a16="http://schemas.microsoft.com/office/drawing/2014/main" id="{D22FCB2B-ED9C-FF43-A4A6-94495B255E6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265358" y="3561048"/>
            <a:ext cx="417107" cy="408847"/>
          </a:xfrm>
          <a:prstGeom prst="rect">
            <a:avLst/>
          </a:prstGeom>
        </p:spPr>
      </p:pic>
      <p:sp>
        <p:nvSpPr>
          <p:cNvPr id="29" name="Rectangle 28"/>
          <p:cNvSpPr/>
          <p:nvPr/>
        </p:nvSpPr>
        <p:spPr>
          <a:xfrm>
            <a:off x="5221619" y="2805840"/>
            <a:ext cx="1353431" cy="1484596"/>
          </a:xfrm>
          <a:prstGeom prst="rect">
            <a:avLst/>
          </a:prstGeom>
          <a:noFill/>
          <a:ln w="38100">
            <a:solidFill>
              <a:schemeClr val="accent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cxnSp>
        <p:nvCxnSpPr>
          <p:cNvPr id="30" name="Elbow Connector 29"/>
          <p:cNvCxnSpPr/>
          <p:nvPr/>
        </p:nvCxnSpPr>
        <p:spPr>
          <a:xfrm rot="10800000" flipV="1">
            <a:off x="4738526" y="4380359"/>
            <a:ext cx="1147070" cy="343262"/>
          </a:xfrm>
          <a:prstGeom prst="bentConnector3">
            <a:avLst>
              <a:gd name="adj1" fmla="val 2408"/>
            </a:avLst>
          </a:prstGeom>
          <a:ln w="3810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1" name="Picture 30" descr="A picture containing drawing&#10;&#10;Description automatically generated">
            <a:extLst>
              <a:ext uri="{FF2B5EF4-FFF2-40B4-BE49-F238E27FC236}">
                <a16:creationId xmlns:a16="http://schemas.microsoft.com/office/drawing/2014/main" id="{D22FCB2B-ED9C-FF43-A4A6-94495B255E6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265358" y="4494115"/>
            <a:ext cx="417107" cy="408847"/>
          </a:xfrm>
          <a:prstGeom prst="rect">
            <a:avLst/>
          </a:prstGeom>
        </p:spPr>
      </p:pic>
      <p:sp>
        <p:nvSpPr>
          <p:cNvPr id="32" name="Rectangle 31"/>
          <p:cNvSpPr/>
          <p:nvPr/>
        </p:nvSpPr>
        <p:spPr>
          <a:xfrm>
            <a:off x="2405729" y="2233166"/>
            <a:ext cx="81464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/>
              <a:t>450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F1AFA5F-63F8-4689-A752-AD9BE3CEFF4F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11568" y="4494115"/>
            <a:ext cx="2144377" cy="149941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458BC4AC-952B-4C79-A21D-BE5D85A0E631}"/>
              </a:ext>
            </a:extLst>
          </p:cNvPr>
          <p:cNvSpPr txBox="1"/>
          <p:nvPr/>
        </p:nvSpPr>
        <p:spPr>
          <a:xfrm>
            <a:off x="2883065" y="5096206"/>
            <a:ext cx="3669323" cy="578882"/>
          </a:xfrm>
          <a:prstGeom prst="wedgeRoundRectCallout">
            <a:avLst>
              <a:gd name="adj1" fmla="val -60130"/>
              <a:gd name="adj2" fmla="val -23567"/>
              <a:gd name="adj3" fmla="val 16667"/>
            </a:avLst>
          </a:prstGeom>
          <a:noFill/>
          <a:ln w="28575">
            <a:solidFill>
              <a:schemeClr val="accent6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GB" sz="2800" dirty="0"/>
              <a:t>I think the answer is 45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95527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"/>
                            </p:stCondLst>
                            <p:childTnLst>
                              <p:par>
                                <p:cTn id="6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500"/>
                            </p:stCondLst>
                            <p:childTnLst>
                              <p:par>
                                <p:cTn id="125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xit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29" grpId="0" animBg="1"/>
      <p:bldP spid="29" grpId="1" animBg="1"/>
      <p:bldP spid="3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88811" y="425678"/>
            <a:ext cx="176683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123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×</a:t>
            </a:r>
            <a:r>
              <a:rPr lang="en-GB" sz="2800" dirty="0"/>
              <a:t> 4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en-GB" sz="2800" dirty="0"/>
              <a:t> 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8073823"/>
              </p:ext>
            </p:extLst>
          </p:nvPr>
        </p:nvGraphicFramePr>
        <p:xfrm>
          <a:off x="4990688" y="1152419"/>
          <a:ext cx="2268000" cy="403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6000">
                  <a:extLst>
                    <a:ext uri="{9D8B030D-6E8A-4147-A177-3AD203B41FA5}">
                      <a16:colId xmlns:a16="http://schemas.microsoft.com/office/drawing/2014/main" val="2555874994"/>
                    </a:ext>
                  </a:extLst>
                </a:gridCol>
                <a:gridCol w="756000">
                  <a:extLst>
                    <a:ext uri="{9D8B030D-6E8A-4147-A177-3AD203B41FA5}">
                      <a16:colId xmlns:a16="http://schemas.microsoft.com/office/drawing/2014/main" val="3654639686"/>
                    </a:ext>
                  </a:extLst>
                </a:gridCol>
                <a:gridCol w="756000">
                  <a:extLst>
                    <a:ext uri="{9D8B030D-6E8A-4147-A177-3AD203B41FA5}">
                      <a16:colId xmlns:a16="http://schemas.microsoft.com/office/drawing/2014/main" val="699825816"/>
                    </a:ext>
                  </a:extLst>
                </a:gridCol>
              </a:tblGrid>
              <a:tr h="576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+mn-lt"/>
                        </a:rPr>
                        <a:t>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+mn-lt"/>
                        </a:rPr>
                        <a:t>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+mn-lt"/>
                        </a:rPr>
                        <a:t>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7739688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+mn-lt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+mn-lt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+mn-lt"/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2268543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ctr"/>
                      <a:endParaRPr lang="en-GB" sz="28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tx1"/>
                          </a:solidFill>
                          <a:latin typeface="+mn-lt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4501321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ctr"/>
                      <a:endParaRPr lang="en-GB" sz="28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5526356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ctr"/>
                      <a:endParaRPr lang="en-GB" sz="28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918157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ctr"/>
                      <a:endParaRPr lang="en-GB" sz="28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2525332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ctr"/>
                      <a:endParaRPr lang="en-GB" sz="28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6548644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4433897" y="2205882"/>
                <a:ext cx="663964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400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</m:oMath>
                  </m:oMathPara>
                </a14:m>
                <a:endParaRPr lang="en-GB" sz="50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33897" y="2205882"/>
                <a:ext cx="663964" cy="70788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1C7B82B5-B3AD-3445-B1E4-114020DF5B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9993613"/>
              </p:ext>
            </p:extLst>
          </p:nvPr>
        </p:nvGraphicFramePr>
        <p:xfrm>
          <a:off x="611581" y="1311228"/>
          <a:ext cx="3780000" cy="36579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60000">
                  <a:extLst>
                    <a:ext uri="{9D8B030D-6E8A-4147-A177-3AD203B41FA5}">
                      <a16:colId xmlns:a16="http://schemas.microsoft.com/office/drawing/2014/main" val="1945284546"/>
                    </a:ext>
                  </a:extLst>
                </a:gridCol>
                <a:gridCol w="1260000">
                  <a:extLst>
                    <a:ext uri="{9D8B030D-6E8A-4147-A177-3AD203B41FA5}">
                      <a16:colId xmlns:a16="http://schemas.microsoft.com/office/drawing/2014/main" val="19850668"/>
                    </a:ext>
                  </a:extLst>
                </a:gridCol>
                <a:gridCol w="1260000">
                  <a:extLst>
                    <a:ext uri="{9D8B030D-6E8A-4147-A177-3AD203B41FA5}">
                      <a16:colId xmlns:a16="http://schemas.microsoft.com/office/drawing/2014/main" val="3661368022"/>
                    </a:ext>
                  </a:extLst>
                </a:gridCol>
              </a:tblGrid>
              <a:tr h="588103">
                <a:tc>
                  <a:txBody>
                    <a:bodyPr/>
                    <a:lstStyle/>
                    <a:p>
                      <a:pPr algn="ctr"/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+mn-lt"/>
                        </a:rPr>
                        <a:t>Hundreds</a:t>
                      </a: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+mn-lt"/>
                        </a:rPr>
                        <a:t>Tens</a:t>
                      </a: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+mn-lt"/>
                        </a:rPr>
                        <a:t>Ones</a:t>
                      </a: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7112008"/>
                  </a:ext>
                </a:extLst>
              </a:tr>
              <a:tr h="767470"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74715305"/>
                  </a:ext>
                </a:extLst>
              </a:tr>
              <a:tr h="767470"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27172868"/>
                  </a:ext>
                </a:extLst>
              </a:tr>
              <a:tr h="767470"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30757321"/>
                  </a:ext>
                </a:extLst>
              </a:tr>
              <a:tr h="767470"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91322692"/>
                  </a:ext>
                </a:extLst>
              </a:tr>
            </a:tbl>
          </a:graphicData>
        </a:graphic>
      </p:graphicFrame>
      <p:pic>
        <p:nvPicPr>
          <p:cNvPr id="7" name="Picture 6" descr="A picture containing drawing&#10;&#10;Description automatically generated">
            <a:extLst>
              <a:ext uri="{FF2B5EF4-FFF2-40B4-BE49-F238E27FC236}">
                <a16:creationId xmlns:a16="http://schemas.microsoft.com/office/drawing/2014/main" id="{D22FCB2B-ED9C-FF43-A4A6-94495B255E6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14991" y="1930497"/>
            <a:ext cx="417107" cy="408847"/>
          </a:xfrm>
          <a:prstGeom prst="rect">
            <a:avLst/>
          </a:prstGeom>
        </p:spPr>
      </p:pic>
      <p:pic>
        <p:nvPicPr>
          <p:cNvPr id="8" name="Picture 7" descr="A picture containing drawing&#10;&#10;Description automatically generated">
            <a:extLst>
              <a:ext uri="{FF2B5EF4-FFF2-40B4-BE49-F238E27FC236}">
                <a16:creationId xmlns:a16="http://schemas.microsoft.com/office/drawing/2014/main" id="{D22FCB2B-ED9C-FF43-A4A6-94495B255E6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14991" y="2679207"/>
            <a:ext cx="417107" cy="408847"/>
          </a:xfrm>
          <a:prstGeom prst="rect">
            <a:avLst/>
          </a:prstGeom>
        </p:spPr>
      </p:pic>
      <p:pic>
        <p:nvPicPr>
          <p:cNvPr id="9" name="Picture 8" descr="A picture containing drawing&#10;&#10;Description automatically generated">
            <a:extLst>
              <a:ext uri="{FF2B5EF4-FFF2-40B4-BE49-F238E27FC236}">
                <a16:creationId xmlns:a16="http://schemas.microsoft.com/office/drawing/2014/main" id="{D22FCB2B-ED9C-FF43-A4A6-94495B255E6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14991" y="3448490"/>
            <a:ext cx="417107" cy="408847"/>
          </a:xfrm>
          <a:prstGeom prst="rect">
            <a:avLst/>
          </a:prstGeom>
        </p:spPr>
      </p:pic>
      <p:cxnSp>
        <p:nvCxnSpPr>
          <p:cNvPr id="10" name="Elbow Connector 9"/>
          <p:cNvCxnSpPr>
            <a:cxnSpLocks/>
            <a:endCxn id="37" idx="3"/>
          </p:cNvCxnSpPr>
          <p:nvPr/>
        </p:nvCxnSpPr>
        <p:spPr>
          <a:xfrm rot="10800000" flipV="1">
            <a:off x="2783369" y="5002292"/>
            <a:ext cx="746280" cy="178130"/>
          </a:xfrm>
          <a:prstGeom prst="bentConnector3">
            <a:avLst>
              <a:gd name="adj1" fmla="val 2874"/>
            </a:avLst>
          </a:prstGeom>
          <a:ln w="3810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 descr="A picture containing drawing&#10;&#10;Description automatically generated">
            <a:extLst>
              <a:ext uri="{FF2B5EF4-FFF2-40B4-BE49-F238E27FC236}">
                <a16:creationId xmlns:a16="http://schemas.microsoft.com/office/drawing/2014/main" id="{D22FCB2B-ED9C-FF43-A4A6-94495B255E6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14991" y="4210794"/>
            <a:ext cx="417107" cy="408847"/>
          </a:xfrm>
          <a:prstGeom prst="rect">
            <a:avLst/>
          </a:prstGeom>
        </p:spPr>
      </p:pic>
      <p:pic>
        <p:nvPicPr>
          <p:cNvPr id="12" name="Picture 11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373220" y="1926047"/>
            <a:ext cx="414429" cy="406222"/>
          </a:xfrm>
          <a:prstGeom prst="rect">
            <a:avLst/>
          </a:prstGeom>
        </p:spPr>
      </p:pic>
      <p:pic>
        <p:nvPicPr>
          <p:cNvPr id="13" name="Picture 12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779725" y="1926047"/>
            <a:ext cx="414429" cy="406222"/>
          </a:xfrm>
          <a:prstGeom prst="rect">
            <a:avLst/>
          </a:prstGeom>
        </p:spPr>
      </p:pic>
      <p:pic>
        <p:nvPicPr>
          <p:cNvPr id="14" name="Picture 13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373220" y="2271842"/>
            <a:ext cx="414429" cy="406222"/>
          </a:xfrm>
          <a:prstGeom prst="rect">
            <a:avLst/>
          </a:prstGeom>
        </p:spPr>
      </p:pic>
      <p:pic>
        <p:nvPicPr>
          <p:cNvPr id="15" name="Picture 14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373220" y="2672132"/>
            <a:ext cx="414429" cy="406222"/>
          </a:xfrm>
          <a:prstGeom prst="rect">
            <a:avLst/>
          </a:prstGeom>
        </p:spPr>
      </p:pic>
      <p:pic>
        <p:nvPicPr>
          <p:cNvPr id="16" name="Picture 15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779725" y="2672132"/>
            <a:ext cx="414429" cy="406222"/>
          </a:xfrm>
          <a:prstGeom prst="rect">
            <a:avLst/>
          </a:prstGeom>
        </p:spPr>
      </p:pic>
      <p:pic>
        <p:nvPicPr>
          <p:cNvPr id="17" name="Picture 16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373220" y="3023187"/>
            <a:ext cx="414429" cy="406222"/>
          </a:xfrm>
          <a:prstGeom prst="rect">
            <a:avLst/>
          </a:prstGeom>
        </p:spPr>
      </p:pic>
      <p:pic>
        <p:nvPicPr>
          <p:cNvPr id="18" name="Picture 17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373220" y="3441415"/>
            <a:ext cx="414429" cy="406222"/>
          </a:xfrm>
          <a:prstGeom prst="rect">
            <a:avLst/>
          </a:prstGeom>
        </p:spPr>
      </p:pic>
      <p:pic>
        <p:nvPicPr>
          <p:cNvPr id="19" name="Picture 18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779725" y="3441415"/>
            <a:ext cx="414429" cy="406222"/>
          </a:xfrm>
          <a:prstGeom prst="rect">
            <a:avLst/>
          </a:prstGeom>
        </p:spPr>
      </p:pic>
      <p:pic>
        <p:nvPicPr>
          <p:cNvPr id="20" name="Picture 19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373220" y="3800948"/>
            <a:ext cx="414429" cy="406222"/>
          </a:xfrm>
          <a:prstGeom prst="rect">
            <a:avLst/>
          </a:prstGeom>
        </p:spPr>
      </p:pic>
      <p:pic>
        <p:nvPicPr>
          <p:cNvPr id="21" name="Picture 20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373220" y="4203719"/>
            <a:ext cx="414429" cy="406222"/>
          </a:xfrm>
          <a:prstGeom prst="rect">
            <a:avLst/>
          </a:prstGeom>
        </p:spPr>
      </p:pic>
      <p:pic>
        <p:nvPicPr>
          <p:cNvPr id="22" name="Picture 21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779725" y="4203719"/>
            <a:ext cx="414429" cy="406222"/>
          </a:xfrm>
          <a:prstGeom prst="rect">
            <a:avLst/>
          </a:prstGeom>
        </p:spPr>
      </p:pic>
      <p:pic>
        <p:nvPicPr>
          <p:cNvPr id="23" name="Picture 22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373220" y="4556048"/>
            <a:ext cx="414429" cy="406222"/>
          </a:xfrm>
          <a:prstGeom prst="rect">
            <a:avLst/>
          </a:prstGeom>
        </p:spPr>
      </p:pic>
      <p:pic>
        <p:nvPicPr>
          <p:cNvPr id="37" name="Picture 36" descr="A picture containing drawing&#10;&#10;Description automatically generated">
            <a:extLst>
              <a:ext uri="{FF2B5EF4-FFF2-40B4-BE49-F238E27FC236}">
                <a16:creationId xmlns:a16="http://schemas.microsoft.com/office/drawing/2014/main" id="{8261FD83-05E8-CF4B-95C5-B47757313E5F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368940" y="4977311"/>
            <a:ext cx="414429" cy="406222"/>
          </a:xfrm>
          <a:prstGeom prst="rect">
            <a:avLst/>
          </a:prstGeom>
        </p:spPr>
      </p:pic>
      <p:sp>
        <p:nvSpPr>
          <p:cNvPr id="38" name="TextBox 37"/>
          <p:cNvSpPr txBox="1"/>
          <p:nvPr/>
        </p:nvSpPr>
        <p:spPr>
          <a:xfrm>
            <a:off x="7334047" y="2998481"/>
            <a:ext cx="8996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/>
              <a:t>(3 </a:t>
            </a:r>
            <a:r>
              <a:rPr lang="en-GB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×</a:t>
            </a:r>
            <a:r>
              <a:rPr lang="en-GB" sz="2000" dirty="0"/>
              <a:t> 4)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6725425" y="4628344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2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7269125" y="3561655"/>
            <a:ext cx="10294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/>
              <a:t>(20 </a:t>
            </a:r>
            <a:r>
              <a:rPr lang="en-GB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×</a:t>
            </a:r>
            <a:r>
              <a:rPr lang="en-GB" sz="2000" dirty="0"/>
              <a:t> 4)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6004118" y="4628344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9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7204203" y="4115653"/>
            <a:ext cx="11592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/>
              <a:t>(100 </a:t>
            </a:r>
            <a:r>
              <a:rPr lang="en-GB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×</a:t>
            </a:r>
            <a:r>
              <a:rPr lang="en-GB" sz="2000" dirty="0"/>
              <a:t> 4)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5199031" y="4628344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4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2296133" y="425678"/>
            <a:ext cx="81464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rgbClr val="0070C0"/>
                </a:solidFill>
              </a:rPr>
              <a:t>492</a:t>
            </a:r>
            <a:r>
              <a:rPr lang="en-GB" sz="2800" dirty="0"/>
              <a:t> </a:t>
            </a:r>
          </a:p>
        </p:txBody>
      </p:sp>
      <p:sp>
        <p:nvSpPr>
          <p:cNvPr id="49" name="Rectangle 48"/>
          <p:cNvSpPr/>
          <p:nvPr/>
        </p:nvSpPr>
        <p:spPr>
          <a:xfrm>
            <a:off x="3260620" y="2271842"/>
            <a:ext cx="986008" cy="2672606"/>
          </a:xfrm>
          <a:prstGeom prst="rect">
            <a:avLst/>
          </a:prstGeom>
          <a:noFill/>
          <a:ln w="38100">
            <a:solidFill>
              <a:schemeClr val="accent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51" name="Picture 50">
            <a:extLst>
              <a:ext uri="{FF2B5EF4-FFF2-40B4-BE49-F238E27FC236}">
                <a16:creationId xmlns:a16="http://schemas.microsoft.com/office/drawing/2014/main" id="{12864964-C377-49E2-8277-E68DCC8AACCD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099172" y="1937573"/>
            <a:ext cx="414429" cy="404221"/>
          </a:xfrm>
          <a:prstGeom prst="rect">
            <a:avLst/>
          </a:prstGeom>
        </p:spPr>
      </p:pic>
      <p:pic>
        <p:nvPicPr>
          <p:cNvPr id="52" name="Picture 51">
            <a:extLst>
              <a:ext uri="{FF2B5EF4-FFF2-40B4-BE49-F238E27FC236}">
                <a16:creationId xmlns:a16="http://schemas.microsoft.com/office/drawing/2014/main" id="{BC1860A7-3637-4EF5-A279-D45BD13BBCD6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505677" y="1937573"/>
            <a:ext cx="414429" cy="404221"/>
          </a:xfrm>
          <a:prstGeom prst="rect">
            <a:avLst/>
          </a:prstGeom>
        </p:spPr>
      </p:pic>
      <p:pic>
        <p:nvPicPr>
          <p:cNvPr id="53" name="Picture 52">
            <a:extLst>
              <a:ext uri="{FF2B5EF4-FFF2-40B4-BE49-F238E27FC236}">
                <a16:creationId xmlns:a16="http://schemas.microsoft.com/office/drawing/2014/main" id="{00A205E4-BEDD-4FE0-A3D1-0563ED5D5CEB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099172" y="2683658"/>
            <a:ext cx="414429" cy="404221"/>
          </a:xfrm>
          <a:prstGeom prst="rect">
            <a:avLst/>
          </a:prstGeom>
        </p:spPr>
      </p:pic>
      <p:pic>
        <p:nvPicPr>
          <p:cNvPr id="54" name="Picture 53">
            <a:extLst>
              <a:ext uri="{FF2B5EF4-FFF2-40B4-BE49-F238E27FC236}">
                <a16:creationId xmlns:a16="http://schemas.microsoft.com/office/drawing/2014/main" id="{CFD88AFF-E5E5-4722-A9A0-E94A9F604B82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505677" y="2683658"/>
            <a:ext cx="414429" cy="404221"/>
          </a:xfrm>
          <a:prstGeom prst="rect">
            <a:avLst/>
          </a:prstGeom>
        </p:spPr>
      </p:pic>
      <p:pic>
        <p:nvPicPr>
          <p:cNvPr id="55" name="Picture 54">
            <a:extLst>
              <a:ext uri="{FF2B5EF4-FFF2-40B4-BE49-F238E27FC236}">
                <a16:creationId xmlns:a16="http://schemas.microsoft.com/office/drawing/2014/main" id="{9EAC3CDD-92F0-4D3F-82C2-58CC66128A76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099172" y="3452941"/>
            <a:ext cx="414429" cy="404221"/>
          </a:xfrm>
          <a:prstGeom prst="rect">
            <a:avLst/>
          </a:prstGeom>
        </p:spPr>
      </p:pic>
      <p:pic>
        <p:nvPicPr>
          <p:cNvPr id="56" name="Picture 55">
            <a:extLst>
              <a:ext uri="{FF2B5EF4-FFF2-40B4-BE49-F238E27FC236}">
                <a16:creationId xmlns:a16="http://schemas.microsoft.com/office/drawing/2014/main" id="{9F9D28CF-6FA4-43CB-B15B-8D8BAA7E7C8C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505677" y="3452941"/>
            <a:ext cx="414429" cy="404221"/>
          </a:xfrm>
          <a:prstGeom prst="rect">
            <a:avLst/>
          </a:prstGeom>
        </p:spPr>
      </p:pic>
      <p:pic>
        <p:nvPicPr>
          <p:cNvPr id="57" name="Picture 56">
            <a:extLst>
              <a:ext uri="{FF2B5EF4-FFF2-40B4-BE49-F238E27FC236}">
                <a16:creationId xmlns:a16="http://schemas.microsoft.com/office/drawing/2014/main" id="{E911C537-27C6-46E2-A674-FFF528B9C0FB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099172" y="4215245"/>
            <a:ext cx="414429" cy="404221"/>
          </a:xfrm>
          <a:prstGeom prst="rect">
            <a:avLst/>
          </a:prstGeom>
        </p:spPr>
      </p:pic>
      <p:pic>
        <p:nvPicPr>
          <p:cNvPr id="58" name="Picture 57">
            <a:extLst>
              <a:ext uri="{FF2B5EF4-FFF2-40B4-BE49-F238E27FC236}">
                <a16:creationId xmlns:a16="http://schemas.microsoft.com/office/drawing/2014/main" id="{683B5A48-3DFB-4FDB-BEB1-A97CD3AFB3C7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505677" y="4215245"/>
            <a:ext cx="414429" cy="404221"/>
          </a:xfrm>
          <a:prstGeom prst="rect">
            <a:avLst/>
          </a:prstGeom>
        </p:spPr>
      </p:pic>
      <p:sp>
        <p:nvSpPr>
          <p:cNvPr id="59" name="TextBox 58">
            <a:extLst>
              <a:ext uri="{FF2B5EF4-FFF2-40B4-BE49-F238E27FC236}">
                <a16:creationId xmlns:a16="http://schemas.microsoft.com/office/drawing/2014/main" id="{389E9468-B696-4ABD-9C40-8AC8E5938951}"/>
              </a:ext>
            </a:extLst>
          </p:cNvPr>
          <p:cNvSpPr txBox="1"/>
          <p:nvPr/>
        </p:nvSpPr>
        <p:spPr>
          <a:xfrm>
            <a:off x="5974852" y="2913768"/>
            <a:ext cx="11224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1       2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4C23ADE2-E43E-46E4-941E-6FD9178B6D16}"/>
              </a:ext>
            </a:extLst>
          </p:cNvPr>
          <p:cNvSpPr txBox="1"/>
          <p:nvPr/>
        </p:nvSpPr>
        <p:spPr>
          <a:xfrm>
            <a:off x="5986350" y="3480959"/>
            <a:ext cx="11224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8       0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E0EA3D05-C097-491F-8E01-DF517EB5DF10}"/>
              </a:ext>
            </a:extLst>
          </p:cNvPr>
          <p:cNvSpPr txBox="1"/>
          <p:nvPr/>
        </p:nvSpPr>
        <p:spPr>
          <a:xfrm>
            <a:off x="5175571" y="4054098"/>
            <a:ext cx="195919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4        0       0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Box 61">
                <a:extLst>
                  <a:ext uri="{FF2B5EF4-FFF2-40B4-BE49-F238E27FC236}">
                    <a16:creationId xmlns:a16="http://schemas.microsoft.com/office/drawing/2014/main" id="{D373C240-19E1-4A04-8355-5AF0272B55D3}"/>
                  </a:ext>
                </a:extLst>
              </p:cNvPr>
              <p:cNvSpPr txBox="1"/>
              <p:nvPr/>
            </p:nvSpPr>
            <p:spPr>
              <a:xfrm>
                <a:off x="4445545" y="3961765"/>
                <a:ext cx="679994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40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en-GB" sz="50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62" name="TextBox 61">
                <a:extLst>
                  <a:ext uri="{FF2B5EF4-FFF2-40B4-BE49-F238E27FC236}">
                    <a16:creationId xmlns:a16="http://schemas.microsoft.com/office/drawing/2014/main" id="{D373C240-19E1-4A04-8355-5AF0272B55D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45545" y="3961765"/>
                <a:ext cx="679994" cy="707886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346858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500"/>
                            </p:stCondLst>
                            <p:childTnLst>
                              <p:par>
                                <p:cTn id="6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" dur="500" tmFilter="0, 0; .2, .5; .8, .5; 1, 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4" dur="250" autoRev="1" fill="hold"/>
                                        <p:tgtEl>
                                          <p:spTgt spid="1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5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500" tmFilter="0, 0; .2, .5; .8, .5; 1, 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7" dur="250" autoRev="1" fill="hold"/>
                                        <p:tgtEl>
                                          <p:spTgt spid="1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8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9" dur="500" tmFilter="0, 0; .2, .5; .8, .5; 1, 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0" dur="250" autoRev="1" fill="hold"/>
                                        <p:tgtEl>
                                          <p:spTgt spid="1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91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2" dur="500" tmFilter="0, 0; .2, .5; .8, .5; 1, 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3" dur="250" autoRev="1" fill="hold"/>
                                        <p:tgtEl>
                                          <p:spTgt spid="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94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5" dur="500" tmFilter="0, 0; .2, .5; .8, .5; 1, 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6" dur="250" autoRev="1" fill="hold"/>
                                        <p:tgtEl>
                                          <p:spTgt spid="1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97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8" dur="500" tmFilter="0, 0; .2, .5; .8, .5; 1, 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9" dur="250" autoRev="1" fill="hold"/>
                                        <p:tgtEl>
                                          <p:spTgt spid="1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00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1" dur="500" tmFilter="0, 0; .2, .5; .8, .5; 1, 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2" dur="250" autoRev="1" fill="hold"/>
                                        <p:tgtEl>
                                          <p:spTgt spid="1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03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4" dur="500" tmFilter="0, 0; .2, .5; .8, .5; 1, 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5" dur="250" autoRev="1" fill="hold"/>
                                        <p:tgtEl>
                                          <p:spTgt spid="1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06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7" dur="500" tmFilter="0, 0; .2, .5; .8, .5; 1, 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8" dur="250" autoRev="1" fill="hold"/>
                                        <p:tgtEl>
                                          <p:spTgt spid="2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09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0" dur="500" tmFilter="0, 0; .2, .5; .8, .5; 1, 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1" dur="250" autoRev="1" fill="hold"/>
                                        <p:tgtEl>
                                          <p:spTgt spid="2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12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3" dur="500" tmFilter="0, 0; .2, .5; .8, .5; 1, 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4" dur="250" autoRev="1" fill="hold"/>
                                        <p:tgtEl>
                                          <p:spTgt spid="2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15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6" dur="500" tmFilter="0, 0; .2, .5; .8, .5; 1, 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7" dur="250" autoRev="1" fill="hold"/>
                                        <p:tgtEl>
                                          <p:spTgt spid="2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9" dur="500" tmFilter="0, 0; .2, .5; .8, .5; 1, 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0" dur="250" autoRev="1" fill="hold"/>
                                        <p:tgtEl>
                                          <p:spTgt spid="5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31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2" dur="500" tmFilter="0, 0; .2, .5; .8, .5; 1, 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3" dur="250" autoRev="1" fill="hold"/>
                                        <p:tgtEl>
                                          <p:spTgt spid="5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34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5" dur="500" tmFilter="0, 0; .2, .5; .8, .5; 1, 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6" dur="250" autoRev="1" fill="hold"/>
                                        <p:tgtEl>
                                          <p:spTgt spid="5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37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8" dur="500" tmFilter="0, 0; .2, .5; .8, .5; 1, 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9" dur="250" autoRev="1" fill="hold"/>
                                        <p:tgtEl>
                                          <p:spTgt spid="5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40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1" dur="500" tmFilter="0, 0; .2, .5; .8, .5; 1, 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2" dur="250" autoRev="1" fill="hold"/>
                                        <p:tgtEl>
                                          <p:spTgt spid="5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43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4" dur="500" tmFilter="0, 0; .2, .5; .8, .5; 1, 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5" dur="250" autoRev="1" fill="hold"/>
                                        <p:tgtEl>
                                          <p:spTgt spid="5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46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7" dur="500" tmFilter="0, 0; .2, .5; .8, .5; 1, 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8" dur="250" autoRev="1" fill="hold"/>
                                        <p:tgtEl>
                                          <p:spTgt spid="5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49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0" dur="500" tmFilter="0, 0; .2, .5; .8, .5; 1, 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1" dur="250" autoRev="1" fill="hold"/>
                                        <p:tgtEl>
                                          <p:spTgt spid="5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3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4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65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6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7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68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9" dur="5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0" dur="25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71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2" dur="500" tmFilter="0, 0; .2, .5; .8, .5; 1, 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3" dur="250" autoRev="1" fill="hold"/>
                                        <p:tgtEl>
                                          <p:spTgt spid="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6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2" fill="hold">
                            <p:stCondLst>
                              <p:cond delay="500"/>
                            </p:stCondLst>
                            <p:childTnLst>
                              <p:par>
                                <p:cTn id="22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2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0" fill="hold">
                            <p:stCondLst>
                              <p:cond delay="1500"/>
                            </p:stCondLst>
                            <p:childTnLst>
                              <p:par>
                                <p:cTn id="231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4" fill="hold">
                      <p:stCondLst>
                        <p:cond delay="indefinite"/>
                      </p:stCondLst>
                      <p:childTnLst>
                        <p:par>
                          <p:cTn id="235" fill="hold">
                            <p:stCondLst>
                              <p:cond delay="0"/>
                            </p:stCondLst>
                            <p:childTnLst>
                              <p:par>
                                <p:cTn id="2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8" fill="hold">
                      <p:stCondLst>
                        <p:cond delay="indefinite"/>
                      </p:stCondLst>
                      <p:childTnLst>
                        <p:par>
                          <p:cTn id="239" fill="hold">
                            <p:stCondLst>
                              <p:cond delay="0"/>
                            </p:stCondLst>
                            <p:childTnLst>
                              <p:par>
                                <p:cTn id="2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2" fill="hold">
                      <p:stCondLst>
                        <p:cond delay="indefinite"/>
                      </p:stCondLst>
                      <p:childTnLst>
                        <p:par>
                          <p:cTn id="243" fill="hold">
                            <p:stCondLst>
                              <p:cond delay="0"/>
                            </p:stCondLst>
                            <p:childTnLst>
                              <p:par>
                                <p:cTn id="2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6" fill="hold">
                      <p:stCondLst>
                        <p:cond delay="indefinite"/>
                      </p:stCondLst>
                      <p:childTnLst>
                        <p:par>
                          <p:cTn id="247" fill="hold">
                            <p:stCondLst>
                              <p:cond delay="0"/>
                            </p:stCondLst>
                            <p:childTnLst>
                              <p:par>
                                <p:cTn id="2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39" grpId="0"/>
      <p:bldP spid="41" grpId="0"/>
      <p:bldP spid="42" grpId="0"/>
      <p:bldP spid="43" grpId="0"/>
      <p:bldP spid="44" grpId="0"/>
      <p:bldP spid="45" grpId="0"/>
      <p:bldP spid="49" grpId="0" animBg="1"/>
      <p:bldP spid="49" grpId="1" animBg="1"/>
      <p:bldP spid="59" grpId="0"/>
      <p:bldP spid="60" grpId="0"/>
      <p:bldP spid="6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88811" y="425678"/>
            <a:ext cx="176683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123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×</a:t>
            </a:r>
            <a:r>
              <a:rPr lang="en-GB" sz="2800" dirty="0"/>
              <a:t> 4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en-GB" sz="2800" dirty="0"/>
              <a:t> 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2715862"/>
              </p:ext>
            </p:extLst>
          </p:nvPr>
        </p:nvGraphicFramePr>
        <p:xfrm>
          <a:off x="4990688" y="1152419"/>
          <a:ext cx="2268000" cy="230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6000">
                  <a:extLst>
                    <a:ext uri="{9D8B030D-6E8A-4147-A177-3AD203B41FA5}">
                      <a16:colId xmlns:a16="http://schemas.microsoft.com/office/drawing/2014/main" val="2555874994"/>
                    </a:ext>
                  </a:extLst>
                </a:gridCol>
                <a:gridCol w="756000">
                  <a:extLst>
                    <a:ext uri="{9D8B030D-6E8A-4147-A177-3AD203B41FA5}">
                      <a16:colId xmlns:a16="http://schemas.microsoft.com/office/drawing/2014/main" val="3654639686"/>
                    </a:ext>
                  </a:extLst>
                </a:gridCol>
                <a:gridCol w="756000">
                  <a:extLst>
                    <a:ext uri="{9D8B030D-6E8A-4147-A177-3AD203B41FA5}">
                      <a16:colId xmlns:a16="http://schemas.microsoft.com/office/drawing/2014/main" val="699825816"/>
                    </a:ext>
                  </a:extLst>
                </a:gridCol>
              </a:tblGrid>
              <a:tr h="576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+mn-lt"/>
                        </a:rPr>
                        <a:t>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+mn-lt"/>
                        </a:rPr>
                        <a:t>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+mn-lt"/>
                        </a:rPr>
                        <a:t>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7739688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+mn-lt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+mn-lt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+mn-lt"/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2268543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ctr"/>
                      <a:endParaRPr lang="en-GB" sz="28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tx1"/>
                          </a:solidFill>
                          <a:latin typeface="+mn-lt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4501321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ctr"/>
                      <a:endParaRPr lang="en-GB" sz="28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6548644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4433897" y="2205882"/>
                <a:ext cx="663964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400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</m:oMath>
                  </m:oMathPara>
                </a14:m>
                <a:endParaRPr lang="en-GB" sz="50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33897" y="2205882"/>
                <a:ext cx="663964" cy="70788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1C7B82B5-B3AD-3445-B1E4-114020DF5B8C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611581" y="1311228"/>
          <a:ext cx="3780000" cy="36579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60000">
                  <a:extLst>
                    <a:ext uri="{9D8B030D-6E8A-4147-A177-3AD203B41FA5}">
                      <a16:colId xmlns:a16="http://schemas.microsoft.com/office/drawing/2014/main" val="1945284546"/>
                    </a:ext>
                  </a:extLst>
                </a:gridCol>
                <a:gridCol w="1260000">
                  <a:extLst>
                    <a:ext uri="{9D8B030D-6E8A-4147-A177-3AD203B41FA5}">
                      <a16:colId xmlns:a16="http://schemas.microsoft.com/office/drawing/2014/main" val="19850668"/>
                    </a:ext>
                  </a:extLst>
                </a:gridCol>
                <a:gridCol w="1260000">
                  <a:extLst>
                    <a:ext uri="{9D8B030D-6E8A-4147-A177-3AD203B41FA5}">
                      <a16:colId xmlns:a16="http://schemas.microsoft.com/office/drawing/2014/main" val="3661368022"/>
                    </a:ext>
                  </a:extLst>
                </a:gridCol>
              </a:tblGrid>
              <a:tr h="588103">
                <a:tc>
                  <a:txBody>
                    <a:bodyPr/>
                    <a:lstStyle/>
                    <a:p>
                      <a:pPr algn="ctr"/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+mn-lt"/>
                        </a:rPr>
                        <a:t>Hundreds</a:t>
                      </a: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+mn-lt"/>
                        </a:rPr>
                        <a:t>Tens</a:t>
                      </a: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+mn-lt"/>
                        </a:rPr>
                        <a:t>Ones</a:t>
                      </a: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7112008"/>
                  </a:ext>
                </a:extLst>
              </a:tr>
              <a:tr h="767470"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74715305"/>
                  </a:ext>
                </a:extLst>
              </a:tr>
              <a:tr h="767470"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27172868"/>
                  </a:ext>
                </a:extLst>
              </a:tr>
              <a:tr h="767470"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30757321"/>
                  </a:ext>
                </a:extLst>
              </a:tr>
              <a:tr h="767470"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91322692"/>
                  </a:ext>
                </a:extLst>
              </a:tr>
            </a:tbl>
          </a:graphicData>
        </a:graphic>
      </p:graphicFrame>
      <p:pic>
        <p:nvPicPr>
          <p:cNvPr id="7" name="Picture 6" descr="A picture containing drawing&#10;&#10;Description automatically generated">
            <a:extLst>
              <a:ext uri="{FF2B5EF4-FFF2-40B4-BE49-F238E27FC236}">
                <a16:creationId xmlns:a16="http://schemas.microsoft.com/office/drawing/2014/main" id="{D22FCB2B-ED9C-FF43-A4A6-94495B255E6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14991" y="1930497"/>
            <a:ext cx="417107" cy="408847"/>
          </a:xfrm>
          <a:prstGeom prst="rect">
            <a:avLst/>
          </a:prstGeom>
        </p:spPr>
      </p:pic>
      <p:pic>
        <p:nvPicPr>
          <p:cNvPr id="8" name="Picture 7" descr="A picture containing drawing&#10;&#10;Description automatically generated">
            <a:extLst>
              <a:ext uri="{FF2B5EF4-FFF2-40B4-BE49-F238E27FC236}">
                <a16:creationId xmlns:a16="http://schemas.microsoft.com/office/drawing/2014/main" id="{D22FCB2B-ED9C-FF43-A4A6-94495B255E6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14991" y="2679207"/>
            <a:ext cx="417107" cy="408847"/>
          </a:xfrm>
          <a:prstGeom prst="rect">
            <a:avLst/>
          </a:prstGeom>
        </p:spPr>
      </p:pic>
      <p:pic>
        <p:nvPicPr>
          <p:cNvPr id="9" name="Picture 8" descr="A picture containing drawing&#10;&#10;Description automatically generated">
            <a:extLst>
              <a:ext uri="{FF2B5EF4-FFF2-40B4-BE49-F238E27FC236}">
                <a16:creationId xmlns:a16="http://schemas.microsoft.com/office/drawing/2014/main" id="{D22FCB2B-ED9C-FF43-A4A6-94495B255E6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14991" y="3448490"/>
            <a:ext cx="417107" cy="408847"/>
          </a:xfrm>
          <a:prstGeom prst="rect">
            <a:avLst/>
          </a:prstGeom>
        </p:spPr>
      </p:pic>
      <p:cxnSp>
        <p:nvCxnSpPr>
          <p:cNvPr id="10" name="Elbow Connector 9"/>
          <p:cNvCxnSpPr>
            <a:cxnSpLocks/>
            <a:endCxn id="37" idx="3"/>
          </p:cNvCxnSpPr>
          <p:nvPr/>
        </p:nvCxnSpPr>
        <p:spPr>
          <a:xfrm rot="10800000" flipV="1">
            <a:off x="2783369" y="5002292"/>
            <a:ext cx="746280" cy="178130"/>
          </a:xfrm>
          <a:prstGeom prst="bentConnector3">
            <a:avLst>
              <a:gd name="adj1" fmla="val 2874"/>
            </a:avLst>
          </a:prstGeom>
          <a:ln w="3810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 descr="A picture containing drawing&#10;&#10;Description automatically generated">
            <a:extLst>
              <a:ext uri="{FF2B5EF4-FFF2-40B4-BE49-F238E27FC236}">
                <a16:creationId xmlns:a16="http://schemas.microsoft.com/office/drawing/2014/main" id="{D22FCB2B-ED9C-FF43-A4A6-94495B255E6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14991" y="4210794"/>
            <a:ext cx="417107" cy="408847"/>
          </a:xfrm>
          <a:prstGeom prst="rect">
            <a:avLst/>
          </a:prstGeom>
        </p:spPr>
      </p:pic>
      <p:pic>
        <p:nvPicPr>
          <p:cNvPr id="12" name="Picture 11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373220" y="1926047"/>
            <a:ext cx="414429" cy="406222"/>
          </a:xfrm>
          <a:prstGeom prst="rect">
            <a:avLst/>
          </a:prstGeom>
        </p:spPr>
      </p:pic>
      <p:pic>
        <p:nvPicPr>
          <p:cNvPr id="13" name="Picture 12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779725" y="1926047"/>
            <a:ext cx="414429" cy="406222"/>
          </a:xfrm>
          <a:prstGeom prst="rect">
            <a:avLst/>
          </a:prstGeom>
        </p:spPr>
      </p:pic>
      <p:pic>
        <p:nvPicPr>
          <p:cNvPr id="14" name="Picture 13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373220" y="2271842"/>
            <a:ext cx="414429" cy="406222"/>
          </a:xfrm>
          <a:prstGeom prst="rect">
            <a:avLst/>
          </a:prstGeom>
        </p:spPr>
      </p:pic>
      <p:pic>
        <p:nvPicPr>
          <p:cNvPr id="15" name="Picture 14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373220" y="2672132"/>
            <a:ext cx="414429" cy="406222"/>
          </a:xfrm>
          <a:prstGeom prst="rect">
            <a:avLst/>
          </a:prstGeom>
        </p:spPr>
      </p:pic>
      <p:pic>
        <p:nvPicPr>
          <p:cNvPr id="16" name="Picture 15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779725" y="2672132"/>
            <a:ext cx="414429" cy="406222"/>
          </a:xfrm>
          <a:prstGeom prst="rect">
            <a:avLst/>
          </a:prstGeom>
        </p:spPr>
      </p:pic>
      <p:pic>
        <p:nvPicPr>
          <p:cNvPr id="17" name="Picture 16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373220" y="3023187"/>
            <a:ext cx="414429" cy="406222"/>
          </a:xfrm>
          <a:prstGeom prst="rect">
            <a:avLst/>
          </a:prstGeom>
        </p:spPr>
      </p:pic>
      <p:pic>
        <p:nvPicPr>
          <p:cNvPr id="18" name="Picture 17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373220" y="3441415"/>
            <a:ext cx="414429" cy="406222"/>
          </a:xfrm>
          <a:prstGeom prst="rect">
            <a:avLst/>
          </a:prstGeom>
        </p:spPr>
      </p:pic>
      <p:pic>
        <p:nvPicPr>
          <p:cNvPr id="19" name="Picture 18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779725" y="3441415"/>
            <a:ext cx="414429" cy="406222"/>
          </a:xfrm>
          <a:prstGeom prst="rect">
            <a:avLst/>
          </a:prstGeom>
        </p:spPr>
      </p:pic>
      <p:pic>
        <p:nvPicPr>
          <p:cNvPr id="20" name="Picture 19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373220" y="3800948"/>
            <a:ext cx="414429" cy="406222"/>
          </a:xfrm>
          <a:prstGeom prst="rect">
            <a:avLst/>
          </a:prstGeom>
        </p:spPr>
      </p:pic>
      <p:pic>
        <p:nvPicPr>
          <p:cNvPr id="21" name="Picture 20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373220" y="4203719"/>
            <a:ext cx="414429" cy="406222"/>
          </a:xfrm>
          <a:prstGeom prst="rect">
            <a:avLst/>
          </a:prstGeom>
        </p:spPr>
      </p:pic>
      <p:pic>
        <p:nvPicPr>
          <p:cNvPr id="22" name="Picture 21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779725" y="4203719"/>
            <a:ext cx="414429" cy="406222"/>
          </a:xfrm>
          <a:prstGeom prst="rect">
            <a:avLst/>
          </a:prstGeom>
        </p:spPr>
      </p:pic>
      <p:pic>
        <p:nvPicPr>
          <p:cNvPr id="23" name="Picture 22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373220" y="4556048"/>
            <a:ext cx="414429" cy="406222"/>
          </a:xfrm>
          <a:prstGeom prst="rect">
            <a:avLst/>
          </a:prstGeom>
        </p:spPr>
      </p:pic>
      <p:pic>
        <p:nvPicPr>
          <p:cNvPr id="37" name="Picture 36" descr="A picture containing drawing&#10;&#10;Description automatically generated">
            <a:extLst>
              <a:ext uri="{FF2B5EF4-FFF2-40B4-BE49-F238E27FC236}">
                <a16:creationId xmlns:a16="http://schemas.microsoft.com/office/drawing/2014/main" id="{8261FD83-05E8-CF4B-95C5-B47757313E5F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368940" y="4977311"/>
            <a:ext cx="414429" cy="406222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4626579" y="4048217"/>
                <a:ext cx="181812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2400" dirty="0"/>
                  <a:t>3 ones </a:t>
                </a:r>
                <a:r>
                  <a:rPr lang="en-GB" sz="24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×</a:t>
                </a:r>
                <a:r>
                  <a:rPr lang="en-GB" sz="2400" dirty="0"/>
                  <a:t> 4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2400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26579" y="4048217"/>
                <a:ext cx="1818126" cy="461665"/>
              </a:xfrm>
              <a:prstGeom prst="rect">
                <a:avLst/>
              </a:prstGeom>
              <a:blipFill>
                <a:blip r:embed="rId9"/>
                <a:stretch>
                  <a:fillRect l="-5369" t="-13158" b="-28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TextBox 38"/>
          <p:cNvSpPr txBox="1"/>
          <p:nvPr/>
        </p:nvSpPr>
        <p:spPr>
          <a:xfrm>
            <a:off x="6758138" y="2913546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4626579" y="4559949"/>
                <a:ext cx="175548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2400" dirty="0"/>
                  <a:t>2 tens </a:t>
                </a:r>
                <a:r>
                  <a:rPr lang="en-GB" sz="24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×</a:t>
                </a:r>
                <a:r>
                  <a:rPr lang="en-GB" sz="2400" dirty="0"/>
                  <a:t> 4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2400" dirty="0"/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26579" y="4559949"/>
                <a:ext cx="1755481" cy="461665"/>
              </a:xfrm>
              <a:prstGeom prst="rect">
                <a:avLst/>
              </a:prstGeom>
              <a:blipFill>
                <a:blip r:embed="rId10"/>
                <a:stretch>
                  <a:fillRect l="-5556" t="-13158" b="-28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2" name="TextBox 41"/>
          <p:cNvSpPr txBox="1"/>
          <p:nvPr/>
        </p:nvSpPr>
        <p:spPr>
          <a:xfrm>
            <a:off x="5984628" y="2913546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9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4629997" y="5415073"/>
                <a:ext cx="228697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2400" dirty="0"/>
                  <a:t>1 hundred </a:t>
                </a:r>
                <a:r>
                  <a:rPr lang="en-GB" sz="24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×</a:t>
                </a:r>
                <a:r>
                  <a:rPr lang="en-GB" sz="2400" dirty="0"/>
                  <a:t> 4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2400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29997" y="5415073"/>
                <a:ext cx="2286973" cy="461665"/>
              </a:xfrm>
              <a:prstGeom prst="rect">
                <a:avLst/>
              </a:prstGeom>
              <a:blipFill>
                <a:blip r:embed="rId11"/>
                <a:stretch>
                  <a:fillRect l="-4267" t="-13158" b="-28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4" name="TextBox 43"/>
          <p:cNvSpPr txBox="1"/>
          <p:nvPr/>
        </p:nvSpPr>
        <p:spPr>
          <a:xfrm>
            <a:off x="5231744" y="2913546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4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2296133" y="425678"/>
            <a:ext cx="81464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rgbClr val="0070C0"/>
                </a:solidFill>
              </a:rPr>
              <a:t>492</a:t>
            </a:r>
            <a:r>
              <a:rPr lang="en-GB" sz="2800" dirty="0"/>
              <a:t> </a:t>
            </a:r>
          </a:p>
        </p:txBody>
      </p:sp>
      <p:sp>
        <p:nvSpPr>
          <p:cNvPr id="49" name="Rectangle 48"/>
          <p:cNvSpPr/>
          <p:nvPr/>
        </p:nvSpPr>
        <p:spPr>
          <a:xfrm>
            <a:off x="3260620" y="2271842"/>
            <a:ext cx="986008" cy="2672606"/>
          </a:xfrm>
          <a:prstGeom prst="rect">
            <a:avLst/>
          </a:prstGeom>
          <a:noFill/>
          <a:ln w="38100">
            <a:solidFill>
              <a:schemeClr val="accent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51" name="Picture 50">
            <a:extLst>
              <a:ext uri="{FF2B5EF4-FFF2-40B4-BE49-F238E27FC236}">
                <a16:creationId xmlns:a16="http://schemas.microsoft.com/office/drawing/2014/main" id="{12864964-C377-49E2-8277-E68DCC8AACCD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099172" y="1937573"/>
            <a:ext cx="414429" cy="404221"/>
          </a:xfrm>
          <a:prstGeom prst="rect">
            <a:avLst/>
          </a:prstGeom>
        </p:spPr>
      </p:pic>
      <p:pic>
        <p:nvPicPr>
          <p:cNvPr id="52" name="Picture 51">
            <a:extLst>
              <a:ext uri="{FF2B5EF4-FFF2-40B4-BE49-F238E27FC236}">
                <a16:creationId xmlns:a16="http://schemas.microsoft.com/office/drawing/2014/main" id="{BC1860A7-3637-4EF5-A279-D45BD13BBCD6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505677" y="1937573"/>
            <a:ext cx="414429" cy="404221"/>
          </a:xfrm>
          <a:prstGeom prst="rect">
            <a:avLst/>
          </a:prstGeom>
        </p:spPr>
      </p:pic>
      <p:pic>
        <p:nvPicPr>
          <p:cNvPr id="53" name="Picture 52">
            <a:extLst>
              <a:ext uri="{FF2B5EF4-FFF2-40B4-BE49-F238E27FC236}">
                <a16:creationId xmlns:a16="http://schemas.microsoft.com/office/drawing/2014/main" id="{00A205E4-BEDD-4FE0-A3D1-0563ED5D5CEB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099172" y="2683658"/>
            <a:ext cx="414429" cy="404221"/>
          </a:xfrm>
          <a:prstGeom prst="rect">
            <a:avLst/>
          </a:prstGeom>
        </p:spPr>
      </p:pic>
      <p:pic>
        <p:nvPicPr>
          <p:cNvPr id="54" name="Picture 53">
            <a:extLst>
              <a:ext uri="{FF2B5EF4-FFF2-40B4-BE49-F238E27FC236}">
                <a16:creationId xmlns:a16="http://schemas.microsoft.com/office/drawing/2014/main" id="{CFD88AFF-E5E5-4722-A9A0-E94A9F604B82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505677" y="2683658"/>
            <a:ext cx="414429" cy="404221"/>
          </a:xfrm>
          <a:prstGeom prst="rect">
            <a:avLst/>
          </a:prstGeom>
        </p:spPr>
      </p:pic>
      <p:pic>
        <p:nvPicPr>
          <p:cNvPr id="55" name="Picture 54">
            <a:extLst>
              <a:ext uri="{FF2B5EF4-FFF2-40B4-BE49-F238E27FC236}">
                <a16:creationId xmlns:a16="http://schemas.microsoft.com/office/drawing/2014/main" id="{9EAC3CDD-92F0-4D3F-82C2-58CC66128A76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099172" y="3452941"/>
            <a:ext cx="414429" cy="404221"/>
          </a:xfrm>
          <a:prstGeom prst="rect">
            <a:avLst/>
          </a:prstGeom>
        </p:spPr>
      </p:pic>
      <p:pic>
        <p:nvPicPr>
          <p:cNvPr id="56" name="Picture 55">
            <a:extLst>
              <a:ext uri="{FF2B5EF4-FFF2-40B4-BE49-F238E27FC236}">
                <a16:creationId xmlns:a16="http://schemas.microsoft.com/office/drawing/2014/main" id="{9F9D28CF-6FA4-43CB-B15B-8D8BAA7E7C8C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505677" y="3452941"/>
            <a:ext cx="414429" cy="404221"/>
          </a:xfrm>
          <a:prstGeom prst="rect">
            <a:avLst/>
          </a:prstGeom>
        </p:spPr>
      </p:pic>
      <p:pic>
        <p:nvPicPr>
          <p:cNvPr id="57" name="Picture 56">
            <a:extLst>
              <a:ext uri="{FF2B5EF4-FFF2-40B4-BE49-F238E27FC236}">
                <a16:creationId xmlns:a16="http://schemas.microsoft.com/office/drawing/2014/main" id="{E911C537-27C6-46E2-A674-FFF528B9C0FB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099172" y="4215245"/>
            <a:ext cx="414429" cy="404221"/>
          </a:xfrm>
          <a:prstGeom prst="rect">
            <a:avLst/>
          </a:prstGeom>
        </p:spPr>
      </p:pic>
      <p:pic>
        <p:nvPicPr>
          <p:cNvPr id="58" name="Picture 57">
            <a:extLst>
              <a:ext uri="{FF2B5EF4-FFF2-40B4-BE49-F238E27FC236}">
                <a16:creationId xmlns:a16="http://schemas.microsoft.com/office/drawing/2014/main" id="{683B5A48-3DFB-4FDB-BEB1-A97CD3AFB3C7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505677" y="4215245"/>
            <a:ext cx="414429" cy="404221"/>
          </a:xfrm>
          <a:prstGeom prst="rect">
            <a:avLst/>
          </a:prstGeom>
        </p:spPr>
      </p:pic>
      <p:sp>
        <p:nvSpPr>
          <p:cNvPr id="59" name="TextBox 58">
            <a:extLst>
              <a:ext uri="{FF2B5EF4-FFF2-40B4-BE49-F238E27FC236}">
                <a16:creationId xmlns:a16="http://schemas.microsoft.com/office/drawing/2014/main" id="{389E9468-B696-4ABD-9C40-8AC8E5938951}"/>
              </a:ext>
            </a:extLst>
          </p:cNvPr>
          <p:cNvSpPr txBox="1"/>
          <p:nvPr/>
        </p:nvSpPr>
        <p:spPr>
          <a:xfrm>
            <a:off x="5991107" y="3418849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354883D9-F9D9-440D-90CF-F83496B6CDB2}"/>
                  </a:ext>
                </a:extLst>
              </p:cNvPr>
              <p:cNvSpPr txBox="1"/>
              <p:nvPr/>
            </p:nvSpPr>
            <p:spPr>
              <a:xfrm>
                <a:off x="4629997" y="4870847"/>
                <a:ext cx="224907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2400" dirty="0"/>
                  <a:t>8 tens </a:t>
                </a:r>
                <a:r>
                  <a:rPr lang="en-GB" sz="24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+</a:t>
                </a:r>
                <a:r>
                  <a:rPr lang="en-GB" sz="2400" dirty="0"/>
                  <a:t> 1 ten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2400" dirty="0"/>
              </a:p>
            </p:txBody>
          </p:sp>
        </mc:Choice>
        <mc:Fallback xmlns=""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354883D9-F9D9-440D-90CF-F83496B6CDB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29997" y="4870847"/>
                <a:ext cx="2249077" cy="461665"/>
              </a:xfrm>
              <a:prstGeom prst="rect">
                <a:avLst/>
              </a:prstGeom>
              <a:blipFill>
                <a:blip r:embed="rId12"/>
                <a:stretch>
                  <a:fillRect l="-4348" t="-13158" b="-28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7" name="TextBox 46">
            <a:extLst>
              <a:ext uri="{FF2B5EF4-FFF2-40B4-BE49-F238E27FC236}">
                <a16:creationId xmlns:a16="http://schemas.microsoft.com/office/drawing/2014/main" id="{01EE2C44-A81B-4C09-A15E-0FA3B8D3F2DD}"/>
              </a:ext>
            </a:extLst>
          </p:cNvPr>
          <p:cNvSpPr txBox="1"/>
          <p:nvPr/>
        </p:nvSpPr>
        <p:spPr>
          <a:xfrm>
            <a:off x="6284741" y="4048217"/>
            <a:ext cx="11624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/>
              <a:t>12 ones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1B5F3007-B4A1-4D54-9C1F-8A5DC15752E0}"/>
              </a:ext>
            </a:extLst>
          </p:cNvPr>
          <p:cNvSpPr txBox="1"/>
          <p:nvPr/>
        </p:nvSpPr>
        <p:spPr>
          <a:xfrm>
            <a:off x="6278879" y="4559949"/>
            <a:ext cx="9443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/>
              <a:t>8 tens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9D28D071-93A0-499D-9B2B-31EDFB3ADD88}"/>
              </a:ext>
            </a:extLst>
          </p:cNvPr>
          <p:cNvSpPr txBox="1"/>
          <p:nvPr/>
        </p:nvSpPr>
        <p:spPr>
          <a:xfrm>
            <a:off x="6756921" y="5415073"/>
            <a:ext cx="15960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/>
              <a:t>4 hundreds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0843C113-BD0D-4475-967E-AAD954B7FF11}"/>
              </a:ext>
            </a:extLst>
          </p:cNvPr>
          <p:cNvSpPr txBox="1"/>
          <p:nvPr/>
        </p:nvSpPr>
        <p:spPr>
          <a:xfrm>
            <a:off x="6710850" y="4870847"/>
            <a:ext cx="9443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/>
              <a:t>9 tens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75042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 tmFilter="0, 0; .2, .5; .8, .5; 1, 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" dur="250" autoRev="1" fill="hold"/>
                                        <p:tgtEl>
                                          <p:spTgt spid="1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2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500" tmFilter="0, 0; .2, .5; .8, .5; 1, 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" dur="250" autoRev="1" fill="hold"/>
                                        <p:tgtEl>
                                          <p:spTgt spid="1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5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 tmFilter="0, 0; .2, .5; .8, .5; 1, 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250" autoRev="1" fill="hold"/>
                                        <p:tgtEl>
                                          <p:spTgt spid="1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8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 tmFilter="0, 0; .2, .5; .8, .5; 1, 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" dur="250" autoRev="1" fill="hold"/>
                                        <p:tgtEl>
                                          <p:spTgt spid="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 tmFilter="0, 0; .2, .5; .8, .5; 1, 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250" autoRev="1" fill="hold"/>
                                        <p:tgtEl>
                                          <p:spTgt spid="1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4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 tmFilter="0, 0; .2, .5; .8, .5; 1, 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6" dur="250" autoRev="1" fill="hold"/>
                                        <p:tgtEl>
                                          <p:spTgt spid="1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7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 tmFilter="0, 0; .2, .5; .8, .5; 1, 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9" dur="250" autoRev="1" fill="hold"/>
                                        <p:tgtEl>
                                          <p:spTgt spid="1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0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 tmFilter="0, 0; .2, .5; .8, .5; 1, 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2" dur="250" autoRev="1" fill="hold"/>
                                        <p:tgtEl>
                                          <p:spTgt spid="1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3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 tmFilter="0, 0; .2, .5; .8, .5; 1, 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5" dur="250" autoRev="1" fill="hold"/>
                                        <p:tgtEl>
                                          <p:spTgt spid="2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6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" tmFilter="0, 0; .2, .5; .8, .5; 1, 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8" dur="250" autoRev="1" fill="hold"/>
                                        <p:tgtEl>
                                          <p:spTgt spid="2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9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 tmFilter="0, 0; .2, .5; .8, .5; 1, 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1" dur="250" autoRev="1" fill="hold"/>
                                        <p:tgtEl>
                                          <p:spTgt spid="2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2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 tmFilter="0, 0; .2, .5; .8, .5; 1, 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4" dur="250" autoRev="1" fill="hold"/>
                                        <p:tgtEl>
                                          <p:spTgt spid="2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3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500"/>
                            </p:stCondLst>
                            <p:childTnLst>
                              <p:par>
                                <p:cTn id="90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1000"/>
                            </p:stCondLst>
                            <p:childTnLst>
                              <p:par>
                                <p:cTn id="9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1500"/>
                            </p:stCondLst>
                            <p:childTnLst>
                              <p:par>
                                <p:cTn id="98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6" dur="500" tmFilter="0, 0; .2, .5; .8, .5; 1, 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7" dur="250" autoRev="1" fill="hold"/>
                                        <p:tgtEl>
                                          <p:spTgt spid="5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18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9" dur="500" tmFilter="0, 0; .2, .5; .8, .5; 1, 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0" dur="250" autoRev="1" fill="hold"/>
                                        <p:tgtEl>
                                          <p:spTgt spid="5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21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2" dur="500" tmFilter="0, 0; .2, .5; .8, .5; 1, 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3" dur="250" autoRev="1" fill="hold"/>
                                        <p:tgtEl>
                                          <p:spTgt spid="5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24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5" dur="500" tmFilter="0, 0; .2, .5; .8, .5; 1, 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6" dur="250" autoRev="1" fill="hold"/>
                                        <p:tgtEl>
                                          <p:spTgt spid="5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27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8" dur="500" tmFilter="0, 0; .2, .5; .8, .5; 1, 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9" dur="250" autoRev="1" fill="hold"/>
                                        <p:tgtEl>
                                          <p:spTgt spid="5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30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1" dur="500" tmFilter="0, 0; .2, .5; .8, .5; 1, 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2" dur="250" autoRev="1" fill="hold"/>
                                        <p:tgtEl>
                                          <p:spTgt spid="5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33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4" dur="500" tmFilter="0, 0; .2, .5; .8, .5; 1, 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5" dur="250" autoRev="1" fill="hold"/>
                                        <p:tgtEl>
                                          <p:spTgt spid="5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36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7" dur="500" tmFilter="0, 0; .2, .5; .8, .5; 1, 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8" dur="250" autoRev="1" fill="hold"/>
                                        <p:tgtEl>
                                          <p:spTgt spid="5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0" dur="500" tmFilter="0, 0; .2, .5; .8, .5; 1, 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1" dur="250" autoRev="1" fill="hold"/>
                                        <p:tgtEl>
                                          <p:spTgt spid="3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52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3" dur="500" tmFilter="0, 0; .2, .5; .8, .5; 1, 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4" dur="250" autoRev="1" fill="hold"/>
                                        <p:tgtEl>
                                          <p:spTgt spid="5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0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1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72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3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4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75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6" dur="5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7" dur="25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78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9" dur="500" tmFilter="0, 0; .2, .5; .8, .5; 1, 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0" dur="250" autoRev="1" fill="hold"/>
                                        <p:tgtEl>
                                          <p:spTgt spid="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39" grpId="0"/>
      <p:bldP spid="41" grpId="0"/>
      <p:bldP spid="42" grpId="0"/>
      <p:bldP spid="43" grpId="0"/>
      <p:bldP spid="44" grpId="0"/>
      <p:bldP spid="45" grpId="0"/>
      <p:bldP spid="49" grpId="0" animBg="1"/>
      <p:bldP spid="49" grpId="1" animBg="1"/>
      <p:bldP spid="59" grpId="0"/>
      <p:bldP spid="59" grpId="1"/>
      <p:bldP spid="46" grpId="0"/>
      <p:bldP spid="47" grpId="0"/>
      <p:bldP spid="48" grpId="0"/>
      <p:bldP spid="50" grpId="0"/>
      <p:bldP spid="63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7|3.6|3.9|5.8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.7|5.6|2.4|15.8|1.2|1.1|6.2|2.1|1.4|15.4|1.4|1.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1.2|3.4|3.3|5.8|4.8|12.7|1.1|13.9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.2|13.4|4.5|2.2|7.1|3.4|4.3|4.8|1.8|3.6|7.1|1.5|4.2|1.8|2.2|7.3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5.9|1.2|0.7|2.6|1.2|6.1|2.7|6.7|3|3.1|0.9|2.6|1.2|2.2|3.3|2.4|2.2|2.3|3.2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9|4.7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.6|6.9|3.5|1.8|10.8|4.4|3.6|8.6|1.4|4.9|3.2|7.2|6.3|1.6|9.2"/>
</p:tagLst>
</file>

<file path=ppt/theme/theme1.xml><?xml version="1.0" encoding="utf-8"?>
<a:theme xmlns:a="http://schemas.openxmlformats.org/drawingml/2006/main" name="Title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Get ready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Get ready questio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Let's learn 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Your tur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Your turn activity lesso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10DC92D10A6294EB2D3BAE7684BF2FC" ma:contentTypeVersion="12" ma:contentTypeDescription="Create a new document." ma:contentTypeScope="" ma:versionID="a653c811c94cadf6c6d25bfc4b9fb185">
  <xsd:schema xmlns:xsd="http://www.w3.org/2001/XMLSchema" xmlns:xs="http://www.w3.org/2001/XMLSchema" xmlns:p="http://schemas.microsoft.com/office/2006/metadata/properties" xmlns:ns3="522d4c35-b548-4432-90ae-af4376e1c4b4" xmlns:ns4="cee99ee9-287b-4f9a-957c-ba5ae7375c9a" targetNamespace="http://schemas.microsoft.com/office/2006/metadata/properties" ma:root="true" ma:fieldsID="51905a861ff4a2a8272b9c9df47fbc94" ns3:_="" ns4:_="">
    <xsd:import namespace="522d4c35-b548-4432-90ae-af4376e1c4b4"/>
    <xsd:import namespace="cee99ee9-287b-4f9a-957c-ba5ae7375c9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2d4c35-b548-4432-90ae-af4376e1c4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ee99ee9-287b-4f9a-957c-ba5ae7375c9a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9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1727757-3061-47D3-99FD-9493F136DC43}">
  <ds:schemaRefs>
    <ds:schemaRef ds:uri="522d4c35-b548-4432-90ae-af4376e1c4b4"/>
    <ds:schemaRef ds:uri="http://purl.org/dc/terms/"/>
    <ds:schemaRef ds:uri="http://purl.org/dc/dcmitype/"/>
    <ds:schemaRef ds:uri="http://schemas.microsoft.com/office/2006/metadata/properties"/>
    <ds:schemaRef ds:uri="http://schemas.microsoft.com/office/2006/documentManagement/types"/>
    <ds:schemaRef ds:uri="http://purl.org/dc/elements/1.1/"/>
    <ds:schemaRef ds:uri="cee99ee9-287b-4f9a-957c-ba5ae7375c9a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77EFA376-B777-4709-9499-1FEA8FF5629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22d4c35-b548-4432-90ae-af4376e1c4b4"/>
    <ds:schemaRef ds:uri="cee99ee9-287b-4f9a-957c-ba5ae7375c9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FA976BF-BA58-4DED-B6CD-0D8A580477C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8874</TotalTime>
  <Words>352</Words>
  <Application>Microsoft Office PowerPoint</Application>
  <PresentationFormat>On-screen Show (4:3)</PresentationFormat>
  <Paragraphs>167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6</vt:i4>
      </vt:variant>
      <vt:variant>
        <vt:lpstr>Slide Titles</vt:lpstr>
      </vt:variant>
      <vt:variant>
        <vt:i4>14</vt:i4>
      </vt:variant>
    </vt:vector>
  </HeadingPairs>
  <TitlesOfParts>
    <vt:vector size="27" baseType="lpstr">
      <vt:lpstr>Arial</vt:lpstr>
      <vt:lpstr>Calibri</vt:lpstr>
      <vt:lpstr>Cambria Math</vt:lpstr>
      <vt:lpstr>Century Gothic</vt:lpstr>
      <vt:lpstr>Comic Sans MS</vt:lpstr>
      <vt:lpstr>KG Primary Penmanship</vt:lpstr>
      <vt:lpstr>Wingdings</vt:lpstr>
      <vt:lpstr>Title slide</vt:lpstr>
      <vt:lpstr>Get ready title</vt:lpstr>
      <vt:lpstr>Get ready questions</vt:lpstr>
      <vt:lpstr>Let's learn slides</vt:lpstr>
      <vt:lpstr>Your turn</vt:lpstr>
      <vt:lpstr>Your turn activity lesson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Catherine Clarke</dc:creator>
  <cp:lastModifiedBy>Hayley Wall</cp:lastModifiedBy>
  <cp:revision>252</cp:revision>
  <dcterms:created xsi:type="dcterms:W3CDTF">2019-07-05T11:02:13Z</dcterms:created>
  <dcterms:modified xsi:type="dcterms:W3CDTF">2022-01-04T14:57:43Z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0x010100810DC92D10A6294EB2D3BAE7684BF2FC</vt:lpwstr>
  </property>
</Properties>
</file>