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9" r:id="rId4"/>
    <p:sldId id="270" r:id="rId5"/>
    <p:sldId id="271" r:id="rId6"/>
    <p:sldId id="260" r:id="rId7"/>
    <p:sldId id="262" r:id="rId8"/>
    <p:sldId id="264" r:id="rId9"/>
    <p:sldId id="273" r:id="rId10"/>
    <p:sldId id="272" r:id="rId11"/>
    <p:sldId id="274" r:id="rId12"/>
    <p:sldId id="275" r:id="rId13"/>
    <p:sldId id="282" r:id="rId14"/>
    <p:sldId id="277" r:id="rId15"/>
    <p:sldId id="280" r:id="rId16"/>
    <p:sldId id="281" r:id="rId17"/>
    <p:sldId id="285" r:id="rId18"/>
    <p:sldId id="279" r:id="rId19"/>
    <p:sldId id="276" r:id="rId20"/>
    <p:sldId id="284" r:id="rId21"/>
    <p:sldId id="289" r:id="rId22"/>
    <p:sldId id="283" r:id="rId23"/>
    <p:sldId id="286" r:id="rId24"/>
    <p:sldId id="290" r:id="rId25"/>
    <p:sldId id="291" r:id="rId26"/>
    <p:sldId id="292" r:id="rId27"/>
    <p:sldId id="29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p:scale>
          <a:sx n="86" d="100"/>
          <a:sy n="86" d="100"/>
        </p:scale>
        <p:origin x="5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06512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99930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339941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3248670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143671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61379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381432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3445995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438889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512324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DE144E-5F19-43FF-B806-95274D766031}" type="datetimeFigureOut">
              <a:rPr lang="en-GB" smtClean="0"/>
              <a:t>18/01/2021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3CFDFFE-BCC2-49CA-8E48-C4B83C5BA91A}" type="slidenum">
              <a:rPr lang="en-GB" smtClean="0"/>
              <a:t>‹#›</a:t>
            </a:fld>
            <a:endParaRPr lang="en-GB" dirty="0"/>
          </a:p>
        </p:txBody>
      </p:sp>
    </p:spTree>
    <p:extLst>
      <p:ext uri="{BB962C8B-B14F-4D97-AF65-F5344CB8AC3E}">
        <p14:creationId xmlns:p14="http://schemas.microsoft.com/office/powerpoint/2010/main" val="292966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E144E-5F19-43FF-B806-95274D766031}" type="datetimeFigureOut">
              <a:rPr lang="en-GB" smtClean="0"/>
              <a:t>18/01/2021</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FDFFE-BCC2-49CA-8E48-C4B83C5BA91A}" type="slidenum">
              <a:rPr lang="en-GB" smtClean="0"/>
              <a:t>‹#›</a:t>
            </a:fld>
            <a:endParaRPr lang="en-GB" dirty="0"/>
          </a:p>
        </p:txBody>
      </p:sp>
    </p:spTree>
    <p:extLst>
      <p:ext uri="{BB962C8B-B14F-4D97-AF65-F5344CB8AC3E}">
        <p14:creationId xmlns:p14="http://schemas.microsoft.com/office/powerpoint/2010/main" val="3936674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33454"/>
          </a:xfrm>
        </p:spPr>
        <p:txBody>
          <a:bodyPr>
            <a:normAutofit/>
          </a:bodyPr>
          <a:lstStyle/>
          <a:p>
            <a:r>
              <a:rPr lang="en-GB" u="sng" dirty="0">
                <a:latin typeface="Comic Sans MS" panose="030F0702030302020204" pitchFamily="66" charset="0"/>
              </a:rPr>
              <a:t>Thursday 21</a:t>
            </a:r>
            <a:r>
              <a:rPr lang="en-GB" u="sng" baseline="30000" dirty="0">
                <a:latin typeface="Comic Sans MS" panose="030F0702030302020204" pitchFamily="66" charset="0"/>
              </a:rPr>
              <a:t>st</a:t>
            </a:r>
            <a:r>
              <a:rPr lang="en-GB" u="sng" dirty="0">
                <a:latin typeface="Comic Sans MS" panose="030F0702030302020204" pitchFamily="66" charset="0"/>
              </a:rPr>
              <a:t> January.</a:t>
            </a:r>
          </a:p>
        </p:txBody>
      </p:sp>
      <p:sp>
        <p:nvSpPr>
          <p:cNvPr id="3" name="Subtitle 2"/>
          <p:cNvSpPr>
            <a:spLocks noGrp="1"/>
          </p:cNvSpPr>
          <p:nvPr>
            <p:ph type="subTitle" idx="1"/>
          </p:nvPr>
        </p:nvSpPr>
        <p:spPr>
          <a:xfrm>
            <a:off x="1506583" y="3079523"/>
            <a:ext cx="9144000" cy="2851013"/>
          </a:xfrm>
        </p:spPr>
        <p:txBody>
          <a:bodyPr>
            <a:normAutofit fontScale="77500" lnSpcReduction="20000"/>
          </a:bodyPr>
          <a:lstStyle/>
          <a:p>
            <a:pPr>
              <a:lnSpc>
                <a:spcPct val="120000"/>
              </a:lnSpc>
            </a:pPr>
            <a:r>
              <a:rPr lang="en-GB" sz="5200" u="sng" dirty="0">
                <a:latin typeface="Comic Sans MS" panose="030F0702030302020204" pitchFamily="66" charset="0"/>
              </a:rPr>
              <a:t>LO – I can understand the structure and features of a suspense story using a toolkit to support me.</a:t>
            </a:r>
            <a:endParaRPr lang="en-GB" sz="2000" dirty="0">
              <a:latin typeface="Comic Sans MS" panose="030F0702030302020204" pitchFamily="66" charset="0"/>
            </a:endParaRPr>
          </a:p>
          <a:p>
            <a:endParaRPr lang="en-GB" sz="2000" dirty="0">
              <a:latin typeface="Comic Sans MS" panose="030F0702030302020204" pitchFamily="66" charset="0"/>
            </a:endParaRPr>
          </a:p>
          <a:p>
            <a:r>
              <a:rPr lang="en-GB" sz="3200" dirty="0">
                <a:latin typeface="Comic Sans MS" panose="030F0702030302020204" pitchFamily="66" charset="0"/>
              </a:rPr>
              <a:t>Please write the date and learning objectives in your books.</a:t>
            </a:r>
          </a:p>
        </p:txBody>
      </p:sp>
    </p:spTree>
    <p:extLst>
      <p:ext uri="{BB962C8B-B14F-4D97-AF65-F5344CB8AC3E}">
        <p14:creationId xmlns:p14="http://schemas.microsoft.com/office/powerpoint/2010/main" val="3223113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dirty="0">
                <a:latin typeface="Comic Sans MS" panose="030F0702030302020204" pitchFamily="66" charset="0"/>
              </a:rPr>
              <a:t>Short, punchy sentences for suspense.</a:t>
            </a: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p>
        </p:txBody>
      </p:sp>
      <p:sp>
        <p:nvSpPr>
          <p:cNvPr id="4" name="Rectangle 3">
            <a:extLst>
              <a:ext uri="{FF2B5EF4-FFF2-40B4-BE49-F238E27FC236}">
                <a16:creationId xmlns:a16="http://schemas.microsoft.com/office/drawing/2014/main" id="{26C1B48C-6CDE-4C99-A494-EE8BF4ABFEFC}"/>
              </a:ext>
            </a:extLst>
          </p:cNvPr>
          <p:cNvSpPr/>
          <p:nvPr/>
        </p:nvSpPr>
        <p:spPr>
          <a:xfrm>
            <a:off x="318051" y="2967335"/>
            <a:ext cx="10694505" cy="2585323"/>
          </a:xfrm>
          <a:prstGeom prst="rect">
            <a:avLst/>
          </a:prstGeom>
        </p:spPr>
        <p:txBody>
          <a:bodyPr wrap="square">
            <a:spAutoFit/>
          </a:bodyPr>
          <a:lstStyle/>
          <a:p>
            <a:endParaRPr lang="en-US" dirty="0">
              <a:latin typeface="Comic Sans MS" panose="030F0702030302020204" pitchFamily="66" charset="0"/>
              <a:ea typeface="Calibri" panose="020F0502020204030204" pitchFamily="34" charset="0"/>
              <a:cs typeface="Times New Roman" panose="02020603050405020304" pitchFamily="18" charset="0"/>
            </a:endParaRPr>
          </a:p>
          <a:p>
            <a:r>
              <a:rPr lang="en-US" sz="3600" dirty="0">
                <a:latin typeface="Comic Sans MS" panose="030F0702030302020204" pitchFamily="66" charset="0"/>
                <a:ea typeface="Calibri" panose="020F0502020204030204" pitchFamily="34" charset="0"/>
                <a:cs typeface="Times New Roman" panose="02020603050405020304" pitchFamily="18" charset="0"/>
              </a:rPr>
              <a:t>Pause the video and see whether you can find examples in the Nightmare Man of short, punchy sentences. Highlight the examples in a colour and complete your key.</a:t>
            </a:r>
            <a:endParaRPr lang="en-GB" sz="3600" dirty="0"/>
          </a:p>
        </p:txBody>
      </p:sp>
    </p:spTree>
    <p:extLst>
      <p:ext uri="{BB962C8B-B14F-4D97-AF65-F5344CB8AC3E}">
        <p14:creationId xmlns:p14="http://schemas.microsoft.com/office/powerpoint/2010/main" val="2779960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000" dirty="0">
                <a:latin typeface="Comic Sans MS" panose="030F0702030302020204" pitchFamily="66" charset="0"/>
              </a:rPr>
              <a:t>Examples in the text that I found are:</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Lightning crackled.</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Rain lashed the street.</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Only in her mind.</a:t>
            </a:r>
          </a:p>
          <a:p>
            <a:pPr marL="0" indent="0">
              <a:buNone/>
            </a:pP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Did you find any different examples?</a:t>
            </a:r>
            <a:endParaRPr lang="en-GB" sz="3000" dirty="0">
              <a:latin typeface="Comic Sans MS" panose="030F0702030302020204" pitchFamily="66" charset="0"/>
            </a:endParaRPr>
          </a:p>
        </p:txBody>
      </p:sp>
    </p:spTree>
    <p:extLst>
      <p:ext uri="{BB962C8B-B14F-4D97-AF65-F5344CB8AC3E}">
        <p14:creationId xmlns:p14="http://schemas.microsoft.com/office/powerpoint/2010/main" val="1034555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646" y="0"/>
            <a:ext cx="9442268" cy="901337"/>
          </a:xfrm>
        </p:spPr>
        <p:txBody>
          <a:bodyPr/>
          <a:lstStyle/>
          <a:p>
            <a:r>
              <a:rPr lang="en-US" dirty="0">
                <a:latin typeface="Comic Sans MS" panose="030F0702030302020204" pitchFamily="66" charset="0"/>
              </a:rPr>
              <a:t>Tool kit</a:t>
            </a:r>
            <a:endParaRPr lang="en-GB"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9645831"/>
              </p:ext>
            </p:extLst>
          </p:nvPr>
        </p:nvGraphicFramePr>
        <p:xfrm>
          <a:off x="1306286" y="1045030"/>
          <a:ext cx="9535885" cy="5164688"/>
        </p:xfrm>
        <a:graphic>
          <a:graphicData uri="http://schemas.openxmlformats.org/drawingml/2006/table">
            <a:tbl>
              <a:tblPr firstRow="1" firstCol="1" bandRow="1">
                <a:tableStyleId>{5C22544A-7EE6-4342-B048-85BDC9FD1C3A}</a:tableStyleId>
              </a:tblPr>
              <a:tblGrid>
                <a:gridCol w="2108952">
                  <a:extLst>
                    <a:ext uri="{9D8B030D-6E8A-4147-A177-3AD203B41FA5}">
                      <a16:colId xmlns:a16="http://schemas.microsoft.com/office/drawing/2014/main" val="1879707169"/>
                    </a:ext>
                  </a:extLst>
                </a:gridCol>
                <a:gridCol w="7426933">
                  <a:extLst>
                    <a:ext uri="{9D8B030D-6E8A-4147-A177-3AD203B41FA5}">
                      <a16:colId xmlns:a16="http://schemas.microsoft.com/office/drawing/2014/main" val="3172114144"/>
                    </a:ext>
                  </a:extLst>
                </a:gridCol>
              </a:tblGrid>
              <a:tr h="618391">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Colour Code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Elements of a suspense story</a:t>
                      </a:r>
                    </a:p>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3027564"/>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Show the character’s feelings by reactions: e.g. she stepped back, she gasped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820529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Short, punchy sentences for suspense.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204896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3</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Rhetorical questions</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58696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dramatic connectives to introduce suspense and drama – suddenly, at that moment.</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676946"/>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Powerful verbs – crept, smothered.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45830"/>
                  </a:ext>
                </a:extLst>
              </a:tr>
              <a:tr h="0">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scary sound effects, e.g. something hissed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76908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empty words to hide the threat – something, somebody, it, a silhouette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410919"/>
                  </a:ext>
                </a:extLst>
              </a:tr>
            </a:tbl>
          </a:graphicData>
        </a:graphic>
      </p:graphicFrame>
    </p:spTree>
    <p:extLst>
      <p:ext uri="{BB962C8B-B14F-4D97-AF65-F5344CB8AC3E}">
        <p14:creationId xmlns:p14="http://schemas.microsoft.com/office/powerpoint/2010/main" val="3342265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dirty="0">
                <a:latin typeface="Comic Sans MS" panose="030F0702030302020204" pitchFamily="66" charset="0"/>
              </a:rPr>
              <a:t>Rhetorical question.</a:t>
            </a: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r>
              <a:rPr lang="en-GB" dirty="0">
                <a:latin typeface="Comic Sans MS" panose="030F0702030302020204" pitchFamily="66" charset="0"/>
                <a:ea typeface="Calibri" panose="020F0502020204030204" pitchFamily="34" charset="0"/>
                <a:cs typeface="Times New Roman" panose="02020603050405020304" pitchFamily="18" charset="0"/>
              </a:rPr>
              <a:t>Can you remember what a rhetorical question is?</a:t>
            </a: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p>
        </p:txBody>
      </p:sp>
      <p:sp>
        <p:nvSpPr>
          <p:cNvPr id="4" name="Rectangle 3">
            <a:extLst>
              <a:ext uri="{FF2B5EF4-FFF2-40B4-BE49-F238E27FC236}">
                <a16:creationId xmlns:a16="http://schemas.microsoft.com/office/drawing/2014/main" id="{26C1B48C-6CDE-4C99-A494-EE8BF4ABFEFC}"/>
              </a:ext>
            </a:extLst>
          </p:cNvPr>
          <p:cNvSpPr/>
          <p:nvPr/>
        </p:nvSpPr>
        <p:spPr>
          <a:xfrm>
            <a:off x="384313" y="3220278"/>
            <a:ext cx="10628243" cy="2862322"/>
          </a:xfrm>
          <a:prstGeom prst="rect">
            <a:avLst/>
          </a:prstGeom>
        </p:spPr>
        <p:txBody>
          <a:bodyPr wrap="square">
            <a:spAutoFit/>
          </a:bodyPr>
          <a:lstStyle/>
          <a:p>
            <a:endParaRPr lang="en-US" sz="3600" dirty="0">
              <a:latin typeface="Comic Sans MS" panose="030F0702030302020204" pitchFamily="66" charset="0"/>
              <a:ea typeface="Calibri" panose="020F0502020204030204" pitchFamily="34" charset="0"/>
              <a:cs typeface="Times New Roman" panose="02020603050405020304" pitchFamily="18" charset="0"/>
            </a:endParaRPr>
          </a:p>
          <a:p>
            <a:r>
              <a:rPr lang="en-US" sz="3600" dirty="0">
                <a:latin typeface="Comic Sans MS" panose="030F0702030302020204" pitchFamily="66" charset="0"/>
                <a:ea typeface="Calibri" panose="020F0502020204030204" pitchFamily="34" charset="0"/>
                <a:cs typeface="Times New Roman" panose="02020603050405020304" pitchFamily="18" charset="0"/>
              </a:rPr>
              <a:t>Pause the video and see whether you can find examples in the Nightmare Man of rhetorical questions. Highlight the examples in a colour and complete your key.</a:t>
            </a:r>
            <a:endParaRPr lang="en-GB" sz="3600" dirty="0"/>
          </a:p>
        </p:txBody>
      </p:sp>
    </p:spTree>
    <p:extLst>
      <p:ext uri="{BB962C8B-B14F-4D97-AF65-F5344CB8AC3E}">
        <p14:creationId xmlns:p14="http://schemas.microsoft.com/office/powerpoint/2010/main" val="1876799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lnSpcReduction="10000"/>
          </a:bodyPr>
          <a:lstStyle/>
          <a:p>
            <a:pPr marL="0" indent="0">
              <a:buNone/>
            </a:pPr>
            <a:r>
              <a:rPr lang="en-US" sz="3000" dirty="0">
                <a:latin typeface="Comic Sans MS" panose="030F0702030302020204" pitchFamily="66" charset="0"/>
              </a:rPr>
              <a:t>An example in the text that I found is:</a:t>
            </a:r>
          </a:p>
          <a:p>
            <a:pPr marL="0" indent="0">
              <a:buNone/>
            </a:pPr>
            <a:endParaRPr lang="en-US" sz="3000" dirty="0">
              <a:latin typeface="Comic Sans MS" panose="030F0702030302020204" pitchFamily="66" charset="0"/>
            </a:endParaRPr>
          </a:p>
          <a:p>
            <a:pPr marL="0" indent="0">
              <a:buNone/>
            </a:pPr>
            <a:r>
              <a:rPr lang="en-GB" sz="3200" dirty="0">
                <a:latin typeface="Comic Sans MS" panose="030F0702030302020204" pitchFamily="66" charset="0"/>
              </a:rPr>
              <a:t>Surely, the Nightmare Man wouldn’t be out on a night like this?</a:t>
            </a: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I could only find one example.  Could you think of a different rhetorical question that you could add to create more suspense? Write this in your book.</a:t>
            </a:r>
          </a:p>
        </p:txBody>
      </p:sp>
    </p:spTree>
    <p:extLst>
      <p:ext uri="{BB962C8B-B14F-4D97-AF65-F5344CB8AC3E}">
        <p14:creationId xmlns:p14="http://schemas.microsoft.com/office/powerpoint/2010/main" val="209667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646" y="0"/>
            <a:ext cx="9442268" cy="901337"/>
          </a:xfrm>
        </p:spPr>
        <p:txBody>
          <a:bodyPr/>
          <a:lstStyle/>
          <a:p>
            <a:r>
              <a:rPr lang="en-US" dirty="0">
                <a:latin typeface="Comic Sans MS" panose="030F0702030302020204" pitchFamily="66" charset="0"/>
              </a:rPr>
              <a:t>Tool kit</a:t>
            </a:r>
            <a:endParaRPr lang="en-GB"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4731022"/>
              </p:ext>
            </p:extLst>
          </p:nvPr>
        </p:nvGraphicFramePr>
        <p:xfrm>
          <a:off x="1306286" y="1045030"/>
          <a:ext cx="9535885" cy="5164688"/>
        </p:xfrm>
        <a:graphic>
          <a:graphicData uri="http://schemas.openxmlformats.org/drawingml/2006/table">
            <a:tbl>
              <a:tblPr firstRow="1" firstCol="1" bandRow="1">
                <a:tableStyleId>{5C22544A-7EE6-4342-B048-85BDC9FD1C3A}</a:tableStyleId>
              </a:tblPr>
              <a:tblGrid>
                <a:gridCol w="2108952">
                  <a:extLst>
                    <a:ext uri="{9D8B030D-6E8A-4147-A177-3AD203B41FA5}">
                      <a16:colId xmlns:a16="http://schemas.microsoft.com/office/drawing/2014/main" val="1879707169"/>
                    </a:ext>
                  </a:extLst>
                </a:gridCol>
                <a:gridCol w="7426933">
                  <a:extLst>
                    <a:ext uri="{9D8B030D-6E8A-4147-A177-3AD203B41FA5}">
                      <a16:colId xmlns:a16="http://schemas.microsoft.com/office/drawing/2014/main" val="3172114144"/>
                    </a:ext>
                  </a:extLst>
                </a:gridCol>
              </a:tblGrid>
              <a:tr h="618391">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Colour Code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Elements of a suspense story</a:t>
                      </a:r>
                    </a:p>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3027564"/>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Show the character’s feelings by reactions: e.g. she stepped back, she gasped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820529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Short, punchy sentences for suspense.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204896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Rhetorical questions</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58696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4</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dramatic connectives to introduce suspense and drama – suddenly, at that moment.</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676946"/>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Powerful verbs – crept, smothered.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45830"/>
                  </a:ext>
                </a:extLst>
              </a:tr>
              <a:tr h="0">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scary sound effects, e.g. something hissed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76908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empty words to hide the threat – something, somebody, it, a silhouette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410919"/>
                  </a:ext>
                </a:extLst>
              </a:tr>
            </a:tbl>
          </a:graphicData>
        </a:graphic>
      </p:graphicFrame>
    </p:spTree>
    <p:extLst>
      <p:ext uri="{BB962C8B-B14F-4D97-AF65-F5344CB8AC3E}">
        <p14:creationId xmlns:p14="http://schemas.microsoft.com/office/powerpoint/2010/main" val="726717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lnSpc>
                <a:spcPct val="107000"/>
              </a:lnSpc>
              <a:spcBef>
                <a:spcPts val="0"/>
              </a:spcBef>
              <a:buNone/>
            </a:pPr>
            <a:r>
              <a:rPr lang="en-GB" dirty="0">
                <a:latin typeface="Comic Sans MS" panose="030F0702030302020204" pitchFamily="66" charset="0"/>
              </a:rPr>
              <a:t>Use dramatic connectives to introduce suspense and drama – suddenly, at that moment.</a:t>
            </a: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p>
        </p:txBody>
      </p:sp>
      <p:sp>
        <p:nvSpPr>
          <p:cNvPr id="4" name="Rectangle 3">
            <a:extLst>
              <a:ext uri="{FF2B5EF4-FFF2-40B4-BE49-F238E27FC236}">
                <a16:creationId xmlns:a16="http://schemas.microsoft.com/office/drawing/2014/main" id="{26C1B48C-6CDE-4C99-A494-EE8BF4ABFEFC}"/>
              </a:ext>
            </a:extLst>
          </p:cNvPr>
          <p:cNvSpPr/>
          <p:nvPr/>
        </p:nvSpPr>
        <p:spPr>
          <a:xfrm>
            <a:off x="725557" y="3314641"/>
            <a:ext cx="10628243" cy="2862322"/>
          </a:xfrm>
          <a:prstGeom prst="rect">
            <a:avLst/>
          </a:prstGeom>
        </p:spPr>
        <p:txBody>
          <a:bodyPr wrap="square">
            <a:spAutoFit/>
          </a:bodyPr>
          <a:lstStyle/>
          <a:p>
            <a:endParaRPr lang="en-US" sz="3600" dirty="0">
              <a:latin typeface="Comic Sans MS" panose="030F0702030302020204" pitchFamily="66" charset="0"/>
              <a:ea typeface="Calibri" panose="020F0502020204030204" pitchFamily="34" charset="0"/>
              <a:cs typeface="Times New Roman" panose="02020603050405020304" pitchFamily="18" charset="0"/>
            </a:endParaRPr>
          </a:p>
          <a:p>
            <a:r>
              <a:rPr lang="en-US" sz="3600" dirty="0">
                <a:latin typeface="Comic Sans MS" panose="030F0702030302020204" pitchFamily="66" charset="0"/>
                <a:ea typeface="Calibri" panose="020F0502020204030204" pitchFamily="34" charset="0"/>
                <a:cs typeface="Times New Roman" panose="02020603050405020304" pitchFamily="18" charset="0"/>
              </a:rPr>
              <a:t>Pause the video and see whether you can find examples in the Nightmare Man of dramatic connectives. Highlight the examples in a colour and complete your key.</a:t>
            </a:r>
            <a:endParaRPr lang="en-GB" sz="3600" dirty="0"/>
          </a:p>
        </p:txBody>
      </p:sp>
    </p:spTree>
    <p:extLst>
      <p:ext uri="{BB962C8B-B14F-4D97-AF65-F5344CB8AC3E}">
        <p14:creationId xmlns:p14="http://schemas.microsoft.com/office/powerpoint/2010/main" val="3502102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3000" dirty="0">
                <a:latin typeface="Comic Sans MS" panose="030F0702030302020204" pitchFamily="66" charset="0"/>
              </a:rPr>
              <a:t>Examples in the text that I found are:</a:t>
            </a:r>
          </a:p>
          <a:p>
            <a:pPr marL="0" indent="0">
              <a:buNone/>
            </a:pPr>
            <a:endParaRPr lang="en-US" sz="3000" dirty="0">
              <a:latin typeface="Comic Sans MS" panose="030F0702030302020204" pitchFamily="66" charset="0"/>
            </a:endParaRPr>
          </a:p>
          <a:p>
            <a:pPr marL="0" indent="0">
              <a:buNone/>
            </a:pPr>
            <a:r>
              <a:rPr lang="en-GB" sz="3200" dirty="0">
                <a:latin typeface="Comic Sans MS" panose="030F0702030302020204" pitchFamily="66" charset="0"/>
              </a:rPr>
              <a:t>the next split second,</a:t>
            </a:r>
          </a:p>
          <a:p>
            <a:pPr marL="0" indent="0">
              <a:buNone/>
            </a:pPr>
            <a:endParaRPr lang="en-GB" sz="3200" dirty="0">
              <a:latin typeface="Comic Sans MS" panose="030F0702030302020204" pitchFamily="66" charset="0"/>
            </a:endParaRPr>
          </a:p>
          <a:p>
            <a:pPr marL="0" indent="0">
              <a:buNone/>
            </a:pPr>
            <a:r>
              <a:rPr lang="en-GB" sz="3200" dirty="0">
                <a:latin typeface="Comic Sans MS" panose="030F0702030302020204" pitchFamily="66" charset="0"/>
              </a:rPr>
              <a:t>but at that very moment,</a:t>
            </a:r>
          </a:p>
          <a:p>
            <a:pPr marL="0" indent="0">
              <a:buNone/>
            </a:pPr>
            <a:endParaRPr lang="en-GB" sz="3200" dirty="0">
              <a:latin typeface="Comic Sans MS" panose="030F0702030302020204" pitchFamily="66" charset="0"/>
            </a:endParaRPr>
          </a:p>
          <a:p>
            <a:pPr marL="0" indent="0">
              <a:buNone/>
            </a:pPr>
            <a:r>
              <a:rPr lang="en-GB" sz="3200" dirty="0">
                <a:latin typeface="Comic Sans MS" panose="030F0702030302020204" pitchFamily="66" charset="0"/>
              </a:rPr>
              <a:t>In that moment.</a:t>
            </a:r>
          </a:p>
          <a:p>
            <a:pPr marL="0" indent="0">
              <a:buNone/>
            </a:pPr>
            <a:endParaRPr lang="en-GB" sz="3200" dirty="0">
              <a:latin typeface="Comic Sans MS" panose="030F0702030302020204" pitchFamily="66" charset="0"/>
            </a:endParaRPr>
          </a:p>
          <a:p>
            <a:pPr marL="0" indent="0">
              <a:buNone/>
            </a:pPr>
            <a:r>
              <a:rPr lang="en-US" sz="3000" dirty="0">
                <a:latin typeface="Comic Sans MS" panose="030F0702030302020204" pitchFamily="66" charset="0"/>
              </a:rPr>
              <a:t>Did you find any different examples?</a:t>
            </a:r>
            <a:endParaRPr lang="en-GB"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p:txBody>
      </p:sp>
    </p:spTree>
    <p:extLst>
      <p:ext uri="{BB962C8B-B14F-4D97-AF65-F5344CB8AC3E}">
        <p14:creationId xmlns:p14="http://schemas.microsoft.com/office/powerpoint/2010/main" val="532722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646" y="0"/>
            <a:ext cx="9442268" cy="901337"/>
          </a:xfrm>
        </p:spPr>
        <p:txBody>
          <a:bodyPr/>
          <a:lstStyle/>
          <a:p>
            <a:r>
              <a:rPr lang="en-US" dirty="0">
                <a:latin typeface="Comic Sans MS" panose="030F0702030302020204" pitchFamily="66" charset="0"/>
              </a:rPr>
              <a:t>Tool kit</a:t>
            </a:r>
            <a:endParaRPr lang="en-GB"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6612523"/>
              </p:ext>
            </p:extLst>
          </p:nvPr>
        </p:nvGraphicFramePr>
        <p:xfrm>
          <a:off x="1306286" y="1045030"/>
          <a:ext cx="9535885" cy="5164688"/>
        </p:xfrm>
        <a:graphic>
          <a:graphicData uri="http://schemas.openxmlformats.org/drawingml/2006/table">
            <a:tbl>
              <a:tblPr firstRow="1" firstCol="1" bandRow="1">
                <a:tableStyleId>{5C22544A-7EE6-4342-B048-85BDC9FD1C3A}</a:tableStyleId>
              </a:tblPr>
              <a:tblGrid>
                <a:gridCol w="2108952">
                  <a:extLst>
                    <a:ext uri="{9D8B030D-6E8A-4147-A177-3AD203B41FA5}">
                      <a16:colId xmlns:a16="http://schemas.microsoft.com/office/drawing/2014/main" val="1879707169"/>
                    </a:ext>
                  </a:extLst>
                </a:gridCol>
                <a:gridCol w="7426933">
                  <a:extLst>
                    <a:ext uri="{9D8B030D-6E8A-4147-A177-3AD203B41FA5}">
                      <a16:colId xmlns:a16="http://schemas.microsoft.com/office/drawing/2014/main" val="3172114144"/>
                    </a:ext>
                  </a:extLst>
                </a:gridCol>
              </a:tblGrid>
              <a:tr h="618391">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Colour Code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Elements of a suspense story</a:t>
                      </a:r>
                    </a:p>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3027564"/>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Show the character’s feelings by reactions: e.g. she stepped back, she gasped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820529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Short, punchy sentences for suspense.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204896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Rhetorical questions</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58696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dramatic connectives to introduce suspense and drama – suddenly, at that moment.</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676946"/>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5</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Powerful verbs – crept, smothered.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45830"/>
                  </a:ext>
                </a:extLst>
              </a:tr>
              <a:tr h="0">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scary sound effects, e.g. something hissed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76908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empty words to hide the threat – something, somebody, it, a silhouette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410919"/>
                  </a:ext>
                </a:extLst>
              </a:tr>
            </a:tbl>
          </a:graphicData>
        </a:graphic>
      </p:graphicFrame>
    </p:spTree>
    <p:extLst>
      <p:ext uri="{BB962C8B-B14F-4D97-AF65-F5344CB8AC3E}">
        <p14:creationId xmlns:p14="http://schemas.microsoft.com/office/powerpoint/2010/main" val="2361365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a:lnSpc>
                <a:spcPct val="107000"/>
              </a:lnSpc>
              <a:spcBef>
                <a:spcPts val="0"/>
              </a:spcBef>
            </a:pPr>
            <a:r>
              <a:rPr lang="en-GB" dirty="0">
                <a:latin typeface="Comic Sans MS" panose="030F0702030302020204" pitchFamily="66" charset="0"/>
              </a:rPr>
              <a:t>Powerful verbs – crept, smothered.</a:t>
            </a: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26C1B48C-6CDE-4C99-A494-EE8BF4ABFEFC}"/>
              </a:ext>
            </a:extLst>
          </p:cNvPr>
          <p:cNvSpPr/>
          <p:nvPr/>
        </p:nvSpPr>
        <p:spPr>
          <a:xfrm>
            <a:off x="609601" y="3429000"/>
            <a:ext cx="10402956" cy="2308324"/>
          </a:xfrm>
          <a:prstGeom prst="rect">
            <a:avLst/>
          </a:prstGeom>
        </p:spPr>
        <p:txBody>
          <a:bodyPr wrap="square">
            <a:spAutoFit/>
          </a:bodyPr>
          <a:lstStyle/>
          <a:p>
            <a:r>
              <a:rPr lang="en-US" sz="3600" dirty="0">
                <a:latin typeface="Comic Sans MS" panose="030F0702030302020204" pitchFamily="66" charset="0"/>
                <a:ea typeface="Calibri" panose="020F0502020204030204" pitchFamily="34" charset="0"/>
                <a:cs typeface="Times New Roman" panose="02020603050405020304" pitchFamily="18" charset="0"/>
              </a:rPr>
              <a:t>Pause the video and see whether you can find examples in the Nightmare Man of powerful verbs. Highlight the examples in a colour and complete your key.</a:t>
            </a:r>
            <a:endParaRPr lang="en-GB" sz="3600" dirty="0"/>
          </a:p>
        </p:txBody>
      </p:sp>
    </p:spTree>
    <p:extLst>
      <p:ext uri="{BB962C8B-B14F-4D97-AF65-F5344CB8AC3E}">
        <p14:creationId xmlns:p14="http://schemas.microsoft.com/office/powerpoint/2010/main" val="2388386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Task</a:t>
            </a:r>
            <a:endParaRPr lang="en-GB" dirty="0">
              <a:latin typeface="Comic Sans MS" panose="030F0702030302020204" pitchFamily="66" charset="0"/>
            </a:endParaRPr>
          </a:p>
        </p:txBody>
      </p:sp>
      <p:sp>
        <p:nvSpPr>
          <p:cNvPr id="3" name="Content Placeholder 2"/>
          <p:cNvSpPr>
            <a:spLocks noGrp="1"/>
          </p:cNvSpPr>
          <p:nvPr>
            <p:ph idx="1"/>
          </p:nvPr>
        </p:nvSpPr>
        <p:spPr>
          <a:xfrm>
            <a:off x="838200" y="1463040"/>
            <a:ext cx="10515600" cy="4713923"/>
          </a:xfrm>
        </p:spPr>
        <p:txBody>
          <a:bodyPr>
            <a:normAutofit lnSpcReduction="10000"/>
          </a:bodyPr>
          <a:lstStyle/>
          <a:p>
            <a:pPr marL="0" indent="0">
              <a:buNone/>
            </a:pPr>
            <a:r>
              <a:rPr lang="en-US" dirty="0">
                <a:latin typeface="Comic Sans MS" panose="030F0702030302020204" pitchFamily="66" charset="0"/>
              </a:rPr>
              <a:t>Now that we know the story of, ‘The Nightmare Man’ it is important that we recognise both the structure and features of suspense writing.</a:t>
            </a:r>
          </a:p>
          <a:p>
            <a:pPr marL="0" indent="0">
              <a:buNone/>
            </a:pPr>
            <a:r>
              <a:rPr lang="en-US" dirty="0">
                <a:latin typeface="Comic Sans MS" panose="030F0702030302020204" pitchFamily="66" charset="0"/>
              </a:rPr>
              <a:t>The structure is similar to that of all genres: </a:t>
            </a:r>
          </a:p>
          <a:p>
            <a:pPr marL="0" indent="0">
              <a:buNone/>
            </a:pPr>
            <a:r>
              <a:rPr lang="en-US" dirty="0">
                <a:latin typeface="Comic Sans MS" panose="030F0702030302020204" pitchFamily="66" charset="0"/>
              </a:rPr>
              <a:t>opening, build up, dilemma, resolution and ending. </a:t>
            </a:r>
          </a:p>
          <a:p>
            <a:pPr marL="0" indent="0">
              <a:buNone/>
            </a:pPr>
            <a:r>
              <a:rPr lang="en-US" dirty="0">
                <a:latin typeface="Comic Sans MS" panose="030F0702030302020204" pitchFamily="66" charset="0"/>
              </a:rPr>
              <a:t>It is the features that need to be included that will make our stories fit the genre of suspense.</a:t>
            </a:r>
          </a:p>
          <a:p>
            <a:pPr marL="0" indent="0">
              <a:buNone/>
            </a:pPr>
            <a:endParaRPr lang="en-US" dirty="0">
              <a:latin typeface="Comic Sans MS" panose="030F0702030302020204" pitchFamily="66" charset="0"/>
            </a:endParaRPr>
          </a:p>
          <a:p>
            <a:pPr marL="0" indent="0">
              <a:buNone/>
            </a:pPr>
            <a:r>
              <a:rPr lang="en-US" dirty="0">
                <a:latin typeface="Comic Sans MS" panose="030F0702030302020204" pitchFamily="66" charset="0"/>
              </a:rPr>
              <a:t>Before we begin, let’s read through the story together. Please join in with me using the story on the slides that follow. Add your actions too.</a:t>
            </a:r>
          </a:p>
        </p:txBody>
      </p:sp>
    </p:spTree>
    <p:extLst>
      <p:ext uri="{BB962C8B-B14F-4D97-AF65-F5344CB8AC3E}">
        <p14:creationId xmlns:p14="http://schemas.microsoft.com/office/powerpoint/2010/main" val="1794925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000" dirty="0">
                <a:latin typeface="Comic Sans MS" panose="030F0702030302020204" pitchFamily="66" charset="0"/>
              </a:rPr>
              <a:t>Examples in the text that I found are:</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peeked,</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clinging,</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hobbled and crept.</a:t>
            </a:r>
          </a:p>
          <a:p>
            <a:pPr marL="0" indent="0">
              <a:buNone/>
            </a:pP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Did you find any different examples?</a:t>
            </a:r>
            <a:endParaRPr lang="en-GB"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p:txBody>
      </p:sp>
    </p:spTree>
    <p:extLst>
      <p:ext uri="{BB962C8B-B14F-4D97-AF65-F5344CB8AC3E}">
        <p14:creationId xmlns:p14="http://schemas.microsoft.com/office/powerpoint/2010/main" val="231702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646" y="0"/>
            <a:ext cx="9442268" cy="901337"/>
          </a:xfrm>
        </p:spPr>
        <p:txBody>
          <a:bodyPr/>
          <a:lstStyle/>
          <a:p>
            <a:r>
              <a:rPr lang="en-US" dirty="0">
                <a:latin typeface="Comic Sans MS" panose="030F0702030302020204" pitchFamily="66" charset="0"/>
              </a:rPr>
              <a:t>Tool kit</a:t>
            </a:r>
            <a:endParaRPr lang="en-GB"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9167750"/>
              </p:ext>
            </p:extLst>
          </p:nvPr>
        </p:nvGraphicFramePr>
        <p:xfrm>
          <a:off x="1306286" y="1045030"/>
          <a:ext cx="9535885" cy="5164688"/>
        </p:xfrm>
        <a:graphic>
          <a:graphicData uri="http://schemas.openxmlformats.org/drawingml/2006/table">
            <a:tbl>
              <a:tblPr firstRow="1" firstCol="1" bandRow="1">
                <a:tableStyleId>{5C22544A-7EE6-4342-B048-85BDC9FD1C3A}</a:tableStyleId>
              </a:tblPr>
              <a:tblGrid>
                <a:gridCol w="2108952">
                  <a:extLst>
                    <a:ext uri="{9D8B030D-6E8A-4147-A177-3AD203B41FA5}">
                      <a16:colId xmlns:a16="http://schemas.microsoft.com/office/drawing/2014/main" val="1879707169"/>
                    </a:ext>
                  </a:extLst>
                </a:gridCol>
                <a:gridCol w="7426933">
                  <a:extLst>
                    <a:ext uri="{9D8B030D-6E8A-4147-A177-3AD203B41FA5}">
                      <a16:colId xmlns:a16="http://schemas.microsoft.com/office/drawing/2014/main" val="3172114144"/>
                    </a:ext>
                  </a:extLst>
                </a:gridCol>
              </a:tblGrid>
              <a:tr h="618391">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Colour Code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Elements of a suspense story</a:t>
                      </a:r>
                    </a:p>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3027564"/>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Show the character’s feelings by reactions: e.g. she stepped back, she gasped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820529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Short, punchy sentences for suspense.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204896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Rhetorical questions</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58696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dramatic connectives to introduce suspense and drama – suddenly, at that moment.</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676946"/>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Powerful verbs – crept, smothered.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45830"/>
                  </a:ext>
                </a:extLst>
              </a:tr>
              <a:tr h="0">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6</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scary sound effects, e.g. something hissed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76908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empty words to hide the threat – something, somebody, it, a silhouette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410919"/>
                  </a:ext>
                </a:extLst>
              </a:tr>
            </a:tbl>
          </a:graphicData>
        </a:graphic>
      </p:graphicFrame>
    </p:spTree>
    <p:extLst>
      <p:ext uri="{BB962C8B-B14F-4D97-AF65-F5344CB8AC3E}">
        <p14:creationId xmlns:p14="http://schemas.microsoft.com/office/powerpoint/2010/main" val="2863118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fontAlgn="t">
              <a:buNone/>
            </a:pPr>
            <a:r>
              <a:rPr lang="en-GB" sz="3200" dirty="0">
                <a:latin typeface="Comic Sans MS" panose="030F0702030302020204" pitchFamily="66" charset="0"/>
              </a:rPr>
              <a:t>Use scary sound effects, e.g. something hissed</a:t>
            </a: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p>
        </p:txBody>
      </p:sp>
      <p:sp>
        <p:nvSpPr>
          <p:cNvPr id="4" name="Rectangle 3">
            <a:extLst>
              <a:ext uri="{FF2B5EF4-FFF2-40B4-BE49-F238E27FC236}">
                <a16:creationId xmlns:a16="http://schemas.microsoft.com/office/drawing/2014/main" id="{26C1B48C-6CDE-4C99-A494-EE8BF4ABFEFC}"/>
              </a:ext>
            </a:extLst>
          </p:cNvPr>
          <p:cNvSpPr/>
          <p:nvPr/>
        </p:nvSpPr>
        <p:spPr>
          <a:xfrm>
            <a:off x="384313" y="3220278"/>
            <a:ext cx="10628243" cy="2862322"/>
          </a:xfrm>
          <a:prstGeom prst="rect">
            <a:avLst/>
          </a:prstGeom>
        </p:spPr>
        <p:txBody>
          <a:bodyPr wrap="square">
            <a:spAutoFit/>
          </a:bodyPr>
          <a:lstStyle/>
          <a:p>
            <a:endParaRPr lang="en-US" sz="3600" dirty="0">
              <a:latin typeface="Comic Sans MS" panose="030F0702030302020204" pitchFamily="66" charset="0"/>
              <a:ea typeface="Calibri" panose="020F0502020204030204" pitchFamily="34" charset="0"/>
              <a:cs typeface="Times New Roman" panose="02020603050405020304" pitchFamily="18" charset="0"/>
            </a:endParaRPr>
          </a:p>
          <a:p>
            <a:r>
              <a:rPr lang="en-US" sz="3600" dirty="0">
                <a:latin typeface="Comic Sans MS" panose="030F0702030302020204" pitchFamily="66" charset="0"/>
                <a:ea typeface="Calibri" panose="020F0502020204030204" pitchFamily="34" charset="0"/>
                <a:cs typeface="Times New Roman" panose="02020603050405020304" pitchFamily="18" charset="0"/>
              </a:rPr>
              <a:t>Pause the video and see whether you can find examples in the Nightmare Man of scary sound effects. Highlight the examples in a colour and complete your key.</a:t>
            </a:r>
            <a:endParaRPr lang="en-GB" sz="3600" dirty="0"/>
          </a:p>
        </p:txBody>
      </p:sp>
    </p:spTree>
    <p:extLst>
      <p:ext uri="{BB962C8B-B14F-4D97-AF65-F5344CB8AC3E}">
        <p14:creationId xmlns:p14="http://schemas.microsoft.com/office/powerpoint/2010/main" val="32278375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000" dirty="0">
                <a:latin typeface="Comic Sans MS" panose="030F0702030302020204" pitchFamily="66" charset="0"/>
              </a:rPr>
              <a:t>Examples in the text that I found are:</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crackled,</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lashed,</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grumbled.</a:t>
            </a:r>
          </a:p>
          <a:p>
            <a:pPr marL="0" indent="0">
              <a:buNone/>
            </a:pP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Did you find any different examples?</a:t>
            </a:r>
            <a:endParaRPr lang="en-GB"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p:txBody>
      </p:sp>
    </p:spTree>
    <p:extLst>
      <p:ext uri="{BB962C8B-B14F-4D97-AF65-F5344CB8AC3E}">
        <p14:creationId xmlns:p14="http://schemas.microsoft.com/office/powerpoint/2010/main" val="3974970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646" y="0"/>
            <a:ext cx="9442268" cy="901337"/>
          </a:xfrm>
        </p:spPr>
        <p:txBody>
          <a:bodyPr/>
          <a:lstStyle/>
          <a:p>
            <a:r>
              <a:rPr lang="en-US" dirty="0">
                <a:latin typeface="Comic Sans MS" panose="030F0702030302020204" pitchFamily="66" charset="0"/>
              </a:rPr>
              <a:t>Tool kit</a:t>
            </a:r>
            <a:endParaRPr lang="en-GB"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4381319"/>
              </p:ext>
            </p:extLst>
          </p:nvPr>
        </p:nvGraphicFramePr>
        <p:xfrm>
          <a:off x="1306286" y="1045030"/>
          <a:ext cx="9535885" cy="5164688"/>
        </p:xfrm>
        <a:graphic>
          <a:graphicData uri="http://schemas.openxmlformats.org/drawingml/2006/table">
            <a:tbl>
              <a:tblPr firstRow="1" firstCol="1" bandRow="1">
                <a:tableStyleId>{5C22544A-7EE6-4342-B048-85BDC9FD1C3A}</a:tableStyleId>
              </a:tblPr>
              <a:tblGrid>
                <a:gridCol w="2108952">
                  <a:extLst>
                    <a:ext uri="{9D8B030D-6E8A-4147-A177-3AD203B41FA5}">
                      <a16:colId xmlns:a16="http://schemas.microsoft.com/office/drawing/2014/main" val="1879707169"/>
                    </a:ext>
                  </a:extLst>
                </a:gridCol>
                <a:gridCol w="7426933">
                  <a:extLst>
                    <a:ext uri="{9D8B030D-6E8A-4147-A177-3AD203B41FA5}">
                      <a16:colId xmlns:a16="http://schemas.microsoft.com/office/drawing/2014/main" val="3172114144"/>
                    </a:ext>
                  </a:extLst>
                </a:gridCol>
              </a:tblGrid>
              <a:tr h="618391">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Colour Code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Elements of a suspense story</a:t>
                      </a:r>
                    </a:p>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3027564"/>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Show the character’s feelings by reactions: e.g. she stepped back, she gasped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820529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Short, punchy sentences for suspense.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204896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Rhetorical questions</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58696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dramatic connectives to introduce suspense and drama – suddenly, at that moment.</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676946"/>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Powerful verbs – crept, smothered.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45830"/>
                  </a:ext>
                </a:extLst>
              </a:tr>
              <a:tr h="0">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scary sound effects, e.g. something hissed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76908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7</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empty words to hide the threat – something, somebody, it, a silhouette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410919"/>
                  </a:ext>
                </a:extLst>
              </a:tr>
            </a:tbl>
          </a:graphicData>
        </a:graphic>
      </p:graphicFrame>
    </p:spTree>
    <p:extLst>
      <p:ext uri="{BB962C8B-B14F-4D97-AF65-F5344CB8AC3E}">
        <p14:creationId xmlns:p14="http://schemas.microsoft.com/office/powerpoint/2010/main" val="26088126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lnSpc>
                <a:spcPct val="107000"/>
              </a:lnSpc>
              <a:spcBef>
                <a:spcPts val="0"/>
              </a:spcBef>
              <a:buNone/>
            </a:pPr>
            <a:r>
              <a:rPr lang="en-GB" sz="3200" dirty="0">
                <a:latin typeface="Comic Sans MS" panose="030F0702030302020204" pitchFamily="66" charset="0"/>
              </a:rPr>
              <a:t>Use empty words to hide the threat – something, somebody, it, a silhouette</a:t>
            </a:r>
            <a:endParaRPr lang="en-GB" sz="3200"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p>
        </p:txBody>
      </p:sp>
      <p:sp>
        <p:nvSpPr>
          <p:cNvPr id="4" name="Rectangle 3">
            <a:extLst>
              <a:ext uri="{FF2B5EF4-FFF2-40B4-BE49-F238E27FC236}">
                <a16:creationId xmlns:a16="http://schemas.microsoft.com/office/drawing/2014/main" id="{26C1B48C-6CDE-4C99-A494-EE8BF4ABFEFC}"/>
              </a:ext>
            </a:extLst>
          </p:cNvPr>
          <p:cNvSpPr/>
          <p:nvPr/>
        </p:nvSpPr>
        <p:spPr>
          <a:xfrm>
            <a:off x="384313" y="3220278"/>
            <a:ext cx="10628243" cy="2862322"/>
          </a:xfrm>
          <a:prstGeom prst="rect">
            <a:avLst/>
          </a:prstGeom>
        </p:spPr>
        <p:txBody>
          <a:bodyPr wrap="square">
            <a:spAutoFit/>
          </a:bodyPr>
          <a:lstStyle/>
          <a:p>
            <a:endParaRPr lang="en-US" sz="3600" dirty="0">
              <a:latin typeface="Comic Sans MS" panose="030F0702030302020204" pitchFamily="66" charset="0"/>
              <a:ea typeface="Calibri" panose="020F0502020204030204" pitchFamily="34" charset="0"/>
              <a:cs typeface="Times New Roman" panose="02020603050405020304" pitchFamily="18" charset="0"/>
            </a:endParaRPr>
          </a:p>
          <a:p>
            <a:r>
              <a:rPr lang="en-US" sz="3600" dirty="0">
                <a:latin typeface="Comic Sans MS" panose="030F0702030302020204" pitchFamily="66" charset="0"/>
                <a:ea typeface="Calibri" panose="020F0502020204030204" pitchFamily="34" charset="0"/>
                <a:cs typeface="Times New Roman" panose="02020603050405020304" pitchFamily="18" charset="0"/>
              </a:rPr>
              <a:t>Pause the video and see whether you can find examples in the Nightmare Man of empty words to hide the threat. Highlight the examples in a colour and complete your key.</a:t>
            </a:r>
            <a:endParaRPr lang="en-GB" sz="3600" dirty="0"/>
          </a:p>
        </p:txBody>
      </p:sp>
    </p:spTree>
    <p:extLst>
      <p:ext uri="{BB962C8B-B14F-4D97-AF65-F5344CB8AC3E}">
        <p14:creationId xmlns:p14="http://schemas.microsoft.com/office/powerpoint/2010/main" val="375098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r>
              <a:rPr lang="en-US" sz="3000" dirty="0">
                <a:latin typeface="Comic Sans MS" panose="030F0702030302020204" pitchFamily="66" charset="0"/>
              </a:rPr>
              <a:t>Examples in the text that I found are:</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vague shapes,</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he/him</a:t>
            </a:r>
          </a:p>
          <a:p>
            <a:pPr marL="0" indent="0">
              <a:buNone/>
            </a:pP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Did you find any different examples?</a:t>
            </a:r>
            <a:endParaRPr lang="en-GB" sz="3000" dirty="0">
              <a:latin typeface="Comic Sans MS" panose="030F0702030302020204" pitchFamily="66" charset="0"/>
            </a:endParaRPr>
          </a:p>
          <a:p>
            <a:pPr marL="0" indent="0">
              <a:buNone/>
            </a:pPr>
            <a:endParaRPr lang="en-US" sz="3000" dirty="0">
              <a:latin typeface="Comic Sans MS" panose="030F0702030302020204" pitchFamily="66" charset="0"/>
            </a:endParaRPr>
          </a:p>
          <a:p>
            <a:pPr marL="0" indent="0">
              <a:buNone/>
            </a:pPr>
            <a:endParaRPr lang="en-US" sz="3000" dirty="0">
              <a:latin typeface="Comic Sans MS" panose="030F0702030302020204" pitchFamily="66" charset="0"/>
            </a:endParaRPr>
          </a:p>
        </p:txBody>
      </p:sp>
    </p:spTree>
    <p:extLst>
      <p:ext uri="{BB962C8B-B14F-4D97-AF65-F5344CB8AC3E}">
        <p14:creationId xmlns:p14="http://schemas.microsoft.com/office/powerpoint/2010/main" val="2934196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021F9-CA45-4ACC-8709-808FDEBEB4D0}"/>
              </a:ext>
            </a:extLst>
          </p:cNvPr>
          <p:cNvSpPr>
            <a:spLocks noGrp="1"/>
          </p:cNvSpPr>
          <p:nvPr>
            <p:ph type="title"/>
          </p:nvPr>
        </p:nvSpPr>
        <p:spPr/>
        <p:txBody>
          <a:bodyPr/>
          <a:lstStyle/>
          <a:p>
            <a:r>
              <a:rPr lang="en-GB" dirty="0">
                <a:latin typeface="Comic Sans MS" panose="030F0702030302020204" pitchFamily="66" charset="0"/>
              </a:rPr>
              <a:t>Completed tool kit.</a:t>
            </a:r>
          </a:p>
        </p:txBody>
      </p:sp>
      <p:sp>
        <p:nvSpPr>
          <p:cNvPr id="3" name="Content Placeholder 2">
            <a:extLst>
              <a:ext uri="{FF2B5EF4-FFF2-40B4-BE49-F238E27FC236}">
                <a16:creationId xmlns:a16="http://schemas.microsoft.com/office/drawing/2014/main" id="{A7E09F8F-4A90-4592-AABA-53400749B810}"/>
              </a:ext>
            </a:extLst>
          </p:cNvPr>
          <p:cNvSpPr>
            <a:spLocks noGrp="1"/>
          </p:cNvSpPr>
          <p:nvPr>
            <p:ph idx="1"/>
          </p:nvPr>
        </p:nvSpPr>
        <p:spPr/>
        <p:txBody>
          <a:bodyPr/>
          <a:lstStyle/>
          <a:p>
            <a:pPr marL="0" indent="0">
              <a:buNone/>
            </a:pPr>
            <a:r>
              <a:rPr lang="en-GB" dirty="0">
                <a:latin typeface="Comic Sans MS" panose="030F0702030302020204" pitchFamily="66" charset="0"/>
              </a:rPr>
              <a:t>Take time now to read through your completed tool kit. Do you understand what your suspense story should contain?</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Think about how you could add these features to your writing to create suspense. </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Next week, you will be using your tool kit as you innovate your own version of ‘The Nightmare Man’.</a:t>
            </a:r>
          </a:p>
        </p:txBody>
      </p:sp>
    </p:spTree>
    <p:extLst>
      <p:ext uri="{BB962C8B-B14F-4D97-AF65-F5344CB8AC3E}">
        <p14:creationId xmlns:p14="http://schemas.microsoft.com/office/powerpoint/2010/main" val="4230676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The Nightmare Man (longer version)</a:t>
            </a:r>
            <a:endParaRPr lang="en-GB" dirty="0">
              <a:latin typeface="Comic Sans MS" panose="030F0702030302020204" pitchFamily="66" charset="0"/>
            </a:endParaRPr>
          </a:p>
        </p:txBody>
      </p:sp>
      <p:sp>
        <p:nvSpPr>
          <p:cNvPr id="3" name="Content Placeholder 2"/>
          <p:cNvSpPr>
            <a:spLocks noGrp="1"/>
          </p:cNvSpPr>
          <p:nvPr>
            <p:ph idx="1"/>
          </p:nvPr>
        </p:nvSpPr>
        <p:spPr>
          <a:xfrm>
            <a:off x="156754" y="1541417"/>
            <a:ext cx="11819223" cy="5185954"/>
          </a:xfrm>
        </p:spPr>
        <p:txBody>
          <a:bodyPr>
            <a:normAutofit fontScale="62500" lnSpcReduction="20000"/>
          </a:bodyPr>
          <a:lstStyle/>
          <a:p>
            <a:pPr marL="0" indent="0" fontAlgn="base">
              <a:lnSpc>
                <a:spcPct val="120000"/>
              </a:lnSpc>
              <a:buNone/>
            </a:pPr>
            <a:r>
              <a:rPr lang="en-GB" dirty="0">
                <a:latin typeface="Comic Sans MS" panose="030F0702030302020204" pitchFamily="66" charset="0"/>
              </a:rPr>
              <a:t>Sally was afraid. At school, they called her the ‘fraidy girl’ because she seemed afraid of everything. But what she feared the most was the darkness. Every night she hung around in the kitchen making excuses. Anything to delay going up the stairs. Anything to delay the moment when the light was switched off, plunging her room into darkness. One moment the room was bright; the next split second and the room was darker than jet. As her eyes adjusted, vague shapes would swim into view. The chair in the corner looked like an old man crouching down, ready to leap at her. The dressing gown on the back of the door was like a thin man, leaning, waiting for her to sleep before he hobbled across the room towards her…</a:t>
            </a:r>
          </a:p>
          <a:p>
            <a:pPr marL="0" indent="0" fontAlgn="base">
              <a:lnSpc>
                <a:spcPct val="120000"/>
              </a:lnSpc>
              <a:buNone/>
            </a:pPr>
            <a:endParaRPr lang="en-GB" dirty="0">
              <a:latin typeface="Comic Sans MS" panose="030F0702030302020204" pitchFamily="66" charset="0"/>
            </a:endParaRPr>
          </a:p>
          <a:p>
            <a:pPr marL="0" indent="0" fontAlgn="base">
              <a:lnSpc>
                <a:spcPct val="120000"/>
              </a:lnSpc>
              <a:buNone/>
            </a:pPr>
            <a:r>
              <a:rPr lang="en-GB" dirty="0">
                <a:latin typeface="Comic Sans MS" panose="030F0702030302020204" pitchFamily="66" charset="0"/>
              </a:rPr>
              <a:t>Sally lay in the darkness every night watching the old man and the thin man. Neither of them had ever moved but she was sure that when she fell asleep they would be up and wandering round – peering at her sleeping face. But, more than anything, she feared the Nightmare Man.</a:t>
            </a:r>
          </a:p>
          <a:p>
            <a:pPr marL="0" indent="0" fontAlgn="base">
              <a:lnSpc>
                <a:spcPct val="120000"/>
              </a:lnSpc>
              <a:buNone/>
            </a:pPr>
            <a:endParaRPr lang="en-GB" dirty="0">
              <a:latin typeface="Comic Sans MS" panose="030F0702030302020204" pitchFamily="66" charset="0"/>
            </a:endParaRPr>
          </a:p>
          <a:p>
            <a:pPr marL="0" indent="0" fontAlgn="base">
              <a:lnSpc>
                <a:spcPct val="120000"/>
              </a:lnSpc>
              <a:buNone/>
            </a:pPr>
            <a:r>
              <a:rPr lang="en-GB" dirty="0">
                <a:latin typeface="Comic Sans MS" panose="030F0702030302020204" pitchFamily="66" charset="0"/>
              </a:rPr>
              <a:t>Sally had seen him once, watching her through the window – a tall, dark shape with a cloak billowing out behind him and two red eyes that glowed. She had spent the rest of the night buried under the covers, waiting for dawn. Of course, she had told her mother but all she ever said was, ‘don’t be so silly’ or ‘hurry up and eat your breakfast’. Since that night, Sally made sure that her curtains were tightly pulled together.</a:t>
            </a:r>
          </a:p>
          <a:p>
            <a:pPr fontAlgn="base"/>
            <a:endParaRPr lang="en-GB" dirty="0"/>
          </a:p>
        </p:txBody>
      </p:sp>
    </p:spTree>
    <p:extLst>
      <p:ext uri="{BB962C8B-B14F-4D97-AF65-F5344CB8AC3E}">
        <p14:creationId xmlns:p14="http://schemas.microsoft.com/office/powerpoint/2010/main" val="310341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The Nightmare Man (continued)</a:t>
            </a:r>
            <a:endParaRPr lang="en-GB" dirty="0"/>
          </a:p>
        </p:txBody>
      </p:sp>
      <p:sp>
        <p:nvSpPr>
          <p:cNvPr id="3" name="Content Placeholder 2"/>
          <p:cNvSpPr>
            <a:spLocks noGrp="1"/>
          </p:cNvSpPr>
          <p:nvPr>
            <p:ph idx="1"/>
          </p:nvPr>
        </p:nvSpPr>
        <p:spPr>
          <a:xfrm>
            <a:off x="182880" y="1825624"/>
            <a:ext cx="12009120" cy="4731929"/>
          </a:xfrm>
        </p:spPr>
        <p:txBody>
          <a:bodyPr>
            <a:normAutofit fontScale="62500" lnSpcReduction="20000"/>
          </a:bodyPr>
          <a:lstStyle/>
          <a:p>
            <a:pPr marL="0" indent="0" fontAlgn="base">
              <a:lnSpc>
                <a:spcPct val="120000"/>
              </a:lnSpc>
              <a:buNone/>
            </a:pPr>
            <a:r>
              <a:rPr lang="en-GB" dirty="0">
                <a:latin typeface="Comic Sans MS" panose="030F0702030302020204" pitchFamily="66" charset="0"/>
              </a:rPr>
              <a:t>The night of the storm, Sally lay in her bed watching the old man and the thin man. Thunder grumbled in the distance. Lightning crackled. Rain lashed the street. Surely, the Nightmare Man wouldn’t be out on a night like this? Sally just had to know. Heart thudding, she crept from her bed and peeked through the curtains. She got the shock of her life because there he was, clinging to the window with his twin red eyes staring right at her.</a:t>
            </a:r>
          </a:p>
          <a:p>
            <a:pPr marL="0" indent="0" fontAlgn="base">
              <a:lnSpc>
                <a:spcPct val="120000"/>
              </a:lnSpc>
              <a:buNone/>
            </a:pPr>
            <a:r>
              <a:rPr lang="en-GB" dirty="0">
                <a:latin typeface="Comic Sans MS" panose="030F0702030302020204" pitchFamily="66" charset="0"/>
              </a:rPr>
              <a:t> </a:t>
            </a:r>
          </a:p>
          <a:p>
            <a:pPr marL="0" indent="0" fontAlgn="base">
              <a:lnSpc>
                <a:spcPct val="120000"/>
              </a:lnSpc>
              <a:buNone/>
            </a:pPr>
            <a:r>
              <a:rPr lang="en-GB" dirty="0">
                <a:latin typeface="Comic Sans MS" panose="030F0702030302020204" pitchFamily="66" charset="0"/>
              </a:rPr>
              <a:t>Sally stepped back but at that very moment the lightning flashed, lighting up the night sky. The Nightmare Man had gone but Sally could see a distant tower, a tower with two red lights. She also saw the tree by her window move in the wind, casting a dark shadow. In that moment, as the lightning lit up the night, she realised that the Nightmare Man had not really existed at all. Only in her mind. She laughed aloud…</a:t>
            </a:r>
          </a:p>
          <a:p>
            <a:pPr fontAlgn="base">
              <a:lnSpc>
                <a:spcPct val="120000"/>
              </a:lnSpc>
            </a:pPr>
            <a:endParaRPr lang="en-GB" dirty="0">
              <a:latin typeface="Comic Sans MS" panose="030F0702030302020204" pitchFamily="66" charset="0"/>
            </a:endParaRPr>
          </a:p>
          <a:p>
            <a:pPr marL="0" indent="0" fontAlgn="base">
              <a:lnSpc>
                <a:spcPct val="120000"/>
              </a:lnSpc>
              <a:buNone/>
            </a:pPr>
            <a:r>
              <a:rPr lang="en-GB" dirty="0">
                <a:latin typeface="Comic Sans MS" panose="030F0702030302020204" pitchFamily="66" charset="0"/>
              </a:rPr>
              <a:t>Her bed seemed warm and cosy. She stared across her room, through the curtains at the distant lights of the tower and watched the tree’s shadow blowing in the wind. After that, the Nightmare Man never came back. Soon the thin man became a dressing gown and the old man was just a chair with her clothes draped across it, ready for the next morning, ready for the sunlight.</a:t>
            </a:r>
          </a:p>
          <a:p>
            <a:endParaRPr lang="en-GB" dirty="0"/>
          </a:p>
        </p:txBody>
      </p:sp>
    </p:spTree>
    <p:extLst>
      <p:ext uri="{BB962C8B-B14F-4D97-AF65-F5344CB8AC3E}">
        <p14:creationId xmlns:p14="http://schemas.microsoft.com/office/powerpoint/2010/main" val="1241893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222" y="89917"/>
            <a:ext cx="10515600" cy="1325563"/>
          </a:xfrm>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a:xfrm>
            <a:off x="838200" y="1269506"/>
            <a:ext cx="10515600" cy="5388745"/>
          </a:xfrm>
        </p:spPr>
        <p:txBody>
          <a:bodyPr>
            <a:normAutofit/>
          </a:bodyPr>
          <a:lstStyle/>
          <a:p>
            <a:pPr marL="0" indent="0">
              <a:buNone/>
            </a:pPr>
            <a:r>
              <a:rPr lang="en-US" sz="2400" dirty="0">
                <a:latin typeface="Comic Sans MS" panose="030F0702030302020204" pitchFamily="66" charset="0"/>
              </a:rPr>
              <a:t>If you can, print off the toolkit sheet from the website or ask an adult to copy it out for you. You also need a copy of The Nightmare Man and some </a:t>
            </a:r>
            <a:r>
              <a:rPr lang="en-US" sz="2400" dirty="0" err="1">
                <a:latin typeface="Comic Sans MS" panose="030F0702030302020204" pitchFamily="66" charset="0"/>
              </a:rPr>
              <a:t>coloured</a:t>
            </a:r>
            <a:r>
              <a:rPr lang="en-US" sz="2400" dirty="0">
                <a:latin typeface="Comic Sans MS" panose="030F0702030302020204" pitchFamily="66" charset="0"/>
              </a:rPr>
              <a:t> pencils or highlighter pens. I have also copied the text into a word document where you can highlight if you can, or you could screenshot the text if you are using an iPad and highlight using the ‘mark up’ tool in photos. Or, I have numbered the tool kit and you can just write your ideas down and number or </a:t>
            </a:r>
            <a:r>
              <a:rPr lang="en-US" sz="2400" dirty="0" err="1">
                <a:latin typeface="Comic Sans MS" panose="030F0702030302020204" pitchFamily="66" charset="0"/>
              </a:rPr>
              <a:t>colour</a:t>
            </a:r>
            <a:r>
              <a:rPr lang="en-US" sz="2400" dirty="0">
                <a:latin typeface="Comic Sans MS" panose="030F0702030302020204" pitchFamily="66" charset="0"/>
              </a:rPr>
              <a:t> co-ordinate them to the tool kit. </a:t>
            </a:r>
          </a:p>
          <a:p>
            <a:pPr marL="0" indent="0">
              <a:buNone/>
            </a:pPr>
            <a:r>
              <a:rPr lang="en-US" sz="2400" dirty="0">
                <a:latin typeface="Comic Sans MS" panose="030F0702030302020204" pitchFamily="66" charset="0"/>
              </a:rPr>
              <a:t>Working through the toolkit, we are going to find examples of each of the features of a suspense story. I would like you to pause the video after we have discussed each feature and try and find them yourself before checking with me using the PowerPoint. Once your locate them in the text, use a pencil or </a:t>
            </a:r>
            <a:r>
              <a:rPr lang="en-GB" sz="2400" dirty="0">
                <a:latin typeface="Comic Sans MS" panose="030F0702030302020204" pitchFamily="66" charset="0"/>
              </a:rPr>
              <a:t>highlighter</a:t>
            </a:r>
            <a:r>
              <a:rPr lang="en-US" sz="2400" dirty="0">
                <a:latin typeface="Comic Sans MS" panose="030F0702030302020204" pitchFamily="66" charset="0"/>
              </a:rPr>
              <a:t> and make a key in the chart too.</a:t>
            </a:r>
            <a:endParaRPr lang="en-GB" sz="2400" dirty="0">
              <a:latin typeface="Comic Sans MS" panose="030F0702030302020204" pitchFamily="66" charset="0"/>
            </a:endParaRPr>
          </a:p>
        </p:txBody>
      </p:sp>
    </p:spTree>
    <p:extLst>
      <p:ext uri="{BB962C8B-B14F-4D97-AF65-F5344CB8AC3E}">
        <p14:creationId xmlns:p14="http://schemas.microsoft.com/office/powerpoint/2010/main" val="62992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646" y="0"/>
            <a:ext cx="9442268" cy="901337"/>
          </a:xfrm>
        </p:spPr>
        <p:txBody>
          <a:bodyPr/>
          <a:lstStyle/>
          <a:p>
            <a:r>
              <a:rPr lang="en-US" dirty="0">
                <a:latin typeface="Comic Sans MS" panose="030F0702030302020204" pitchFamily="66" charset="0"/>
              </a:rPr>
              <a:t>Tool kit</a:t>
            </a:r>
            <a:endParaRPr lang="en-GB"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044872"/>
              </p:ext>
            </p:extLst>
          </p:nvPr>
        </p:nvGraphicFramePr>
        <p:xfrm>
          <a:off x="1306286" y="1045030"/>
          <a:ext cx="9535885" cy="5164688"/>
        </p:xfrm>
        <a:graphic>
          <a:graphicData uri="http://schemas.openxmlformats.org/drawingml/2006/table">
            <a:tbl>
              <a:tblPr firstRow="1" firstCol="1" bandRow="1">
                <a:tableStyleId>{5C22544A-7EE6-4342-B048-85BDC9FD1C3A}</a:tableStyleId>
              </a:tblPr>
              <a:tblGrid>
                <a:gridCol w="2108952">
                  <a:extLst>
                    <a:ext uri="{9D8B030D-6E8A-4147-A177-3AD203B41FA5}">
                      <a16:colId xmlns:a16="http://schemas.microsoft.com/office/drawing/2014/main" val="1879707169"/>
                    </a:ext>
                  </a:extLst>
                </a:gridCol>
                <a:gridCol w="7426933">
                  <a:extLst>
                    <a:ext uri="{9D8B030D-6E8A-4147-A177-3AD203B41FA5}">
                      <a16:colId xmlns:a16="http://schemas.microsoft.com/office/drawing/2014/main" val="3172114144"/>
                    </a:ext>
                  </a:extLst>
                </a:gridCol>
              </a:tblGrid>
              <a:tr h="618391">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Colour Code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Elements of a suspense story</a:t>
                      </a:r>
                    </a:p>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3027564"/>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1</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Show the character’s feelings by reactions: e.g. she stepped back, she gasped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820529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2</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Short, punchy sentences for suspense.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204896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3</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Rhetorical questions</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58696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4</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dramatic connectives to introduce suspense and drama – suddenly, at that moment.</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676946"/>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5</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Powerful verbs – crept, smothered.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45830"/>
                  </a:ext>
                </a:extLst>
              </a:tr>
              <a:tr h="0">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6</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scary sound effects, e.g. something hissed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76908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7</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empty words to hide the threat – something, somebody, it, a silhouette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410919"/>
                  </a:ext>
                </a:extLst>
              </a:tr>
            </a:tbl>
          </a:graphicData>
        </a:graphic>
      </p:graphicFrame>
    </p:spTree>
    <p:extLst>
      <p:ext uri="{BB962C8B-B14F-4D97-AF65-F5344CB8AC3E}">
        <p14:creationId xmlns:p14="http://schemas.microsoft.com/office/powerpoint/2010/main" val="258611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US" dirty="0">
                <a:latin typeface="Comic Sans MS" panose="030F0702030302020204" pitchFamily="66" charset="0"/>
              </a:rPr>
              <a:t>The first element we are looking for is:</a:t>
            </a:r>
          </a:p>
          <a:p>
            <a:pPr marL="0" indent="0">
              <a:buNone/>
            </a:pPr>
            <a:endParaRPr lang="en-US" dirty="0">
              <a:latin typeface="Comic Sans MS" panose="030F0702030302020204" pitchFamily="66" charset="0"/>
            </a:endParaRPr>
          </a:p>
          <a:p>
            <a:pPr marL="0" indent="0">
              <a:buNone/>
            </a:pPr>
            <a:r>
              <a:rPr lang="en-GB" dirty="0">
                <a:latin typeface="Comic Sans MS" panose="030F0702030302020204" pitchFamily="66" charset="0"/>
              </a:rPr>
              <a:t>Show the character’s feelings by reactions: e.g. she stepped back, she gasped.</a:t>
            </a:r>
          </a:p>
          <a:p>
            <a:pPr marL="0" indent="0">
              <a:buNone/>
            </a:pPr>
            <a:endParaRPr lang="en-US"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r>
              <a:rPr lang="en-US" dirty="0">
                <a:latin typeface="Comic Sans MS" panose="030F0702030302020204" pitchFamily="66" charset="0"/>
                <a:ea typeface="Calibri" panose="020F0502020204030204" pitchFamily="34" charset="0"/>
                <a:cs typeface="Times New Roman" panose="02020603050405020304" pitchFamily="18" charset="0"/>
              </a:rPr>
              <a:t>Pause the video and see whether you can find examples in the Nightmare Man where the character’s feelings are shown by their reaction. Highlight the examples in a colour and complete your key.</a:t>
            </a: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0" indent="0">
              <a:buNone/>
            </a:pPr>
            <a:endParaRPr lang="en-GB" dirty="0">
              <a:latin typeface="Comic Sans MS" panose="030F0702030302020204" pitchFamily="66" charset="0"/>
            </a:endParaRPr>
          </a:p>
        </p:txBody>
      </p:sp>
    </p:spTree>
    <p:extLst>
      <p:ext uri="{BB962C8B-B14F-4D97-AF65-F5344CB8AC3E}">
        <p14:creationId xmlns:p14="http://schemas.microsoft.com/office/powerpoint/2010/main" val="3638874079"/>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mic Sans MS" panose="030F0702030302020204" pitchFamily="66" charset="0"/>
              </a:rPr>
              <a:t>Toolkit</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3000" dirty="0">
                <a:latin typeface="Comic Sans MS" panose="030F0702030302020204" pitchFamily="66" charset="0"/>
              </a:rPr>
              <a:t>Examples in the text that I found are:</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She crept</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Sally stepped back</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She buried under the covers.</a:t>
            </a:r>
          </a:p>
          <a:p>
            <a:pPr marL="0" indent="0">
              <a:buNone/>
            </a:pPr>
            <a:endParaRPr lang="en-US" sz="3000" dirty="0">
              <a:latin typeface="Comic Sans MS" panose="030F0702030302020204" pitchFamily="66" charset="0"/>
            </a:endParaRPr>
          </a:p>
          <a:p>
            <a:pPr marL="0" indent="0">
              <a:buNone/>
            </a:pPr>
            <a:r>
              <a:rPr lang="en-US" sz="3000" dirty="0">
                <a:latin typeface="Comic Sans MS" panose="030F0702030302020204" pitchFamily="66" charset="0"/>
              </a:rPr>
              <a:t>Did you find any different examples?</a:t>
            </a:r>
            <a:endParaRPr lang="en-GB" sz="3000" dirty="0">
              <a:latin typeface="Comic Sans MS" panose="030F0702030302020204" pitchFamily="66" charset="0"/>
            </a:endParaRPr>
          </a:p>
        </p:txBody>
      </p:sp>
    </p:spTree>
    <p:extLst>
      <p:ext uri="{BB962C8B-B14F-4D97-AF65-F5344CB8AC3E}">
        <p14:creationId xmlns:p14="http://schemas.microsoft.com/office/powerpoint/2010/main" val="2034462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8646" y="0"/>
            <a:ext cx="9442268" cy="901337"/>
          </a:xfrm>
        </p:spPr>
        <p:txBody>
          <a:bodyPr/>
          <a:lstStyle/>
          <a:p>
            <a:r>
              <a:rPr lang="en-US" dirty="0">
                <a:latin typeface="Comic Sans MS" panose="030F0702030302020204" pitchFamily="66" charset="0"/>
              </a:rPr>
              <a:t>Tool kit</a:t>
            </a:r>
            <a:endParaRPr lang="en-GB"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5457956"/>
              </p:ext>
            </p:extLst>
          </p:nvPr>
        </p:nvGraphicFramePr>
        <p:xfrm>
          <a:off x="1306286" y="1045030"/>
          <a:ext cx="9535885" cy="5164688"/>
        </p:xfrm>
        <a:graphic>
          <a:graphicData uri="http://schemas.openxmlformats.org/drawingml/2006/table">
            <a:tbl>
              <a:tblPr firstRow="1" firstCol="1" bandRow="1">
                <a:tableStyleId>{5C22544A-7EE6-4342-B048-85BDC9FD1C3A}</a:tableStyleId>
              </a:tblPr>
              <a:tblGrid>
                <a:gridCol w="2108952">
                  <a:extLst>
                    <a:ext uri="{9D8B030D-6E8A-4147-A177-3AD203B41FA5}">
                      <a16:colId xmlns:a16="http://schemas.microsoft.com/office/drawing/2014/main" val="1879707169"/>
                    </a:ext>
                  </a:extLst>
                </a:gridCol>
                <a:gridCol w="7426933">
                  <a:extLst>
                    <a:ext uri="{9D8B030D-6E8A-4147-A177-3AD203B41FA5}">
                      <a16:colId xmlns:a16="http://schemas.microsoft.com/office/drawing/2014/main" val="3172114144"/>
                    </a:ext>
                  </a:extLst>
                </a:gridCol>
              </a:tblGrid>
              <a:tr h="618391">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Colour Code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Elements of a suspense story</a:t>
                      </a:r>
                    </a:p>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3027564"/>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Show the character’s feelings by reactions: e.g. she stepped back, she gasped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820529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2</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Short, punchy sentences for suspense.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204896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Rhetorical questions</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1586968"/>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dramatic connectives to introduce suspense and drama – suddenly, at that moment.</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676946"/>
                  </a:ext>
                </a:extLst>
              </a:tr>
              <a:tr h="714086">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Powerful verbs – crept, smothered.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45830"/>
                  </a:ext>
                </a:extLst>
              </a:tr>
              <a:tr h="0">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scary sound effects, e.g. something hissed</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769085"/>
                  </a:ext>
                </a:extLst>
              </a:tr>
              <a:tr h="698417">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 </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2000" dirty="0">
                          <a:effectLst/>
                          <a:latin typeface="Comic Sans MS" panose="030F0702030302020204" pitchFamily="66" charset="0"/>
                        </a:rPr>
                        <a:t>Use empty words to hide the threat – something, somebody, it, a silhouette</a:t>
                      </a: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0410919"/>
                  </a:ext>
                </a:extLst>
              </a:tr>
            </a:tbl>
          </a:graphicData>
        </a:graphic>
      </p:graphicFrame>
    </p:spTree>
    <p:extLst>
      <p:ext uri="{BB962C8B-B14F-4D97-AF65-F5344CB8AC3E}">
        <p14:creationId xmlns:p14="http://schemas.microsoft.com/office/powerpoint/2010/main" val="3235458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2144</Words>
  <Application>Microsoft Office PowerPoint</Application>
  <PresentationFormat>Widescreen</PresentationFormat>
  <Paragraphs>263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Comic Sans MS</vt:lpstr>
      <vt:lpstr>Times New Roman</vt:lpstr>
      <vt:lpstr>Office Theme</vt:lpstr>
      <vt:lpstr>Thursday 21st January.</vt:lpstr>
      <vt:lpstr>Task</vt:lpstr>
      <vt:lpstr>The Nightmare Man (longer version)</vt:lpstr>
      <vt:lpstr>The Nightmare Man (continued)</vt:lpstr>
      <vt:lpstr>Toolkit</vt:lpstr>
      <vt:lpstr>Tool kit</vt:lpstr>
      <vt:lpstr>Toolkit</vt:lpstr>
      <vt:lpstr>Toolkit</vt:lpstr>
      <vt:lpstr>Tool kit</vt:lpstr>
      <vt:lpstr>Toolkit</vt:lpstr>
      <vt:lpstr>Toolkit</vt:lpstr>
      <vt:lpstr>Tool kit</vt:lpstr>
      <vt:lpstr>Toolkit</vt:lpstr>
      <vt:lpstr>Toolkit</vt:lpstr>
      <vt:lpstr>Tool kit</vt:lpstr>
      <vt:lpstr>Toolkit</vt:lpstr>
      <vt:lpstr>Toolkit</vt:lpstr>
      <vt:lpstr>Tool kit</vt:lpstr>
      <vt:lpstr>Toolkit</vt:lpstr>
      <vt:lpstr>Toolkit</vt:lpstr>
      <vt:lpstr>Tool kit</vt:lpstr>
      <vt:lpstr>Toolkit</vt:lpstr>
      <vt:lpstr>Toolkit</vt:lpstr>
      <vt:lpstr>Tool kit</vt:lpstr>
      <vt:lpstr>Toolkit</vt:lpstr>
      <vt:lpstr>Toolkit</vt:lpstr>
      <vt:lpstr>Completed tool kit.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Wednesday 13th January.</dc:title>
  <dc:creator>Hayley Wall</dc:creator>
  <cp:lastModifiedBy>Jade Stevens</cp:lastModifiedBy>
  <cp:revision>22</cp:revision>
  <dcterms:created xsi:type="dcterms:W3CDTF">2021-01-08T13:40:37Z</dcterms:created>
  <dcterms:modified xsi:type="dcterms:W3CDTF">2021-01-18T15:50:20Z</dcterms:modified>
</cp:coreProperties>
</file>