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334" r:id="rId11"/>
    <p:sldId id="370" r:id="rId12"/>
    <p:sldId id="338" r:id="rId13"/>
    <p:sldId id="362" r:id="rId14"/>
    <p:sldId id="337" r:id="rId15"/>
    <p:sldId id="308" r:id="rId16"/>
    <p:sldId id="358" r:id="rId17"/>
    <p:sldId id="336" r:id="rId18"/>
    <p:sldId id="348" r:id="rId19"/>
    <p:sldId id="350" r:id="rId20"/>
    <p:sldId id="351" r:id="rId21"/>
    <p:sldId id="359" r:id="rId22"/>
    <p:sldId id="360" r:id="rId23"/>
    <p:sldId id="317" r:id="rId24"/>
    <p:sldId id="353" r:id="rId25"/>
    <p:sldId id="361" r:id="rId26"/>
    <p:sldId id="36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890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28/03/2021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90.png"/><Relationship Id="rId3" Type="http://schemas.openxmlformats.org/officeDocument/2006/relationships/image" Target="../media/image21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15" Type="http://schemas.openxmlformats.org/officeDocument/2006/relationships/image" Target="../media/image510.png"/><Relationship Id="rId10" Type="http://schemas.openxmlformats.org/officeDocument/2006/relationships/image" Target="../media/image460.png"/><Relationship Id="rId9" Type="http://schemas.openxmlformats.org/officeDocument/2006/relationships/image" Target="../media/image450.png"/><Relationship Id="rId14" Type="http://schemas.openxmlformats.org/officeDocument/2006/relationships/image" Target="../media/image5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daily1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0284-097A-4D46-BF87-55CFA144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2" y="0"/>
            <a:ext cx="8203587" cy="2387600"/>
          </a:xfrm>
        </p:spPr>
        <p:txBody>
          <a:bodyPr/>
          <a:lstStyle/>
          <a:p>
            <a:pPr algn="l"/>
            <a:r>
              <a:rPr lang="en-GB" sz="2800" u="sng" dirty="0"/>
              <a:t>29.03.21</a:t>
            </a:r>
            <a:br>
              <a:rPr lang="en-GB" sz="2800" u="sng" dirty="0"/>
            </a:br>
            <a:r>
              <a:rPr lang="en-GB" sz="2800" u="sng" dirty="0"/>
              <a:t>LO: Percentages of Amounts (2)</a:t>
            </a:r>
            <a:br>
              <a:rPr lang="en-GB" sz="2800" u="sng" dirty="0"/>
            </a:br>
            <a:r>
              <a:rPr lang="en-GB" dirty="0"/>
              <a:t>			Year 6 Maths</a:t>
            </a:r>
          </a:p>
        </p:txBody>
      </p:sp>
      <p:pic>
        <p:nvPicPr>
          <p:cNvPr id="1028" name="Picture 4" descr="All Souls C of E Primary School - Maths">
            <a:extLst>
              <a:ext uri="{FF2B5EF4-FFF2-40B4-BE49-F238E27FC236}">
                <a16:creationId xmlns:a16="http://schemas.microsoft.com/office/drawing/2014/main" id="{4E30CA1B-B7FF-4A8C-8AF9-37611E8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" y="2387600"/>
            <a:ext cx="7911548" cy="445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4272" y="583575"/>
                <a:ext cx="60987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How could we calculate 15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80?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72" y="583575"/>
                <a:ext cx="6098713" cy="523220"/>
              </a:xfrm>
              <a:prstGeom prst="rect">
                <a:avLst/>
              </a:prstGeom>
              <a:blipFill>
                <a:blip r:embed="rId5"/>
                <a:stretch>
                  <a:fillRect l="-199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4989895" y="1036236"/>
            <a:ext cx="413239" cy="5978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03134" y="1036236"/>
            <a:ext cx="465992" cy="584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23629" y="1529839"/>
                <a:ext cx="9257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629" y="1529839"/>
                <a:ext cx="925763" cy="523220"/>
              </a:xfrm>
              <a:prstGeom prst="rect">
                <a:avLst/>
              </a:prstGeom>
              <a:blipFill>
                <a:blip r:embed="rId6"/>
                <a:stretch>
                  <a:fillRect l="-1315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07580" y="1529839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580" y="1529839"/>
                <a:ext cx="914400" cy="523220"/>
              </a:xfrm>
              <a:prstGeom prst="rect">
                <a:avLst/>
              </a:prstGeom>
              <a:blipFill>
                <a:blip r:embed="rId7"/>
                <a:stretch>
                  <a:fillRect l="-1400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66943"/>
              </p:ext>
            </p:extLst>
          </p:nvPr>
        </p:nvGraphicFramePr>
        <p:xfrm>
          <a:off x="1423149" y="318214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85396" y="2424259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80</a:t>
            </a:r>
          </a:p>
        </p:txBody>
      </p:sp>
      <p:sp>
        <p:nvSpPr>
          <p:cNvPr id="28" name="Left Brace 27"/>
          <p:cNvSpPr/>
          <p:nvPr/>
        </p:nvSpPr>
        <p:spPr>
          <a:xfrm rot="5400000">
            <a:off x="4422059" y="-20659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872749"/>
              </p:ext>
            </p:extLst>
          </p:nvPr>
        </p:nvGraphicFramePr>
        <p:xfrm>
          <a:off x="1423151" y="3177893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19591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69386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07238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584735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502730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83297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65416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05453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5748397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02511"/>
              </p:ext>
            </p:extLst>
          </p:nvPr>
        </p:nvGraphicFramePr>
        <p:xfrm>
          <a:off x="1423151" y="318214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19591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69386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07238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584735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502730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83297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65416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05453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5748397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66570"/>
              </p:ext>
            </p:extLst>
          </p:nvPr>
        </p:nvGraphicFramePr>
        <p:xfrm>
          <a:off x="1423151" y="318214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19591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69386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07238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584735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502730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83297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65416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05453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5748397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93429"/>
              </p:ext>
            </p:extLst>
          </p:nvPr>
        </p:nvGraphicFramePr>
        <p:xfrm>
          <a:off x="1423151" y="318214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62195914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271992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69386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07238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584735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502730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83297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365416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805453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5748397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33" name="Left Brace 32"/>
          <p:cNvSpPr/>
          <p:nvPr/>
        </p:nvSpPr>
        <p:spPr>
          <a:xfrm rot="16200000">
            <a:off x="1647357" y="3929508"/>
            <a:ext cx="164122" cy="61253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72105" y="4386213"/>
                <a:ext cx="1151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05" y="4386213"/>
                <a:ext cx="1151793" cy="461665"/>
              </a:xfrm>
              <a:prstGeom prst="rect">
                <a:avLst/>
              </a:prstGeom>
              <a:blipFill>
                <a:blip r:embed="rId8"/>
                <a:stretch>
                  <a:fillRect l="-793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e 34"/>
          <p:cNvSpPr/>
          <p:nvPr/>
        </p:nvSpPr>
        <p:spPr>
          <a:xfrm rot="16200000">
            <a:off x="2111883" y="4077514"/>
            <a:ext cx="164122" cy="31651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91718" y="4381242"/>
                <a:ext cx="11517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718" y="4381242"/>
                <a:ext cx="1151793" cy="461665"/>
              </a:xfrm>
              <a:prstGeom prst="rect">
                <a:avLst/>
              </a:prstGeom>
              <a:blipFill>
                <a:blip r:embed="rId9"/>
                <a:stretch>
                  <a:fillRect l="-846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7848" y="1405558"/>
                <a:ext cx="4941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8" y="1405558"/>
                <a:ext cx="4941278" cy="523220"/>
              </a:xfrm>
              <a:prstGeom prst="rect">
                <a:avLst/>
              </a:prstGeom>
              <a:blipFill>
                <a:blip r:embed="rId10"/>
                <a:stretch>
                  <a:fillRect l="-2466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27850" y="1992149"/>
                <a:ext cx="4941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50" y="1992149"/>
                <a:ext cx="4941278" cy="523220"/>
              </a:xfrm>
              <a:prstGeom prst="rect">
                <a:avLst/>
              </a:prstGeom>
              <a:blipFill>
                <a:blip r:embed="rId11"/>
                <a:stretch>
                  <a:fillRect l="-246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35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 animBg="1"/>
      <p:bldP spid="33" grpId="0" animBg="1"/>
      <p:bldP spid="34" grpId="0"/>
      <p:bldP spid="35" grpId="0" animBg="1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22" y="474480"/>
            <a:ext cx="747045" cy="74704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07" y="1959428"/>
            <a:ext cx="968570" cy="750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852" y="4063014"/>
            <a:ext cx="1174452" cy="848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9387" y="474480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75% of 400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517266" y="1426304"/>
            <a:ext cx="4515188" cy="1443298"/>
          </a:xfrm>
          <a:prstGeom prst="wedgeRoundRectCallout">
            <a:avLst>
              <a:gd name="adj1" fmla="val 67612"/>
              <a:gd name="adj2" fmla="val 18873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found 10% and multiplied by 7 to work out 70% and then found 5% and added them together.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367019" y="3954433"/>
            <a:ext cx="4515188" cy="721649"/>
          </a:xfrm>
          <a:prstGeom prst="wedgeRoundRectCallout">
            <a:avLst>
              <a:gd name="adj1" fmla="val -61420"/>
              <a:gd name="adj2" fmla="val 46025"/>
              <a:gd name="adj3" fmla="val 16667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found 25% and then multiplied it by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4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07" y="1959428"/>
            <a:ext cx="968570" cy="750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852" y="4063014"/>
            <a:ext cx="1174452" cy="848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9387" y="474480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75% of 400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517266" y="1426304"/>
            <a:ext cx="4515188" cy="1443298"/>
          </a:xfrm>
          <a:prstGeom prst="wedgeRoundRectCallout">
            <a:avLst>
              <a:gd name="adj1" fmla="val 67612"/>
              <a:gd name="adj2" fmla="val 18873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found 10% and multiplied by 7 to work out 70% and then found 5% and added them together.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367019" y="3954433"/>
            <a:ext cx="4515188" cy="721649"/>
          </a:xfrm>
          <a:prstGeom prst="wedgeRoundRectCallout">
            <a:avLst>
              <a:gd name="adj1" fmla="val -61420"/>
              <a:gd name="adj2" fmla="val 46025"/>
              <a:gd name="adj3" fmla="val 16667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found 25% and then multiplied it by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9780" y="3109579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400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4100837" y="775782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21889"/>
              </p:ext>
            </p:extLst>
          </p:nvPr>
        </p:nvGraphicFramePr>
        <p:xfrm>
          <a:off x="1101929" y="3954433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22" name="Left Brace 21"/>
          <p:cNvSpPr/>
          <p:nvPr/>
        </p:nvSpPr>
        <p:spPr>
          <a:xfrm rot="5400000" flipH="1">
            <a:off x="1311149" y="4792721"/>
            <a:ext cx="138614" cy="55705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TextBox 22"/>
          <p:cNvSpPr txBox="1"/>
          <p:nvPr/>
        </p:nvSpPr>
        <p:spPr>
          <a:xfrm>
            <a:off x="1081129" y="5211645"/>
            <a:ext cx="57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sp>
        <p:nvSpPr>
          <p:cNvPr id="24" name="Left Brace 23"/>
          <p:cNvSpPr/>
          <p:nvPr/>
        </p:nvSpPr>
        <p:spPr>
          <a:xfrm rot="5400000" flipH="1">
            <a:off x="3140763" y="2928720"/>
            <a:ext cx="142312" cy="426158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TextBox 24"/>
          <p:cNvSpPr txBox="1"/>
          <p:nvPr/>
        </p:nvSpPr>
        <p:spPr>
          <a:xfrm>
            <a:off x="2823913" y="5209719"/>
            <a:ext cx="95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280</a:t>
            </a:r>
          </a:p>
        </p:txBody>
      </p:sp>
      <p:sp>
        <p:nvSpPr>
          <p:cNvPr id="26" name="Left Brace 25"/>
          <p:cNvSpPr/>
          <p:nvPr/>
        </p:nvSpPr>
        <p:spPr>
          <a:xfrm rot="5400000" flipH="1">
            <a:off x="5450221" y="4889222"/>
            <a:ext cx="138614" cy="36405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7" name="TextBox 26"/>
          <p:cNvSpPr txBox="1"/>
          <p:nvPr/>
        </p:nvSpPr>
        <p:spPr>
          <a:xfrm>
            <a:off x="5234183" y="5130666"/>
            <a:ext cx="57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68628" y="5520087"/>
            <a:ext cx="95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2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18" grpId="0" animBg="1"/>
      <p:bldP spid="22" grpId="0" animBg="1"/>
      <p:bldP spid="22" grpId="1" animBg="1"/>
      <p:bldP spid="23" grpId="0"/>
      <p:bldP spid="23" grpId="1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07" y="1959428"/>
            <a:ext cx="968570" cy="750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852" y="4063014"/>
            <a:ext cx="1174452" cy="848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9387" y="474480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75% of 400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517266" y="1426302"/>
            <a:ext cx="4515188" cy="1443298"/>
          </a:xfrm>
          <a:prstGeom prst="wedgeRoundRectCallout">
            <a:avLst>
              <a:gd name="adj1" fmla="val 67612"/>
              <a:gd name="adj2" fmla="val 18873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found 10% and multiplied by 7 to work out 70% and then found 5% and added them together.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367019" y="3954433"/>
            <a:ext cx="4515188" cy="721649"/>
          </a:xfrm>
          <a:prstGeom prst="wedgeRoundRectCallout">
            <a:avLst>
              <a:gd name="adj1" fmla="val -61420"/>
              <a:gd name="adj2" fmla="val 46025"/>
              <a:gd name="adj3" fmla="val 16667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found 25% and then multiplied it by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37033"/>
              </p:ext>
            </p:extLst>
          </p:nvPr>
        </p:nvGraphicFramePr>
        <p:xfrm>
          <a:off x="1517266" y="208476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9237764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535780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89295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83025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5555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75120" y="1071783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400</a:t>
            </a:r>
          </a:p>
        </p:txBody>
      </p:sp>
      <p:sp>
        <p:nvSpPr>
          <p:cNvPr id="19" name="Left Brace 18"/>
          <p:cNvSpPr/>
          <p:nvPr/>
        </p:nvSpPr>
        <p:spPr>
          <a:xfrm rot="5400000">
            <a:off x="4516177" y="-1262014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Left Brace 21"/>
          <p:cNvSpPr/>
          <p:nvPr/>
        </p:nvSpPr>
        <p:spPr>
          <a:xfrm rot="5400000" flipH="1">
            <a:off x="2189365" y="2234812"/>
            <a:ext cx="154481" cy="143287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TextBox 22"/>
          <p:cNvSpPr txBox="1"/>
          <p:nvPr/>
        </p:nvSpPr>
        <p:spPr>
          <a:xfrm>
            <a:off x="1829017" y="3099371"/>
            <a:ext cx="8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100</a:t>
            </a:r>
          </a:p>
        </p:txBody>
      </p:sp>
      <p:sp>
        <p:nvSpPr>
          <p:cNvPr id="24" name="Left Brace 23"/>
          <p:cNvSpPr/>
          <p:nvPr/>
        </p:nvSpPr>
        <p:spPr>
          <a:xfrm rot="5400000" flipH="1">
            <a:off x="3717743" y="730174"/>
            <a:ext cx="154483" cy="447494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TextBox 24"/>
          <p:cNvSpPr txBox="1"/>
          <p:nvPr/>
        </p:nvSpPr>
        <p:spPr>
          <a:xfrm>
            <a:off x="3361095" y="3079658"/>
            <a:ext cx="8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9616" y="5444656"/>
            <a:ext cx="87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/>
      <p:bldP spid="19" grpId="0" animBg="1"/>
      <p:bldP spid="22" grpId="0" animBg="1"/>
      <p:bldP spid="22" grpId="1" animBg="1"/>
      <p:bldP spid="23" grpId="0"/>
      <p:bldP spid="23" grpId="1"/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22" y="474480"/>
            <a:ext cx="747045" cy="7470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84417" y="1221525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45% of 500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0104" y="1846664"/>
            <a:ext cx="712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different methods can you think 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62740" y="2712951"/>
                <a:ext cx="28137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40" y="2712951"/>
                <a:ext cx="2813767" cy="523220"/>
              </a:xfrm>
              <a:prstGeom prst="rect">
                <a:avLst/>
              </a:prstGeom>
              <a:blipFill>
                <a:blip r:embed="rId6"/>
                <a:stretch>
                  <a:fillRect l="-432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62740" y="3175531"/>
                <a:ext cx="308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40%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40" y="3175531"/>
                <a:ext cx="3089535" cy="523220"/>
              </a:xfrm>
              <a:prstGeom prst="rect">
                <a:avLst/>
              </a:prstGeom>
              <a:blipFill>
                <a:blip r:embed="rId7"/>
                <a:stretch>
                  <a:fillRect l="-394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62740" y="3682440"/>
                <a:ext cx="308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25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40" y="3682440"/>
                <a:ext cx="3089535" cy="523220"/>
              </a:xfrm>
              <a:prstGeom prst="rect">
                <a:avLst/>
              </a:prstGeom>
              <a:blipFill>
                <a:blip r:embed="rId8"/>
                <a:stretch>
                  <a:fillRect l="-39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2740" y="4128709"/>
                <a:ext cx="308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45%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225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40" y="4128709"/>
                <a:ext cx="3089535" cy="523220"/>
              </a:xfrm>
              <a:prstGeom prst="rect">
                <a:avLst/>
              </a:prstGeom>
              <a:blipFill>
                <a:blip r:embed="rId9"/>
                <a:stretch>
                  <a:fillRect l="-39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37255" y="2693593"/>
                <a:ext cx="28137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55" y="2693593"/>
                <a:ext cx="2813767" cy="523220"/>
              </a:xfrm>
              <a:prstGeom prst="rect">
                <a:avLst/>
              </a:prstGeom>
              <a:blipFill>
                <a:blip r:embed="rId10"/>
                <a:stretch>
                  <a:fillRect l="-455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37255" y="3156173"/>
                <a:ext cx="308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225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55" y="3156173"/>
                <a:ext cx="3089535" cy="523220"/>
              </a:xfrm>
              <a:prstGeom prst="rect">
                <a:avLst/>
              </a:prstGeom>
              <a:blipFill>
                <a:blip r:embed="rId11"/>
                <a:stretch>
                  <a:fillRect l="-414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30267" y="3618753"/>
                <a:ext cx="308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45%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225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67" y="3618753"/>
                <a:ext cx="3089535" cy="523220"/>
              </a:xfrm>
              <a:prstGeom prst="rect">
                <a:avLst/>
              </a:prstGeom>
              <a:blipFill>
                <a:blip r:embed="rId12"/>
                <a:stretch>
                  <a:fillRect l="-414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35970" y="4556505"/>
                <a:ext cx="30825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250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70" y="4556505"/>
                <a:ext cx="3082547" cy="523220"/>
              </a:xfrm>
              <a:prstGeom prst="rect">
                <a:avLst/>
              </a:prstGeom>
              <a:blipFill>
                <a:blip r:embed="rId13"/>
                <a:stretch>
                  <a:fillRect l="-395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28982" y="5481665"/>
                <a:ext cx="308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45%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225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982" y="5481665"/>
                <a:ext cx="3089535" cy="523220"/>
              </a:xfrm>
              <a:prstGeom prst="rect">
                <a:avLst/>
              </a:prstGeom>
              <a:blipFill>
                <a:blip r:embed="rId14"/>
                <a:stretch>
                  <a:fillRect l="-39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28981" y="5001453"/>
                <a:ext cx="308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5% of 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25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981" y="5001453"/>
                <a:ext cx="3089535" cy="523220"/>
              </a:xfrm>
              <a:prstGeom prst="rect">
                <a:avLst/>
              </a:prstGeom>
              <a:blipFill>
                <a:blip r:embed="rId15"/>
                <a:stretch>
                  <a:fillRect l="-39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59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1856" y="1355364"/>
            <a:ext cx="424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calculations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22" y="474480"/>
            <a:ext cx="747045" cy="747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74162" y="1974197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60% of 80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4162" y="2497417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80% of 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9249" y="3228595"/>
            <a:ext cx="424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do you notice?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3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24063" y="655063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60% of 80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4063" y="3342495"/>
            <a:ext cx="281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80% of 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4272" y="1235245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80</a:t>
            </a:r>
          </a:p>
        </p:txBody>
      </p:sp>
      <p:sp>
        <p:nvSpPr>
          <p:cNvPr id="14" name="Left Brace 13"/>
          <p:cNvSpPr/>
          <p:nvPr/>
        </p:nvSpPr>
        <p:spPr>
          <a:xfrm rot="5400000">
            <a:off x="4303406" y="-1346061"/>
            <a:ext cx="98181" cy="650113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03876"/>
              </p:ext>
            </p:extLst>
          </p:nvPr>
        </p:nvGraphicFramePr>
        <p:xfrm>
          <a:off x="1101925" y="2035157"/>
          <a:ext cx="650114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114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50114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33250" y="3893986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60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494616" y="2110172"/>
            <a:ext cx="89637" cy="487501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6338"/>
              </p:ext>
            </p:extLst>
          </p:nvPr>
        </p:nvGraphicFramePr>
        <p:xfrm>
          <a:off x="1101932" y="4682600"/>
          <a:ext cx="487501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501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487501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98416" y="2981969"/>
                <a:ext cx="23092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80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16" y="2981969"/>
                <a:ext cx="2309282" cy="523220"/>
              </a:xfrm>
              <a:prstGeom prst="rect">
                <a:avLst/>
              </a:prstGeom>
              <a:blipFill>
                <a:blip r:embed="rId5"/>
                <a:stretch>
                  <a:fillRect l="-55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95719" y="2955715"/>
                <a:ext cx="16001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8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719" y="2955715"/>
                <a:ext cx="1600149" cy="523220"/>
              </a:xfrm>
              <a:prstGeom prst="rect">
                <a:avLst/>
              </a:prstGeom>
              <a:blipFill>
                <a:blip r:embed="rId6"/>
                <a:stretch>
                  <a:fillRect l="-760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48570" y="2943557"/>
            <a:ext cx="160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98416" y="5561869"/>
                <a:ext cx="23092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16" y="5561869"/>
                <a:ext cx="2309282" cy="523220"/>
              </a:xfrm>
              <a:prstGeom prst="rect">
                <a:avLst/>
              </a:prstGeom>
              <a:blipFill>
                <a:blip r:embed="rId7"/>
                <a:stretch>
                  <a:fillRect l="-555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5719" y="5535615"/>
                <a:ext cx="16001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719" y="5535615"/>
                <a:ext cx="1600149" cy="523220"/>
              </a:xfrm>
              <a:prstGeom prst="rect">
                <a:avLst/>
              </a:prstGeom>
              <a:blipFill>
                <a:blip r:embed="rId8"/>
                <a:stretch>
                  <a:fillRect l="-760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948570" y="5523457"/>
            <a:ext cx="160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5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/>
      <p:bldP spid="18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1C4A-1B15-4F61-A186-0E61F12DB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861" y="300728"/>
            <a:ext cx="7325139" cy="1064246"/>
          </a:xfrm>
        </p:spPr>
        <p:txBody>
          <a:bodyPr/>
          <a:lstStyle/>
          <a:p>
            <a:pPr algn="l"/>
            <a:r>
              <a:rPr lang="en-GB" sz="3600" dirty="0">
                <a:solidFill>
                  <a:srgbClr val="00B0F0"/>
                </a:solidFill>
                <a:latin typeface="Ravie" panose="04040805050809020602" pitchFamily="82" charset="0"/>
              </a:rPr>
              <a:t>Let’s do some practise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CA78F-50F4-4D58-95B2-7F6527DCF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P65 TYM</a:t>
            </a:r>
          </a:p>
        </p:txBody>
      </p:sp>
    </p:spTree>
    <p:extLst>
      <p:ext uri="{BB962C8B-B14F-4D97-AF65-F5344CB8AC3E}">
        <p14:creationId xmlns:p14="http://schemas.microsoft.com/office/powerpoint/2010/main" val="1787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73905-9302-4557-A499-88603A897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147887"/>
            <a:ext cx="3981450" cy="25622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D156AD-89F2-443C-9B18-724BB4B54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531" y="502824"/>
            <a:ext cx="6858000" cy="1655762"/>
          </a:xfrm>
        </p:spPr>
        <p:txBody>
          <a:bodyPr/>
          <a:lstStyle/>
          <a:p>
            <a:r>
              <a:rPr lang="en-GB" dirty="0">
                <a:hlinkClick r:id="rId3"/>
              </a:rPr>
              <a:t>Daily 10 (Fractions of amounts)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997D2-AC3F-45E4-B8B6-BAF2A1CB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6678" y="-1"/>
            <a:ext cx="112726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D5833-D3ED-40FE-A978-ED55C9911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"/>
            <a:ext cx="9172480" cy="68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562572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1a) Complete the calculations.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50% of 620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25% of 620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		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10% of 620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1b) 50% of 1,800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10% of 1,800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1% of 1,800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Find 1% of 100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Find 1% of 110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6555641"/>
              </a:xfrm>
              <a:prstGeom prst="rect">
                <a:avLst/>
              </a:prstGeom>
              <a:blipFill>
                <a:blip r:embed="rId4"/>
                <a:stretch>
                  <a:fillRect l="-1626" t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FA93A6-1654-4A7A-9371-B3525AF5D634}"/>
              </a:ext>
            </a:extLst>
          </p:cNvPr>
          <p:cNvSpPr txBox="1"/>
          <p:nvPr/>
        </p:nvSpPr>
        <p:spPr>
          <a:xfrm>
            <a:off x="145774" y="0"/>
            <a:ext cx="779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F0"/>
                </a:solidFill>
                <a:latin typeface="Ravie" panose="04040805050809020602" pitchFamily="82" charset="0"/>
              </a:rPr>
              <a:t>Let’s warm up …</a:t>
            </a:r>
          </a:p>
        </p:txBody>
      </p:sp>
    </p:spTree>
    <p:extLst>
      <p:ext uri="{BB962C8B-B14F-4D97-AF65-F5344CB8AC3E}">
        <p14:creationId xmlns:p14="http://schemas.microsoft.com/office/powerpoint/2010/main" val="212954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562572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1a) Complete the calculations.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50% of 620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25% of 620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		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10% of 620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1b) 50% of 1,800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10% of 1,800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1% of 1,800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Find 1% of 100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Find 1% of 110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6555641"/>
              </a:xfrm>
              <a:prstGeom prst="rect">
                <a:avLst/>
              </a:prstGeom>
              <a:blipFill>
                <a:blip r:embed="rId5"/>
                <a:stretch>
                  <a:fillRect l="-1626" t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05544" y="991269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5544" y="1410923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5543" y="1842817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2421" y="2671243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2420" y="3113617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6944" y="3555991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9344" y="4409691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6943" y="5257165"/>
            <a:ext cx="135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26321"/>
              </p:ext>
            </p:extLst>
          </p:nvPr>
        </p:nvGraphicFramePr>
        <p:xfrm>
          <a:off x="1515317" y="130130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273172" y="376526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120</a:t>
            </a:r>
          </a:p>
        </p:txBody>
      </p:sp>
      <p:sp>
        <p:nvSpPr>
          <p:cNvPr id="32" name="Left Brace 31"/>
          <p:cNvSpPr/>
          <p:nvPr/>
        </p:nvSpPr>
        <p:spPr>
          <a:xfrm rot="5400000">
            <a:off x="4514229" y="-1957271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39347" y="2481129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47" y="2481129"/>
                <a:ext cx="2290385" cy="523220"/>
              </a:xfrm>
              <a:prstGeom prst="rect">
                <a:avLst/>
              </a:prstGeom>
              <a:blipFill>
                <a:blip r:embed="rId5"/>
                <a:stretch>
                  <a:fillRect l="-531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326734" y="2481129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18124" y="3239536"/>
                <a:ext cx="2774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24" y="3239536"/>
                <a:ext cx="2774043" cy="523220"/>
              </a:xfrm>
              <a:prstGeom prst="rect">
                <a:avLst/>
              </a:prstGeom>
              <a:blipFill>
                <a:blip r:embed="rId6"/>
                <a:stretch>
                  <a:fillRect l="-461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71301"/>
              </p:ext>
            </p:extLst>
          </p:nvPr>
        </p:nvGraphicFramePr>
        <p:xfrm>
          <a:off x="1515321" y="130130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28998"/>
              </p:ext>
            </p:extLst>
          </p:nvPr>
        </p:nvGraphicFramePr>
        <p:xfrm>
          <a:off x="1515321" y="130130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390316" y="3081858"/>
            <a:ext cx="398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I know this, how could I calculate these?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39347" y="4158637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47" y="4158637"/>
                <a:ext cx="2290385" cy="523220"/>
              </a:xfrm>
              <a:prstGeom prst="rect">
                <a:avLst/>
              </a:prstGeom>
              <a:blipFill>
                <a:blip r:embed="rId7"/>
                <a:stretch>
                  <a:fillRect l="-531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39347" y="4734103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47" y="4734103"/>
                <a:ext cx="2290385" cy="523220"/>
              </a:xfrm>
              <a:prstGeom prst="rect">
                <a:avLst/>
              </a:prstGeom>
              <a:blipFill>
                <a:blip r:embed="rId8"/>
                <a:stretch>
                  <a:fillRect l="-531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39347" y="5309569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90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47" y="5309569"/>
                <a:ext cx="2290385" cy="523220"/>
              </a:xfrm>
              <a:prstGeom prst="rect">
                <a:avLst/>
              </a:prstGeom>
              <a:blipFill>
                <a:blip r:embed="rId9"/>
                <a:stretch>
                  <a:fillRect l="-531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64011"/>
              </p:ext>
            </p:extLst>
          </p:nvPr>
        </p:nvGraphicFramePr>
        <p:xfrm>
          <a:off x="1515321" y="130130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69106"/>
              </p:ext>
            </p:extLst>
          </p:nvPr>
        </p:nvGraphicFramePr>
        <p:xfrm>
          <a:off x="1515321" y="130130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56756"/>
              </p:ext>
            </p:extLst>
          </p:nvPr>
        </p:nvGraphicFramePr>
        <p:xfrm>
          <a:off x="1515321" y="1301304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p:sp>
        <p:nvSpPr>
          <p:cNvPr id="45" name="Right Bracket 44"/>
          <p:cNvSpPr/>
          <p:nvPr/>
        </p:nvSpPr>
        <p:spPr>
          <a:xfrm rot="10800000" flipH="1" flipV="1">
            <a:off x="5889848" y="2771966"/>
            <a:ext cx="363397" cy="1664088"/>
          </a:xfrm>
          <a:prstGeom prst="rightBracket">
            <a:avLst>
              <a:gd name="adj" fmla="val 254152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222338" y="3368523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338" y="3368523"/>
                <a:ext cx="705642" cy="523220"/>
              </a:xfrm>
              <a:prstGeom prst="rect">
                <a:avLst/>
              </a:prstGeom>
              <a:blipFill>
                <a:blip r:embed="rId10"/>
                <a:stretch>
                  <a:fillRect t="-11765" r="-16522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ket 46"/>
          <p:cNvSpPr/>
          <p:nvPr/>
        </p:nvSpPr>
        <p:spPr>
          <a:xfrm rot="10800000" flipV="1">
            <a:off x="2829853" y="2771966"/>
            <a:ext cx="363397" cy="1664088"/>
          </a:xfrm>
          <a:prstGeom prst="rightBracket">
            <a:avLst>
              <a:gd name="adj" fmla="val 254152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78662" y="3368523"/>
                <a:ext cx="8305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62" y="3368523"/>
                <a:ext cx="830569" cy="523220"/>
              </a:xfrm>
              <a:prstGeom prst="rect">
                <a:avLst/>
              </a:prstGeom>
              <a:blipFill>
                <a:blip r:embed="rId11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326734" y="4158637"/>
            <a:ext cx="63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24</a:t>
            </a:r>
          </a:p>
        </p:txBody>
      </p:sp>
      <p:sp>
        <p:nvSpPr>
          <p:cNvPr id="50" name="Right Bracket 49"/>
          <p:cNvSpPr/>
          <p:nvPr/>
        </p:nvSpPr>
        <p:spPr>
          <a:xfrm rot="10800000" flipH="1" flipV="1">
            <a:off x="6014081" y="2788382"/>
            <a:ext cx="363397" cy="2239554"/>
          </a:xfrm>
          <a:prstGeom prst="rightBracket">
            <a:avLst>
              <a:gd name="adj" fmla="val 254152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96297" y="3762756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6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7" y="3762756"/>
                <a:ext cx="705642" cy="523220"/>
              </a:xfrm>
              <a:prstGeom prst="rect">
                <a:avLst/>
              </a:prstGeom>
              <a:blipFill>
                <a:blip r:embed="rId12"/>
                <a:stretch>
                  <a:fillRect t="-10465" r="-155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Bracket 51"/>
          <p:cNvSpPr/>
          <p:nvPr/>
        </p:nvSpPr>
        <p:spPr>
          <a:xfrm rot="10800000" flipV="1">
            <a:off x="2817315" y="2787984"/>
            <a:ext cx="363397" cy="2223536"/>
          </a:xfrm>
          <a:prstGeom prst="rightBracket">
            <a:avLst>
              <a:gd name="adj" fmla="val 254152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43793" y="3777878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6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93" y="3777878"/>
                <a:ext cx="705642" cy="523220"/>
              </a:xfrm>
              <a:prstGeom prst="rect">
                <a:avLst/>
              </a:prstGeom>
              <a:blipFill>
                <a:blip r:embed="rId13"/>
                <a:stretch>
                  <a:fillRect t="-11628" r="-1652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335527" y="4708840"/>
            <a:ext cx="63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16580" y="5386944"/>
                <a:ext cx="2524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120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12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108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80" y="5386944"/>
                <a:ext cx="2524163" cy="461665"/>
              </a:xfrm>
              <a:prstGeom prst="rect">
                <a:avLst/>
              </a:prstGeom>
              <a:blipFill>
                <a:blip r:embed="rId14"/>
                <a:stretch>
                  <a:fillRect l="-386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338754" y="5309569"/>
            <a:ext cx="85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7512" y="551361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1765" y="5337468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2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8" grpId="0"/>
      <p:bldP spid="38" grpId="1"/>
      <p:bldP spid="39" grpId="0"/>
      <p:bldP spid="40" grpId="0"/>
      <p:bldP spid="41" grpId="0"/>
      <p:bldP spid="45" grpId="0" animBg="1"/>
      <p:bldP spid="45" grpId="1" animBg="1"/>
      <p:bldP spid="46" grpId="0"/>
      <p:bldP spid="46" grpId="1"/>
      <p:bldP spid="47" grpId="0" animBg="1"/>
      <p:bldP spid="47" grpId="1" animBg="1"/>
      <p:bldP spid="48" grpId="0"/>
      <p:bldP spid="48" grpId="1"/>
      <p:bldP spid="49" grpId="0"/>
      <p:bldP spid="50" grpId="0" animBg="1"/>
      <p:bldP spid="50" grpId="1" animBg="1"/>
      <p:bldP spid="51" grpId="0"/>
      <p:bldP spid="51" grpId="1"/>
      <p:bldP spid="52" grpId="0" animBg="1"/>
      <p:bldP spid="52" grpId="1" animBg="1"/>
      <p:bldP spid="53" grpId="0"/>
      <p:bldP spid="53" grpId="1"/>
      <p:bldP spid="54" grpId="0"/>
      <p:bldP spid="55" grpId="0"/>
      <p:bldP spid="56" grpId="0"/>
      <p:bldP spid="62" grpId="0"/>
      <p:bldP spid="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43106" y="302994"/>
            <a:ext cx="115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120</a:t>
            </a:r>
          </a:p>
        </p:txBody>
      </p:sp>
      <p:sp>
        <p:nvSpPr>
          <p:cNvPr id="15" name="Left Brace 14"/>
          <p:cNvSpPr/>
          <p:nvPr/>
        </p:nvSpPr>
        <p:spPr>
          <a:xfrm rot="5400000">
            <a:off x="4584163" y="-2030803"/>
            <a:ext cx="98180" cy="60960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90162"/>
              </p:ext>
            </p:extLst>
          </p:nvPr>
        </p:nvGraphicFramePr>
        <p:xfrm>
          <a:off x="1585255" y="1147848"/>
          <a:ext cx="6096000" cy="887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9457644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7436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490188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417400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791265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1337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442452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95396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703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0801095"/>
                    </a:ext>
                  </a:extLst>
                </a:gridCol>
              </a:tblGrid>
              <a:tr h="8874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538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5975" y="2167204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75" y="2167204"/>
                <a:ext cx="2290385" cy="523220"/>
              </a:xfrm>
              <a:prstGeom prst="rect">
                <a:avLst/>
              </a:prstGeom>
              <a:blipFill>
                <a:blip r:embed="rId5"/>
                <a:stretch>
                  <a:fillRect l="-560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63362" y="2167204"/>
            <a:ext cx="229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5975" y="2652788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of 120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75" y="2652788"/>
                <a:ext cx="2290385" cy="523220"/>
              </a:xfrm>
              <a:prstGeom prst="rect">
                <a:avLst/>
              </a:prstGeom>
              <a:blipFill>
                <a:blip r:embed="rId6"/>
                <a:stretch>
                  <a:fillRect l="-56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963362" y="2652788"/>
            <a:ext cx="63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28500" y="2184264"/>
                <a:ext cx="44272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How many different ways could you calculate 80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500" y="2184264"/>
                <a:ext cx="4427262" cy="954107"/>
              </a:xfrm>
              <a:prstGeom prst="rect">
                <a:avLst/>
              </a:prstGeom>
              <a:blipFill>
                <a:blip r:embed="rId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49772" y="3429689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72" y="3429689"/>
                <a:ext cx="2290385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9772" y="3984328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96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72" y="3984328"/>
                <a:ext cx="2290385" cy="523220"/>
              </a:xfrm>
              <a:prstGeom prst="rect">
                <a:avLst/>
              </a:prstGeom>
              <a:blipFill>
                <a:blip r:embed="rId9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4691" y="3431288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91" y="3431288"/>
                <a:ext cx="2290385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4691" y="3985927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24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96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91" y="3985927"/>
                <a:ext cx="2290385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49772" y="4861490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50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72" y="4861490"/>
                <a:ext cx="2290385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49772" y="5416129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60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96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772" y="5416129"/>
                <a:ext cx="2290385" cy="523220"/>
              </a:xfrm>
              <a:prstGeom prst="rect">
                <a:avLst/>
              </a:prstGeom>
              <a:blipFill>
                <a:blip r:embed="rId13"/>
                <a:stretch>
                  <a:fillRect l="-1600" t="-10465" r="-16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4691" y="4861490"/>
                <a:ext cx="2290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100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91" y="4861490"/>
                <a:ext cx="2290385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12362" y="5384710"/>
                <a:ext cx="30550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120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24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96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62" y="5384710"/>
                <a:ext cx="3055042" cy="523220"/>
              </a:xfrm>
              <a:prstGeom prst="rect">
                <a:avLst/>
              </a:prstGeom>
              <a:blipFill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784042" y="44435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58295" y="268214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5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.6|5.1|4.4|4.8|4.9|11.6|1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.5|5.6|2.2|2.3|3.9|5.6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5.7|4.7|2.1|7|1.8|1.8|1.8|6.9|2.2|4.8|6.5|3.7|4.2|1.7|4.3|7.5|5.4|3.3|0.8|4.1|13.1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6|13.4|4.2|6.5|3.9|4.1|5.6|5.4|5.9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9|2.4|4.6|5.1|8|6.7|15.7|5|2.6|5.9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7.5|2.3|2.4|0.8|3.8|4.9|3.9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5.4|3.5|2.1|0.7|2.6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6|5|1.3|3.2|4.8|1.9|2.5|3.7|2.7|3.7|3.2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cee99ee9-287b-4f9a-957c-ba5ae7375c9a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FFE1A1-4A34-4C4D-A83D-52447E90D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643</Words>
  <Application>Microsoft Office PowerPoint</Application>
  <PresentationFormat>On-screen Show (4:3)</PresentationFormat>
  <Paragraphs>203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KG Primary Penmanship</vt:lpstr>
      <vt:lpstr>Ravie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29.03.21 LO: Percentages of Amounts (2)    Year 6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do some practise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Margaret Mckenna</cp:lastModifiedBy>
  <cp:revision>324</cp:revision>
  <dcterms:created xsi:type="dcterms:W3CDTF">2019-07-05T11:02:13Z</dcterms:created>
  <dcterms:modified xsi:type="dcterms:W3CDTF">2021-03-28T07:11:26Z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