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307" r:id="rId5"/>
    <p:sldId id="308" r:id="rId6"/>
    <p:sldId id="306" r:id="rId7"/>
    <p:sldId id="309" r:id="rId8"/>
    <p:sldId id="310" r:id="rId9"/>
    <p:sldId id="292" r:id="rId10"/>
    <p:sldId id="305" r:id="rId11"/>
    <p:sldId id="311" r:id="rId12"/>
    <p:sldId id="302" r:id="rId13"/>
    <p:sldId id="29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CCFF99"/>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195B41C-291D-4EDE-B01C-2F41C0B88098}" type="datetimeFigureOut">
              <a:rPr lang="en-GB" smtClean="0"/>
              <a:t>15/01/2022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626763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95B41C-291D-4EDE-B01C-2F41C0B88098}" type="datetimeFigureOut">
              <a:rPr lang="en-GB" smtClean="0"/>
              <a:t>15/01/2022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4074531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95B41C-291D-4EDE-B01C-2F41C0B88098}" type="datetimeFigureOut">
              <a:rPr lang="en-GB" smtClean="0"/>
              <a:t>15/01/2022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245417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95B41C-291D-4EDE-B01C-2F41C0B88098}" type="datetimeFigureOut">
              <a:rPr lang="en-GB" smtClean="0"/>
              <a:t>15/01/2022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413627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95B41C-291D-4EDE-B01C-2F41C0B88098}" type="datetimeFigureOut">
              <a:rPr lang="en-GB" smtClean="0"/>
              <a:t>15/01/2022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2835261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195B41C-291D-4EDE-B01C-2F41C0B88098}" type="datetimeFigureOut">
              <a:rPr lang="en-GB" smtClean="0"/>
              <a:t>15/01/2022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337769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195B41C-291D-4EDE-B01C-2F41C0B88098}" type="datetimeFigureOut">
              <a:rPr lang="en-GB" smtClean="0"/>
              <a:t>15/01/2022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258695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195B41C-291D-4EDE-B01C-2F41C0B88098}" type="datetimeFigureOut">
              <a:rPr lang="en-GB" smtClean="0"/>
              <a:t>15/01/2022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339337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95B41C-291D-4EDE-B01C-2F41C0B88098}" type="datetimeFigureOut">
              <a:rPr lang="en-GB" smtClean="0"/>
              <a:t>15/01/2022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3561585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95B41C-291D-4EDE-B01C-2F41C0B88098}" type="datetimeFigureOut">
              <a:rPr lang="en-GB" smtClean="0"/>
              <a:t>15/01/2022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414309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95B41C-291D-4EDE-B01C-2F41C0B88098}" type="datetimeFigureOut">
              <a:rPr lang="en-GB" smtClean="0"/>
              <a:t>15/01/2022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D57256-6BBB-4786-A546-224CE6F4AA76}" type="slidenum">
              <a:rPr lang="en-GB" smtClean="0"/>
              <a:t>‹#›</a:t>
            </a:fld>
            <a:endParaRPr lang="en-GB"/>
          </a:p>
        </p:txBody>
      </p:sp>
    </p:spTree>
    <p:extLst>
      <p:ext uri="{BB962C8B-B14F-4D97-AF65-F5344CB8AC3E}">
        <p14:creationId xmlns:p14="http://schemas.microsoft.com/office/powerpoint/2010/main" val="4161759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5B41C-291D-4EDE-B01C-2F41C0B88098}" type="datetimeFigureOut">
              <a:rPr lang="en-GB" smtClean="0"/>
              <a:t>15/01/2022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57256-6BBB-4786-A546-224CE6F4AA76}" type="slidenum">
              <a:rPr lang="en-GB" smtClean="0"/>
              <a:t>‹#›</a:t>
            </a:fld>
            <a:endParaRPr lang="en-GB"/>
          </a:p>
        </p:txBody>
      </p:sp>
    </p:spTree>
    <p:extLst>
      <p:ext uri="{BB962C8B-B14F-4D97-AF65-F5344CB8AC3E}">
        <p14:creationId xmlns:p14="http://schemas.microsoft.com/office/powerpoint/2010/main" val="628268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bbc.co.uk/bitesize/clips/zch4wx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838622"/>
            <a:ext cx="9144000" cy="2387600"/>
          </a:xfrm>
        </p:spPr>
        <p:txBody>
          <a:bodyPr>
            <a:normAutofit/>
          </a:bodyPr>
          <a:lstStyle/>
          <a:p>
            <a:r>
              <a:rPr lang="en-GB" sz="9600" dirty="0" smtClean="0">
                <a:latin typeface="My Happy Ending" pitchFamily="2" charset="0"/>
                <a:ea typeface="My Happy Ending" pitchFamily="2" charset="0"/>
              </a:rPr>
              <a:t>Forces and Magnets</a:t>
            </a:r>
            <a:endParaRPr lang="en-GB" sz="9600" dirty="0">
              <a:latin typeface="My Happy Ending" pitchFamily="2" charset="0"/>
              <a:ea typeface="My Happy Ending" pitchFamily="2" charset="0"/>
            </a:endParaRPr>
          </a:p>
        </p:txBody>
      </p:sp>
      <p:sp>
        <p:nvSpPr>
          <p:cNvPr id="3" name="Subtitle 2"/>
          <p:cNvSpPr>
            <a:spLocks noGrp="1"/>
          </p:cNvSpPr>
          <p:nvPr>
            <p:ph type="subTitle" idx="1"/>
          </p:nvPr>
        </p:nvSpPr>
        <p:spPr>
          <a:xfrm>
            <a:off x="1355188" y="2010741"/>
            <a:ext cx="9144000" cy="1655762"/>
          </a:xfrm>
        </p:spPr>
        <p:txBody>
          <a:bodyPr>
            <a:normAutofit/>
          </a:bodyPr>
          <a:lstStyle/>
          <a:p>
            <a:r>
              <a:rPr lang="en-GB" sz="6000" dirty="0">
                <a:latin typeface="My Happy Ending" pitchFamily="2" charset="0"/>
                <a:ea typeface="My Happy Ending" pitchFamily="2" charset="0"/>
              </a:rPr>
              <a:t>This half term, our science topic is:</a:t>
            </a:r>
          </a:p>
        </p:txBody>
      </p:sp>
    </p:spTree>
    <p:extLst>
      <p:ext uri="{BB962C8B-B14F-4D97-AF65-F5344CB8AC3E}">
        <p14:creationId xmlns:p14="http://schemas.microsoft.com/office/powerpoint/2010/main" val="566199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3194" y="538980"/>
            <a:ext cx="9144000" cy="4451032"/>
          </a:xfrm>
        </p:spPr>
        <p:txBody>
          <a:bodyPr>
            <a:noAutofit/>
          </a:bodyPr>
          <a:lstStyle/>
          <a:p>
            <a:pPr algn="l"/>
            <a:r>
              <a:rPr lang="en-GB" sz="4000" dirty="0" smtClean="0">
                <a:latin typeface="My Happy Ending" pitchFamily="2" charset="0"/>
                <a:ea typeface="My Happy Ending" pitchFamily="2" charset="0"/>
              </a:rPr>
              <a:t>This is a force meter. It measures force.</a:t>
            </a:r>
          </a:p>
          <a:p>
            <a:pPr algn="l"/>
            <a:endParaRPr lang="en-GB" sz="4000" dirty="0" smtClean="0">
              <a:latin typeface="My Happy Ending" pitchFamily="2" charset="0"/>
              <a:ea typeface="My Happy Ending" pitchFamily="2" charset="0"/>
            </a:endParaRPr>
          </a:p>
          <a:p>
            <a:pPr algn="l"/>
            <a:r>
              <a:rPr lang="en-GB" sz="4000" dirty="0" smtClean="0">
                <a:latin typeface="My Happy Ending" pitchFamily="2" charset="0"/>
                <a:ea typeface="My Happy Ending" pitchFamily="2" charset="0"/>
              </a:rPr>
              <a:t>We are going to hang the force meter between two tables. Then we are going to hook to different items to the force meter. What do you think will happen? How much pull force do the different items exert? </a:t>
            </a:r>
          </a:p>
          <a:p>
            <a:pPr algn="l"/>
            <a:r>
              <a:rPr lang="en-GB" sz="4000" dirty="0" smtClean="0">
                <a:latin typeface="My Happy Ending" pitchFamily="2" charset="0"/>
                <a:ea typeface="My Happy Ending" pitchFamily="2" charset="0"/>
              </a:rPr>
              <a:t>Note </a:t>
            </a:r>
            <a:r>
              <a:rPr lang="en-GB" sz="4000" dirty="0">
                <a:latin typeface="My Happy Ending" pitchFamily="2" charset="0"/>
                <a:ea typeface="My Happy Ending" pitchFamily="2" charset="0"/>
              </a:rPr>
              <a:t>the number of </a:t>
            </a:r>
            <a:r>
              <a:rPr lang="en-GB" sz="4000" dirty="0" err="1">
                <a:latin typeface="My Happy Ending" pitchFamily="2" charset="0"/>
                <a:ea typeface="My Happy Ending" pitchFamily="2" charset="0"/>
              </a:rPr>
              <a:t>newtons</a:t>
            </a:r>
            <a:r>
              <a:rPr lang="en-GB" sz="4000" dirty="0">
                <a:latin typeface="My Happy Ending" pitchFamily="2" charset="0"/>
                <a:ea typeface="My Happy Ending" pitchFamily="2" charset="0"/>
              </a:rPr>
              <a:t> (N) shown on the meter’s scale. </a:t>
            </a:r>
            <a:endParaRPr lang="en-GB" sz="4000" dirty="0" smtClean="0">
              <a:latin typeface="My Happy Ending" pitchFamily="2" charset="0"/>
              <a:ea typeface="My Happy Ending" pitchFamily="2" charset="0"/>
            </a:endParaRPr>
          </a:p>
          <a:p>
            <a:pPr algn="l"/>
            <a:endParaRPr lang="en-GB" sz="4000" u="sng" dirty="0" smtClean="0">
              <a:latin typeface="My Happy Ending" pitchFamily="2" charset="0"/>
              <a:ea typeface="My Happy Ending" pitchFamily="2" charset="0"/>
            </a:endParaRPr>
          </a:p>
          <a:p>
            <a:pPr algn="l"/>
            <a:r>
              <a:rPr lang="en-GB" sz="4000" u="sng" dirty="0" smtClean="0">
                <a:latin typeface="My Happy Ending" pitchFamily="2" charset="0"/>
                <a:ea typeface="My Happy Ending" pitchFamily="2" charset="0"/>
              </a:rPr>
              <a:t>(Home learners – see next slide)</a:t>
            </a:r>
            <a:endParaRPr lang="en-GB" sz="4000" u="sng" dirty="0">
              <a:latin typeface="My Happy Ending" pitchFamily="2" charset="0"/>
              <a:ea typeface="My Happy Ending" pitchFamily="2" charset="0"/>
            </a:endParaRPr>
          </a:p>
        </p:txBody>
      </p:sp>
      <p:pic>
        <p:nvPicPr>
          <p:cNvPr id="2" name="Picture 1"/>
          <p:cNvPicPr>
            <a:picLocks noChangeAspect="1"/>
          </p:cNvPicPr>
          <p:nvPr/>
        </p:nvPicPr>
        <p:blipFill>
          <a:blip r:embed="rId2"/>
          <a:stretch>
            <a:fillRect/>
          </a:stretch>
        </p:blipFill>
        <p:spPr>
          <a:xfrm>
            <a:off x="10247131" y="538979"/>
            <a:ext cx="1024548" cy="4124462"/>
          </a:xfrm>
          <a:prstGeom prst="rect">
            <a:avLst/>
          </a:prstGeom>
        </p:spPr>
      </p:pic>
    </p:spTree>
    <p:extLst>
      <p:ext uri="{BB962C8B-B14F-4D97-AF65-F5344CB8AC3E}">
        <p14:creationId xmlns:p14="http://schemas.microsoft.com/office/powerpoint/2010/main" val="3721549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3194" y="538979"/>
            <a:ext cx="9144000" cy="4979255"/>
          </a:xfrm>
        </p:spPr>
        <p:txBody>
          <a:bodyPr>
            <a:noAutofit/>
          </a:bodyPr>
          <a:lstStyle/>
          <a:p>
            <a:pPr algn="l"/>
            <a:r>
              <a:rPr lang="en-GB" sz="4800" u="sng" dirty="0" smtClean="0">
                <a:latin typeface="My Happy Ending" pitchFamily="2" charset="0"/>
                <a:ea typeface="My Happy Ending" pitchFamily="2" charset="0"/>
              </a:rPr>
              <a:t>Home </a:t>
            </a:r>
            <a:r>
              <a:rPr lang="en-GB" sz="4800" u="sng" dirty="0">
                <a:latin typeface="My Happy Ending" pitchFamily="2" charset="0"/>
                <a:ea typeface="My Happy Ending" pitchFamily="2" charset="0"/>
              </a:rPr>
              <a:t>learners </a:t>
            </a:r>
          </a:p>
          <a:p>
            <a:pPr algn="l"/>
            <a:r>
              <a:rPr lang="en-GB" sz="4800" dirty="0" smtClean="0">
                <a:latin typeface="My Happy Ending" pitchFamily="2" charset="0"/>
                <a:ea typeface="My Happy Ending" pitchFamily="2" charset="0"/>
              </a:rPr>
              <a:t>Have a go at some contact force activities at home. You could get some ideas from the video we watched. </a:t>
            </a:r>
          </a:p>
          <a:p>
            <a:pPr algn="l"/>
            <a:r>
              <a:rPr lang="en-GB" sz="4800" dirty="0" smtClean="0">
                <a:latin typeface="My Happy Ending" pitchFamily="2" charset="0"/>
                <a:ea typeface="My Happy Ending" pitchFamily="2" charset="0"/>
              </a:rPr>
              <a:t>What happens to the object if you pull or push harder?</a:t>
            </a:r>
          </a:p>
          <a:p>
            <a:pPr algn="l"/>
            <a:r>
              <a:rPr lang="en-GB" sz="4800" dirty="0" smtClean="0">
                <a:latin typeface="My Happy Ending" pitchFamily="2" charset="0"/>
                <a:ea typeface="My Happy Ending" pitchFamily="2" charset="0"/>
              </a:rPr>
              <a:t>What happens to the object if you pull or push more gently?</a:t>
            </a:r>
          </a:p>
        </p:txBody>
      </p:sp>
    </p:spTree>
    <p:extLst>
      <p:ext uri="{BB962C8B-B14F-4D97-AF65-F5344CB8AC3E}">
        <p14:creationId xmlns:p14="http://schemas.microsoft.com/office/powerpoint/2010/main" val="2333028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31967" y="802566"/>
            <a:ext cx="10045336" cy="5663548"/>
          </a:xfrm>
        </p:spPr>
        <p:txBody>
          <a:bodyPr>
            <a:normAutofit fontScale="92500" lnSpcReduction="10000"/>
          </a:bodyPr>
          <a:lstStyle/>
          <a:p>
            <a:pPr algn="l"/>
            <a:r>
              <a:rPr lang="en-US" sz="4800" dirty="0" smtClean="0">
                <a:latin typeface="My Happy Ending" pitchFamily="2" charset="0"/>
                <a:ea typeface="My Happy Ending" pitchFamily="2" charset="0"/>
              </a:rPr>
              <a:t>Then, draw a science model to show what has happened using force arrows. Remember a bigger force is represented by a bigger arrow and a smaller force is represented by a smaller arrow. </a:t>
            </a:r>
            <a:r>
              <a:rPr lang="en-US" sz="4800" dirty="0" smtClean="0">
                <a:latin typeface="My Happy Ending" pitchFamily="2" charset="0"/>
                <a:ea typeface="My Happy Ending" pitchFamily="2" charset="0"/>
              </a:rPr>
              <a:t>Always write </a:t>
            </a:r>
            <a:r>
              <a:rPr lang="en-US" sz="4800" dirty="0" smtClean="0">
                <a:solidFill>
                  <a:srgbClr val="FF0000"/>
                </a:solidFill>
                <a:latin typeface="My Happy Ending" pitchFamily="2" charset="0"/>
                <a:ea typeface="My Happy Ending" pitchFamily="2" charset="0"/>
              </a:rPr>
              <a:t>push</a:t>
            </a:r>
            <a:r>
              <a:rPr lang="en-US" sz="4800" dirty="0" smtClean="0">
                <a:latin typeface="My Happy Ending" pitchFamily="2" charset="0"/>
                <a:ea typeface="My Happy Ending" pitchFamily="2" charset="0"/>
              </a:rPr>
              <a:t> or </a:t>
            </a:r>
            <a:r>
              <a:rPr lang="en-US" sz="4800" dirty="0" smtClean="0">
                <a:solidFill>
                  <a:srgbClr val="FF0000"/>
                </a:solidFill>
                <a:latin typeface="My Happy Ending" pitchFamily="2" charset="0"/>
                <a:ea typeface="My Happy Ending" pitchFamily="2" charset="0"/>
              </a:rPr>
              <a:t>pull</a:t>
            </a:r>
            <a:r>
              <a:rPr lang="en-US" sz="4800" dirty="0" smtClean="0">
                <a:latin typeface="My Happy Ending" pitchFamily="2" charset="0"/>
                <a:ea typeface="My Happy Ending" pitchFamily="2" charset="0"/>
              </a:rPr>
              <a:t> above your arrow and make sure the arrow is facing the correct direction (the direction of the force).</a:t>
            </a:r>
            <a:endParaRPr lang="en-US" sz="4800" dirty="0" smtClean="0">
              <a:latin typeface="My Happy Ending" pitchFamily="2" charset="0"/>
              <a:ea typeface="My Happy Ending" pitchFamily="2" charset="0"/>
            </a:endParaRPr>
          </a:p>
          <a:p>
            <a:pPr algn="l"/>
            <a:endParaRPr lang="en-US" sz="4800" dirty="0" smtClean="0">
              <a:latin typeface="My Happy Ending" pitchFamily="2" charset="0"/>
              <a:ea typeface="My Happy Ending" pitchFamily="2" charset="0"/>
            </a:endParaRPr>
          </a:p>
          <a:p>
            <a:pPr algn="l"/>
            <a:endParaRPr lang="en-US" sz="4800" dirty="0" smtClean="0">
              <a:latin typeface="My Happy Ending" pitchFamily="2" charset="0"/>
              <a:ea typeface="My Happy Ending" pitchFamily="2" charset="0"/>
            </a:endParaRPr>
          </a:p>
          <a:p>
            <a:pPr algn="l"/>
            <a:endParaRPr lang="en-US" sz="4800" dirty="0">
              <a:latin typeface="My Happy Ending" pitchFamily="2" charset="0"/>
              <a:ea typeface="My Happy Ending" pitchFamily="2" charset="0"/>
            </a:endParaRPr>
          </a:p>
          <a:p>
            <a:pPr algn="l"/>
            <a:r>
              <a:rPr lang="en-US" sz="4800" dirty="0" smtClean="0">
                <a:latin typeface="My Happy Ending" pitchFamily="2" charset="0"/>
                <a:ea typeface="My Happy Ending" pitchFamily="2" charset="0"/>
              </a:rPr>
              <a:t>Can </a:t>
            </a:r>
            <a:r>
              <a:rPr lang="en-US" sz="4800" dirty="0" smtClean="0">
                <a:latin typeface="My Happy Ending" pitchFamily="2" charset="0"/>
                <a:ea typeface="My Happy Ending" pitchFamily="2" charset="0"/>
              </a:rPr>
              <a:t>you write what has happened and why?</a:t>
            </a:r>
          </a:p>
          <a:p>
            <a:pPr algn="l"/>
            <a:endParaRPr lang="en-US" sz="4400" dirty="0">
              <a:latin typeface="My Happy Ending" pitchFamily="2" charset="0"/>
              <a:ea typeface="My Happy Ending" pitchFamily="2" charset="0"/>
            </a:endParaRPr>
          </a:p>
        </p:txBody>
      </p:sp>
      <p:pic>
        <p:nvPicPr>
          <p:cNvPr id="2" name="Picture 1"/>
          <p:cNvPicPr>
            <a:picLocks noChangeAspect="1"/>
          </p:cNvPicPr>
          <p:nvPr/>
        </p:nvPicPr>
        <p:blipFill>
          <a:blip r:embed="rId2"/>
          <a:stretch>
            <a:fillRect/>
          </a:stretch>
        </p:blipFill>
        <p:spPr>
          <a:xfrm>
            <a:off x="1749742" y="3633187"/>
            <a:ext cx="2657475" cy="1552575"/>
          </a:xfrm>
          <a:prstGeom prst="rect">
            <a:avLst/>
          </a:prstGeom>
        </p:spPr>
      </p:pic>
      <p:pic>
        <p:nvPicPr>
          <p:cNvPr id="4" name="Picture 3"/>
          <p:cNvPicPr>
            <a:picLocks noChangeAspect="1"/>
          </p:cNvPicPr>
          <p:nvPr/>
        </p:nvPicPr>
        <p:blipFill>
          <a:blip r:embed="rId3"/>
          <a:stretch>
            <a:fillRect/>
          </a:stretch>
        </p:blipFill>
        <p:spPr>
          <a:xfrm>
            <a:off x="8296587" y="3958399"/>
            <a:ext cx="2550182" cy="2234565"/>
          </a:xfrm>
          <a:prstGeom prst="rect">
            <a:avLst/>
          </a:prstGeom>
        </p:spPr>
      </p:pic>
    </p:spTree>
    <p:extLst>
      <p:ext uri="{BB962C8B-B14F-4D97-AF65-F5344CB8AC3E}">
        <p14:creationId xmlns:p14="http://schemas.microsoft.com/office/powerpoint/2010/main" val="1479494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4" name="TextBox 3"/>
          <p:cNvSpPr txBox="1"/>
          <p:nvPr/>
        </p:nvSpPr>
        <p:spPr>
          <a:xfrm>
            <a:off x="1854924" y="1031966"/>
            <a:ext cx="7759337" cy="1938992"/>
          </a:xfrm>
          <a:prstGeom prst="rect">
            <a:avLst/>
          </a:prstGeom>
          <a:noFill/>
        </p:spPr>
        <p:txBody>
          <a:bodyPr wrap="square" rtlCol="0">
            <a:spAutoFit/>
          </a:bodyPr>
          <a:lstStyle/>
          <a:p>
            <a:r>
              <a:rPr lang="en-GB" sz="6000" dirty="0">
                <a:latin typeface="My Happy Ending" pitchFamily="2" charset="0"/>
                <a:ea typeface="My Happy Ending" pitchFamily="2" charset="0"/>
              </a:rPr>
              <a:t>Tell your partner 3 things you have learnt </a:t>
            </a:r>
            <a:r>
              <a:rPr lang="en-GB" sz="6000">
                <a:latin typeface="My Happy Ending" pitchFamily="2" charset="0"/>
                <a:ea typeface="My Happy Ending" pitchFamily="2" charset="0"/>
              </a:rPr>
              <a:t>about </a:t>
            </a:r>
            <a:r>
              <a:rPr lang="en-GB" sz="6000" smtClean="0">
                <a:latin typeface="My Happy Ending" pitchFamily="2" charset="0"/>
                <a:ea typeface="My Happy Ending" pitchFamily="2" charset="0"/>
              </a:rPr>
              <a:t>contact forces</a:t>
            </a:r>
            <a:r>
              <a:rPr lang="en-GB" sz="6000" dirty="0" smtClean="0">
                <a:latin typeface="My Happy Ending" pitchFamily="2" charset="0"/>
                <a:ea typeface="My Happy Ending" pitchFamily="2" charset="0"/>
              </a:rPr>
              <a:t>.</a:t>
            </a:r>
            <a:endParaRPr lang="en-GB" sz="6000" dirty="0">
              <a:latin typeface="My Happy Ending" pitchFamily="2" charset="0"/>
              <a:ea typeface="My Happy Ending" pitchFamily="2" charset="0"/>
            </a:endParaRPr>
          </a:p>
        </p:txBody>
      </p:sp>
    </p:spTree>
    <p:extLst>
      <p:ext uri="{BB962C8B-B14F-4D97-AF65-F5344CB8AC3E}">
        <p14:creationId xmlns:p14="http://schemas.microsoft.com/office/powerpoint/2010/main" val="1282090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01337" y="802566"/>
            <a:ext cx="9668189" cy="4979255"/>
          </a:xfrm>
        </p:spPr>
        <p:txBody>
          <a:bodyPr>
            <a:normAutofit/>
          </a:bodyPr>
          <a:lstStyle/>
          <a:p>
            <a:pPr algn="l"/>
            <a:r>
              <a:rPr lang="en-GB" sz="5400" dirty="0">
                <a:latin typeface="My Happy Ending" pitchFamily="2" charset="0"/>
                <a:ea typeface="My Happy Ending" pitchFamily="2" charset="0"/>
              </a:rPr>
              <a:t>LO: </a:t>
            </a:r>
            <a:r>
              <a:rPr lang="en-GB" sz="5400" dirty="0" smtClean="0">
                <a:latin typeface="My Happy Ending" pitchFamily="2" charset="0"/>
                <a:ea typeface="My Happy Ending" pitchFamily="2" charset="0"/>
              </a:rPr>
              <a:t>To know </a:t>
            </a:r>
            <a:r>
              <a:rPr lang="en-US" sz="5400" dirty="0" smtClean="0">
                <a:latin typeface="My Happy Ending" pitchFamily="2" charset="0"/>
                <a:ea typeface="My Happy Ending" pitchFamily="2" charset="0"/>
              </a:rPr>
              <a:t>h</a:t>
            </a:r>
            <a:r>
              <a:rPr lang="en-US" sz="5400" dirty="0" smtClean="0">
                <a:latin typeface="My Happy Ending" pitchFamily="2" charset="0"/>
                <a:ea typeface="My Happy Ending" pitchFamily="2" charset="0"/>
              </a:rPr>
              <a:t>ow we can show </a:t>
            </a:r>
            <a:r>
              <a:rPr lang="en-US" sz="5400" dirty="0">
                <a:latin typeface="My Happy Ending" pitchFamily="2" charset="0"/>
                <a:ea typeface="My Happy Ending" pitchFamily="2" charset="0"/>
              </a:rPr>
              <a:t>and measure contact </a:t>
            </a:r>
            <a:r>
              <a:rPr lang="en-US" sz="5400" dirty="0" smtClean="0">
                <a:latin typeface="My Happy Ending" pitchFamily="2" charset="0"/>
                <a:ea typeface="My Happy Ending" pitchFamily="2" charset="0"/>
              </a:rPr>
              <a:t>forces.</a:t>
            </a:r>
            <a:endParaRPr lang="en-GB" sz="5400" dirty="0" smtClean="0">
              <a:latin typeface="My Happy Ending" pitchFamily="2" charset="0"/>
              <a:ea typeface="My Happy Ending" pitchFamily="2" charset="0"/>
            </a:endParaRPr>
          </a:p>
          <a:p>
            <a:pPr algn="l"/>
            <a:r>
              <a:rPr lang="en-GB" sz="5400" dirty="0" smtClean="0">
                <a:latin typeface="My Happy Ending" pitchFamily="2" charset="0"/>
                <a:ea typeface="My Happy Ending" pitchFamily="2" charset="0"/>
              </a:rPr>
              <a:t>LO</a:t>
            </a:r>
            <a:r>
              <a:rPr lang="en-GB" sz="5400" dirty="0">
                <a:latin typeface="My Happy Ending" pitchFamily="2" charset="0"/>
                <a:ea typeface="My Happy Ending" pitchFamily="2" charset="0"/>
              </a:rPr>
              <a:t>: To </a:t>
            </a:r>
            <a:r>
              <a:rPr lang="en-US" sz="5400" dirty="0" smtClean="0">
                <a:latin typeface="My Happy Ending" pitchFamily="2" charset="0"/>
                <a:ea typeface="My Happy Ending" pitchFamily="2" charset="0"/>
              </a:rPr>
              <a:t>p</a:t>
            </a:r>
            <a:r>
              <a:rPr lang="en-US" sz="5400" dirty="0" smtClean="0">
                <a:latin typeface="My Happy Ending" pitchFamily="2" charset="0"/>
                <a:ea typeface="My Happy Ending" pitchFamily="2" charset="0"/>
              </a:rPr>
              <a:t>redict using cause </a:t>
            </a:r>
            <a:r>
              <a:rPr lang="en-US" sz="5400" dirty="0">
                <a:latin typeface="My Happy Ending" pitchFamily="2" charset="0"/>
                <a:ea typeface="My Happy Ending" pitchFamily="2" charset="0"/>
              </a:rPr>
              <a:t>&amp; </a:t>
            </a:r>
            <a:r>
              <a:rPr lang="en-US" sz="5400" dirty="0" smtClean="0">
                <a:latin typeface="My Happy Ending" pitchFamily="2" charset="0"/>
                <a:ea typeface="My Happy Ending" pitchFamily="2" charset="0"/>
              </a:rPr>
              <a:t>effect.</a:t>
            </a:r>
            <a:endParaRPr lang="en-GB" sz="9600" dirty="0">
              <a:latin typeface="My Happy Ending" pitchFamily="2" charset="0"/>
              <a:ea typeface="My Happy Ending" pitchFamily="2" charset="0"/>
            </a:endParaRPr>
          </a:p>
          <a:p>
            <a:pPr algn="l"/>
            <a:endParaRPr lang="en-GB" sz="5400" dirty="0">
              <a:latin typeface="My Happy Ending" pitchFamily="2" charset="0"/>
              <a:ea typeface="My Happy Ending" pitchFamily="2" charset="0"/>
            </a:endParaRPr>
          </a:p>
          <a:p>
            <a:pPr algn="l"/>
            <a:endParaRPr lang="en-US" dirty="0" smtClean="0"/>
          </a:p>
        </p:txBody>
      </p:sp>
    </p:spTree>
    <p:extLst>
      <p:ext uri="{BB962C8B-B14F-4D97-AF65-F5344CB8AC3E}">
        <p14:creationId xmlns:p14="http://schemas.microsoft.com/office/powerpoint/2010/main" val="2025026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5526" y="802566"/>
            <a:ext cx="9144000" cy="4979255"/>
          </a:xfrm>
        </p:spPr>
        <p:txBody>
          <a:bodyPr>
            <a:normAutofit fontScale="92500" lnSpcReduction="20000"/>
          </a:bodyPr>
          <a:lstStyle/>
          <a:p>
            <a:pPr algn="l"/>
            <a:r>
              <a:rPr lang="en-GB" sz="6000" u="sng" dirty="0">
                <a:latin typeface="My Happy Ending" pitchFamily="2" charset="0"/>
                <a:ea typeface="My Happy Ending" pitchFamily="2" charset="0"/>
              </a:rPr>
              <a:t>Vocabulary</a:t>
            </a:r>
          </a:p>
          <a:p>
            <a:pPr algn="l"/>
            <a:r>
              <a:rPr lang="en-GB" sz="4800" dirty="0">
                <a:latin typeface="My Happy Ending" pitchFamily="2" charset="0"/>
                <a:ea typeface="My Happy Ending" pitchFamily="2" charset="0"/>
              </a:rPr>
              <a:t>f</a:t>
            </a:r>
            <a:r>
              <a:rPr lang="en-GB" sz="4800" dirty="0" smtClean="0">
                <a:latin typeface="My Happy Ending" pitchFamily="2" charset="0"/>
                <a:ea typeface="My Happy Ending" pitchFamily="2" charset="0"/>
              </a:rPr>
              <a:t>orce 		push 		pull 		</a:t>
            </a:r>
            <a:r>
              <a:rPr lang="en-GB" sz="4800" dirty="0" smtClean="0">
                <a:solidFill>
                  <a:srgbClr val="FF0000"/>
                </a:solidFill>
                <a:latin typeface="My Happy Ending" pitchFamily="2" charset="0"/>
                <a:ea typeface="My Happy Ending" pitchFamily="2" charset="0"/>
              </a:rPr>
              <a:t>contact force </a:t>
            </a:r>
            <a:r>
              <a:rPr lang="en-GB" sz="4800" dirty="0" smtClean="0">
                <a:latin typeface="My Happy Ending" pitchFamily="2" charset="0"/>
                <a:ea typeface="My Happy Ending" pitchFamily="2" charset="0"/>
              </a:rPr>
              <a:t>	</a:t>
            </a:r>
          </a:p>
          <a:p>
            <a:pPr algn="l"/>
            <a:r>
              <a:rPr lang="en-GB" sz="4800" dirty="0" smtClean="0">
                <a:latin typeface="My Happy Ending" pitchFamily="2" charset="0"/>
                <a:ea typeface="My Happy Ending" pitchFamily="2" charset="0"/>
              </a:rPr>
              <a:t>distance force 	gravity 	force arrow</a:t>
            </a:r>
          </a:p>
          <a:p>
            <a:pPr algn="l"/>
            <a:r>
              <a:rPr lang="en-GB" sz="4800" dirty="0" smtClean="0">
                <a:latin typeface="My Happy Ending" pitchFamily="2" charset="0"/>
                <a:ea typeface="My Happy Ending" pitchFamily="2" charset="0"/>
              </a:rPr>
              <a:t>movement </a:t>
            </a:r>
            <a:r>
              <a:rPr lang="en-GB" sz="4800" dirty="0">
                <a:latin typeface="My Happy Ending" pitchFamily="2" charset="0"/>
                <a:ea typeface="My Happy Ending" pitchFamily="2" charset="0"/>
              </a:rPr>
              <a:t>(associated terminology</a:t>
            </a:r>
            <a:r>
              <a:rPr lang="en-GB" sz="4800" dirty="0" smtClean="0">
                <a:latin typeface="My Happy Ending" pitchFamily="2" charset="0"/>
                <a:ea typeface="My Happy Ending" pitchFamily="2" charset="0"/>
              </a:rPr>
              <a:t>) 		magnetic magnetism 		poles </a:t>
            </a:r>
            <a:r>
              <a:rPr lang="en-GB" sz="4800" dirty="0">
                <a:latin typeface="My Happy Ending" pitchFamily="2" charset="0"/>
                <a:ea typeface="My Happy Ending" pitchFamily="2" charset="0"/>
              </a:rPr>
              <a:t>(north, south</a:t>
            </a:r>
            <a:r>
              <a:rPr lang="en-GB" sz="4800" dirty="0" smtClean="0">
                <a:latin typeface="My Happy Ending" pitchFamily="2" charset="0"/>
                <a:ea typeface="My Happy Ending" pitchFamily="2" charset="0"/>
              </a:rPr>
              <a:t>) 		attract repel 		non-magnetic</a:t>
            </a:r>
            <a:endParaRPr lang="en-GB" sz="4800" dirty="0">
              <a:latin typeface="My Happy Ending" pitchFamily="2" charset="0"/>
              <a:ea typeface="My Happy Ending" pitchFamily="2" charset="0"/>
            </a:endParaRPr>
          </a:p>
          <a:p>
            <a:pPr algn="l"/>
            <a:r>
              <a:rPr lang="en-GB" sz="5400" dirty="0" smtClean="0">
                <a:latin typeface="My Happy Ending" pitchFamily="2" charset="0"/>
                <a:ea typeface="My Happy Ending" pitchFamily="2" charset="0"/>
              </a:rPr>
              <a:t>These </a:t>
            </a:r>
            <a:r>
              <a:rPr lang="en-GB" sz="5400" dirty="0">
                <a:latin typeface="My Happy Ending" pitchFamily="2" charset="0"/>
                <a:ea typeface="My Happy Ending" pitchFamily="2" charset="0"/>
              </a:rPr>
              <a:t>are some of the words we will be using over the course of the unit.</a:t>
            </a:r>
          </a:p>
          <a:p>
            <a:pPr algn="l"/>
            <a:endParaRPr lang="en-GB" sz="6000" u="sng" dirty="0">
              <a:latin typeface="My Happy Ending" pitchFamily="2" charset="0"/>
              <a:ea typeface="My Happy Ending" pitchFamily="2" charset="0"/>
            </a:endParaRPr>
          </a:p>
        </p:txBody>
      </p:sp>
    </p:spTree>
    <p:extLst>
      <p:ext uri="{BB962C8B-B14F-4D97-AF65-F5344CB8AC3E}">
        <p14:creationId xmlns:p14="http://schemas.microsoft.com/office/powerpoint/2010/main" val="1073633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38143" y="933195"/>
            <a:ext cx="9144000" cy="4979255"/>
          </a:xfrm>
        </p:spPr>
        <p:txBody>
          <a:bodyPr>
            <a:normAutofit/>
          </a:bodyPr>
          <a:lstStyle/>
          <a:p>
            <a:pPr algn="l"/>
            <a:r>
              <a:rPr lang="en-GB" sz="6000" dirty="0" smtClean="0">
                <a:latin typeface="My Happy Ending" pitchFamily="2" charset="0"/>
                <a:ea typeface="My Happy Ending" pitchFamily="2" charset="0"/>
              </a:rPr>
              <a:t>What do you think a contact force is?</a:t>
            </a:r>
          </a:p>
          <a:p>
            <a:pPr algn="l"/>
            <a:endParaRPr lang="en-GB" sz="6000" dirty="0">
              <a:latin typeface="My Happy Ending" pitchFamily="2" charset="0"/>
              <a:ea typeface="My Happy Ending" pitchFamily="2" charset="0"/>
            </a:endParaRPr>
          </a:p>
          <a:p>
            <a:pPr algn="l"/>
            <a:r>
              <a:rPr lang="en-GB" sz="6000" dirty="0" smtClean="0">
                <a:latin typeface="My Happy Ending" pitchFamily="2" charset="0"/>
                <a:ea typeface="My Happy Ending" pitchFamily="2" charset="0"/>
              </a:rPr>
              <a:t>A </a:t>
            </a:r>
            <a:r>
              <a:rPr lang="en-GB" sz="6000" dirty="0">
                <a:latin typeface="My Happy Ending" pitchFamily="2" charset="0"/>
                <a:ea typeface="My Happy Ending" pitchFamily="2" charset="0"/>
              </a:rPr>
              <a:t>force that </a:t>
            </a:r>
            <a:r>
              <a:rPr lang="en-GB" sz="6000" dirty="0" smtClean="0">
                <a:latin typeface="My Happy Ending" pitchFamily="2" charset="0"/>
                <a:ea typeface="My Happy Ending" pitchFamily="2" charset="0"/>
              </a:rPr>
              <a:t>acts </a:t>
            </a:r>
            <a:r>
              <a:rPr lang="en-GB" sz="6000" dirty="0">
                <a:latin typeface="My Happy Ending" pitchFamily="2" charset="0"/>
                <a:ea typeface="My Happy Ending" pitchFamily="2" charset="0"/>
              </a:rPr>
              <a:t>between two objects that are physically touching.</a:t>
            </a:r>
            <a:r>
              <a:rPr lang="en-GB" sz="6000" dirty="0" smtClean="0">
                <a:latin typeface="My Happy Ending" pitchFamily="2" charset="0"/>
                <a:ea typeface="My Happy Ending" pitchFamily="2" charset="0"/>
              </a:rPr>
              <a:t>		</a:t>
            </a:r>
            <a:endParaRPr lang="en-GB" sz="6000" dirty="0" smtClean="0">
              <a:latin typeface="My Happy Ending" pitchFamily="2" charset="0"/>
              <a:ea typeface="My Happy Ending" pitchFamily="2" charset="0"/>
            </a:endParaRPr>
          </a:p>
          <a:p>
            <a:pPr algn="l"/>
            <a:endParaRPr lang="en-GB" sz="4800" u="sng" dirty="0">
              <a:latin typeface="My Happy Ending" pitchFamily="2" charset="0"/>
              <a:ea typeface="My Happy Ending" pitchFamily="2" charset="0"/>
            </a:endParaRPr>
          </a:p>
          <a:p>
            <a:pPr algn="l"/>
            <a:endParaRPr lang="en-GB" sz="6000" u="sng" dirty="0">
              <a:latin typeface="My Happy Ending" pitchFamily="2" charset="0"/>
              <a:ea typeface="My Happy Ending" pitchFamily="2" charset="0"/>
            </a:endParaRPr>
          </a:p>
        </p:txBody>
      </p:sp>
      <p:pic>
        <p:nvPicPr>
          <p:cNvPr id="2" name="Picture 1"/>
          <p:cNvPicPr>
            <a:picLocks noChangeAspect="1"/>
          </p:cNvPicPr>
          <p:nvPr/>
        </p:nvPicPr>
        <p:blipFill>
          <a:blip r:embed="rId2"/>
          <a:stretch>
            <a:fillRect/>
          </a:stretch>
        </p:blipFill>
        <p:spPr>
          <a:xfrm>
            <a:off x="8696754" y="1055861"/>
            <a:ext cx="1408298" cy="1219306"/>
          </a:xfrm>
          <a:prstGeom prst="rect">
            <a:avLst/>
          </a:prstGeom>
        </p:spPr>
      </p:pic>
    </p:spTree>
    <p:extLst>
      <p:ext uri="{BB962C8B-B14F-4D97-AF65-F5344CB8AC3E}">
        <p14:creationId xmlns:p14="http://schemas.microsoft.com/office/powerpoint/2010/main" val="180076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48951" y="1011572"/>
            <a:ext cx="9144000" cy="4979255"/>
          </a:xfrm>
        </p:spPr>
        <p:txBody>
          <a:bodyPr>
            <a:normAutofit/>
          </a:bodyPr>
          <a:lstStyle/>
          <a:p>
            <a:pPr lvl="0" algn="l"/>
            <a:r>
              <a:rPr lang="en-GB" sz="6000" dirty="0" smtClean="0">
                <a:latin typeface="My Happy Ending" pitchFamily="2" charset="0"/>
                <a:ea typeface="My Happy Ending" pitchFamily="2" charset="0"/>
              </a:rPr>
              <a:t>Can you think of anything that you do that uses contact forces? </a:t>
            </a:r>
            <a:endParaRPr lang="en-GB" sz="6000" u="sng" dirty="0">
              <a:latin typeface="My Happy Ending" pitchFamily="2" charset="0"/>
              <a:ea typeface="My Happy Ending" pitchFamily="2" charset="0"/>
            </a:endParaRPr>
          </a:p>
        </p:txBody>
      </p:sp>
      <p:pic>
        <p:nvPicPr>
          <p:cNvPr id="4" name="Picture 3"/>
          <p:cNvPicPr>
            <a:picLocks noChangeAspect="1"/>
          </p:cNvPicPr>
          <p:nvPr/>
        </p:nvPicPr>
        <p:blipFill>
          <a:blip r:embed="rId2"/>
          <a:stretch>
            <a:fillRect/>
          </a:stretch>
        </p:blipFill>
        <p:spPr>
          <a:xfrm>
            <a:off x="9988773" y="1390395"/>
            <a:ext cx="1409248" cy="1217078"/>
          </a:xfrm>
          <a:prstGeom prst="rect">
            <a:avLst/>
          </a:prstGeom>
        </p:spPr>
      </p:pic>
    </p:spTree>
    <p:extLst>
      <p:ext uri="{BB962C8B-B14F-4D97-AF65-F5344CB8AC3E}">
        <p14:creationId xmlns:p14="http://schemas.microsoft.com/office/powerpoint/2010/main" val="1431409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9320" y="5138737"/>
            <a:ext cx="9144000" cy="852090"/>
          </a:xfrm>
        </p:spPr>
        <p:txBody>
          <a:bodyPr>
            <a:normAutofit fontScale="92500" lnSpcReduction="10000"/>
          </a:bodyPr>
          <a:lstStyle/>
          <a:p>
            <a:pPr algn="l"/>
            <a:r>
              <a:rPr lang="en-GB" sz="6000" dirty="0" smtClean="0">
                <a:latin typeface="My Happy Ending" pitchFamily="2" charset="0"/>
                <a:ea typeface="My Happy Ending" pitchFamily="2" charset="0"/>
              </a:rPr>
              <a:t>Let’s watch this short video to find out more.</a:t>
            </a:r>
            <a:endParaRPr lang="en-GB" sz="6000" dirty="0">
              <a:latin typeface="My Happy Ending" pitchFamily="2" charset="0"/>
              <a:ea typeface="My Happy Ending" pitchFamily="2" charset="0"/>
            </a:endParaRPr>
          </a:p>
        </p:txBody>
      </p:sp>
      <p:pic>
        <p:nvPicPr>
          <p:cNvPr id="2" name="Picture 1">
            <a:hlinkClick r:id="rId2"/>
          </p:cNvPr>
          <p:cNvPicPr>
            <a:picLocks noChangeAspect="1"/>
          </p:cNvPicPr>
          <p:nvPr/>
        </p:nvPicPr>
        <p:blipFill>
          <a:blip r:embed="rId3"/>
          <a:stretch>
            <a:fillRect/>
          </a:stretch>
        </p:blipFill>
        <p:spPr>
          <a:xfrm>
            <a:off x="2746329" y="726485"/>
            <a:ext cx="6124575" cy="3419475"/>
          </a:xfrm>
          <a:prstGeom prst="rect">
            <a:avLst/>
          </a:prstGeom>
        </p:spPr>
      </p:pic>
    </p:spTree>
    <p:extLst>
      <p:ext uri="{BB962C8B-B14F-4D97-AF65-F5344CB8AC3E}">
        <p14:creationId xmlns:p14="http://schemas.microsoft.com/office/powerpoint/2010/main" val="126387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33640" y="919433"/>
            <a:ext cx="9144000" cy="4919663"/>
          </a:xfrm>
        </p:spPr>
        <p:txBody>
          <a:bodyPr>
            <a:normAutofit/>
          </a:bodyPr>
          <a:lstStyle/>
          <a:p>
            <a:pPr algn="l"/>
            <a:r>
              <a:rPr lang="en-GB" sz="6000" dirty="0" smtClean="0">
                <a:latin typeface="My Happy Ending" pitchFamily="2" charset="0"/>
                <a:ea typeface="My Happy Ending" pitchFamily="2" charset="0"/>
              </a:rPr>
              <a:t>Now we are going to have a go at using contact forces. </a:t>
            </a:r>
          </a:p>
          <a:p>
            <a:pPr algn="l"/>
            <a:r>
              <a:rPr lang="en-GB" sz="6000" dirty="0" smtClean="0">
                <a:latin typeface="My Happy Ending" pitchFamily="2" charset="0"/>
                <a:ea typeface="My Happy Ending" pitchFamily="2" charset="0"/>
              </a:rPr>
              <a:t>Face your partner and hold hands. Carefully lean backwards. Don’t let go. </a:t>
            </a:r>
          </a:p>
          <a:p>
            <a:pPr algn="l"/>
            <a:r>
              <a:rPr lang="en-GB" sz="6000" dirty="0" smtClean="0">
                <a:latin typeface="My Happy Ending" pitchFamily="2" charset="0"/>
                <a:ea typeface="My Happy Ending" pitchFamily="2" charset="0"/>
              </a:rPr>
              <a:t>Are you using a push or a pull?</a:t>
            </a:r>
            <a:endParaRPr lang="en-GB" sz="6000" dirty="0">
              <a:latin typeface="My Happy Ending" pitchFamily="2" charset="0"/>
              <a:ea typeface="My Happy Ending" pitchFamily="2" charset="0"/>
            </a:endParaRPr>
          </a:p>
        </p:txBody>
      </p:sp>
    </p:spTree>
    <p:extLst>
      <p:ext uri="{BB962C8B-B14F-4D97-AF65-F5344CB8AC3E}">
        <p14:creationId xmlns:p14="http://schemas.microsoft.com/office/powerpoint/2010/main" val="1572447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5578" y="300446"/>
            <a:ext cx="11260182" cy="6309360"/>
          </a:xfrm>
        </p:spPr>
        <p:txBody>
          <a:bodyPr>
            <a:noAutofit/>
          </a:bodyPr>
          <a:lstStyle/>
          <a:p>
            <a:pPr algn="l"/>
            <a:r>
              <a:rPr lang="en-GB" sz="4400" dirty="0" smtClean="0">
                <a:latin typeface="My Happy Ending" pitchFamily="2" charset="0"/>
                <a:ea typeface="My Happy Ending" pitchFamily="2" charset="0"/>
              </a:rPr>
              <a:t>What do you think would happen if one partner pulled harder than the other? </a:t>
            </a:r>
          </a:p>
          <a:p>
            <a:pPr algn="l"/>
            <a:endParaRPr lang="en-GB" sz="4400" dirty="0" smtClean="0">
              <a:latin typeface="My Happy Ending" pitchFamily="2" charset="0"/>
              <a:ea typeface="My Happy Ending" pitchFamily="2" charset="0"/>
            </a:endParaRPr>
          </a:p>
          <a:p>
            <a:pPr algn="l"/>
            <a:r>
              <a:rPr lang="en-GB" sz="4400" u="sng" dirty="0" smtClean="0">
                <a:latin typeface="My Happy Ending" pitchFamily="2" charset="0"/>
                <a:ea typeface="My Happy Ending" pitchFamily="2" charset="0"/>
              </a:rPr>
              <a:t>Safety</a:t>
            </a:r>
            <a:r>
              <a:rPr lang="en-GB" sz="4400" dirty="0" smtClean="0">
                <a:latin typeface="My Happy Ending" pitchFamily="2" charset="0"/>
                <a:ea typeface="My Happy Ending" pitchFamily="2" charset="0"/>
              </a:rPr>
              <a:t>: You need to do this activity sensibly and carefully so that no-one falls. </a:t>
            </a:r>
          </a:p>
          <a:p>
            <a:pPr algn="l"/>
            <a:endParaRPr lang="en-GB" sz="4400" dirty="0" smtClean="0">
              <a:latin typeface="My Happy Ending" pitchFamily="2" charset="0"/>
              <a:ea typeface="My Happy Ending" pitchFamily="2" charset="0"/>
            </a:endParaRPr>
          </a:p>
          <a:p>
            <a:pPr algn="l"/>
            <a:r>
              <a:rPr lang="en-GB" sz="4400" dirty="0" smtClean="0">
                <a:latin typeface="My Happy Ending" pitchFamily="2" charset="0"/>
                <a:ea typeface="My Happy Ending" pitchFamily="2" charset="0"/>
              </a:rPr>
              <a:t>Decide who is going to pull harder and then carefully have another go. What happened? Why do you think this happened?</a:t>
            </a:r>
          </a:p>
          <a:p>
            <a:pPr algn="l"/>
            <a:endParaRPr lang="en-GB" sz="4400" dirty="0" smtClean="0">
              <a:latin typeface="My Happy Ending" pitchFamily="2" charset="0"/>
              <a:ea typeface="My Happy Ending" pitchFamily="2" charset="0"/>
            </a:endParaRPr>
          </a:p>
          <a:p>
            <a:pPr algn="l"/>
            <a:r>
              <a:rPr lang="en-GB" sz="4400" dirty="0" smtClean="0">
                <a:latin typeface="My Happy Ending" pitchFamily="2" charset="0"/>
                <a:ea typeface="My Happy Ending" pitchFamily="2" charset="0"/>
              </a:rPr>
              <a:t>Swap roles.  </a:t>
            </a:r>
            <a:endParaRPr lang="en-GB" sz="4400" dirty="0">
              <a:latin typeface="My Happy Ending" pitchFamily="2" charset="0"/>
              <a:ea typeface="My Happy Ending" pitchFamily="2" charset="0"/>
            </a:endParaRPr>
          </a:p>
        </p:txBody>
      </p:sp>
    </p:spTree>
    <p:extLst>
      <p:ext uri="{BB962C8B-B14F-4D97-AF65-F5344CB8AC3E}">
        <p14:creationId xmlns:p14="http://schemas.microsoft.com/office/powerpoint/2010/main" val="3961887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520" y="802566"/>
            <a:ext cx="9144000" cy="4979255"/>
          </a:xfrm>
        </p:spPr>
        <p:txBody>
          <a:bodyPr>
            <a:normAutofit fontScale="92500"/>
          </a:bodyPr>
          <a:lstStyle/>
          <a:p>
            <a:pPr algn="l"/>
            <a:r>
              <a:rPr lang="en-GB" sz="5400" dirty="0" smtClean="0">
                <a:latin typeface="My Happy Ending" pitchFamily="2" charset="0"/>
                <a:ea typeface="My Happy Ending" pitchFamily="2" charset="0"/>
              </a:rPr>
              <a:t>On the next two slides are some activities for school learners and home learners. All learners should:</a:t>
            </a:r>
            <a:endParaRPr lang="en-GB" sz="5400" dirty="0" smtClean="0">
              <a:latin typeface="My Happy Ending" pitchFamily="2" charset="0"/>
              <a:ea typeface="My Happy Ending" pitchFamily="2" charset="0"/>
            </a:endParaRPr>
          </a:p>
          <a:p>
            <a:pPr algn="l"/>
            <a:endParaRPr lang="en-GB" sz="5400" dirty="0">
              <a:latin typeface="My Happy Ending" pitchFamily="2" charset="0"/>
              <a:ea typeface="My Happy Ending" pitchFamily="2" charset="0"/>
            </a:endParaRPr>
          </a:p>
          <a:p>
            <a:pPr algn="l"/>
            <a:r>
              <a:rPr lang="en-GB" sz="5400" dirty="0" smtClean="0">
                <a:latin typeface="My Happy Ending" pitchFamily="2" charset="0"/>
                <a:ea typeface="My Happy Ending" pitchFamily="2" charset="0"/>
              </a:rPr>
              <a:t>BEFORE: say what you think might happen. </a:t>
            </a:r>
          </a:p>
          <a:p>
            <a:pPr algn="l"/>
            <a:r>
              <a:rPr lang="en-GB" sz="5400" dirty="0" smtClean="0">
                <a:latin typeface="My Happy Ending" pitchFamily="2" charset="0"/>
                <a:ea typeface="My Happy Ending" pitchFamily="2" charset="0"/>
              </a:rPr>
              <a:t>AFTER: say what actually happened. </a:t>
            </a:r>
          </a:p>
          <a:p>
            <a:pPr algn="l"/>
            <a:r>
              <a:rPr lang="en-GB" sz="5400" dirty="0" smtClean="0">
                <a:latin typeface="My Happy Ending" pitchFamily="2" charset="0"/>
                <a:ea typeface="My Happy Ending" pitchFamily="2" charset="0"/>
              </a:rPr>
              <a:t>WHY: can you explain why?</a:t>
            </a:r>
          </a:p>
          <a:p>
            <a:pPr algn="l"/>
            <a:endParaRPr lang="en-GB" sz="5400" dirty="0" smtClean="0">
              <a:latin typeface="My Happy Ending" pitchFamily="2" charset="0"/>
              <a:ea typeface="My Happy Ending" pitchFamily="2" charset="0"/>
            </a:endParaRPr>
          </a:p>
          <a:p>
            <a:pPr algn="l"/>
            <a:endParaRPr lang="en-GB" sz="6000" u="sng" dirty="0">
              <a:latin typeface="My Happy Ending" pitchFamily="2" charset="0"/>
              <a:ea typeface="My Happy Ending" pitchFamily="2" charset="0"/>
            </a:endParaRPr>
          </a:p>
        </p:txBody>
      </p:sp>
    </p:spTree>
    <p:extLst>
      <p:ext uri="{BB962C8B-B14F-4D97-AF65-F5344CB8AC3E}">
        <p14:creationId xmlns:p14="http://schemas.microsoft.com/office/powerpoint/2010/main" val="2373713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772</TotalTime>
  <Words>423</Words>
  <Application>Microsoft Office PowerPoint</Application>
  <PresentationFormat>Widescreen</PresentationFormat>
  <Paragraphs>45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My Happy Ending</vt:lpstr>
      <vt:lpstr>Office Theme</vt:lpstr>
      <vt:lpstr>Forces and Magnets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Hamilton</dc:creator>
  <cp:lastModifiedBy>Deborah Hamilton</cp:lastModifiedBy>
  <cp:revision>103</cp:revision>
  <dcterms:created xsi:type="dcterms:W3CDTF">2021-09-11T16:25:42Z</dcterms:created>
  <dcterms:modified xsi:type="dcterms:W3CDTF">2022-01-15T11:33:53Z</dcterms:modified>
</cp:coreProperties>
</file>