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25/01/2022</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25/01/2022</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187583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t> </a:t>
            </a:r>
          </a:p>
        </p:txBody>
      </p:sp>
      <p:sp>
        <p:nvSpPr>
          <p:cNvPr id="5" name="TextBox 4">
            <a:extLst>
              <a:ext uri="{FF2B5EF4-FFF2-40B4-BE49-F238E27FC236}">
                <a16:creationId xmlns:a16="http://schemas.microsoft.com/office/drawing/2014/main" id="{4137941E-CB84-4B3D-AA34-0A6A10000A44}"/>
              </a:ext>
            </a:extLst>
          </p:cNvPr>
          <p:cNvSpPr txBox="1"/>
          <p:nvPr/>
        </p:nvSpPr>
        <p:spPr>
          <a:xfrm>
            <a:off x="2862471" y="375088"/>
            <a:ext cx="2108269" cy="584775"/>
          </a:xfrm>
          <a:prstGeom prst="rect">
            <a:avLst/>
          </a:prstGeom>
          <a:noFill/>
        </p:spPr>
        <p:txBody>
          <a:bodyPr wrap="none" rtlCol="0">
            <a:spAutoFit/>
          </a:bodyPr>
          <a:lstStyle/>
          <a:p>
            <a:r>
              <a:rPr lang="en-GB" sz="3200" u="sng" dirty="0">
                <a:latin typeface="Comic Sans MS" panose="030F0702030302020204" pitchFamily="66" charset="0"/>
              </a:rPr>
              <a:t>Breakfast</a:t>
            </a:r>
          </a:p>
        </p:txBody>
      </p:sp>
      <p:sp>
        <p:nvSpPr>
          <p:cNvPr id="6" name="Rectangle 5">
            <a:extLst>
              <a:ext uri="{FF2B5EF4-FFF2-40B4-BE49-F238E27FC236}">
                <a16:creationId xmlns:a16="http://schemas.microsoft.com/office/drawing/2014/main" id="{AD921636-77E5-4D65-9D39-66C4CF65563E}"/>
              </a:ext>
            </a:extLst>
          </p:cNvPr>
          <p:cNvSpPr/>
          <p:nvPr/>
        </p:nvSpPr>
        <p:spPr>
          <a:xfrm>
            <a:off x="682487" y="1444109"/>
            <a:ext cx="11039061" cy="2554545"/>
          </a:xfrm>
          <a:prstGeom prst="rect">
            <a:avLst/>
          </a:prstGeom>
        </p:spPr>
        <p:txBody>
          <a:bodyPr wrap="square">
            <a:spAutoFit/>
          </a:bodyPr>
          <a:lstStyle/>
          <a:p>
            <a:r>
              <a:rPr lang="en-GB" sz="1600" dirty="0">
                <a:latin typeface="Comic Sans MS" panose="030F0702030302020204" pitchFamily="66" charset="0"/>
              </a:rPr>
              <a:t>When I wake up in the morning, I’m hungry and ready for breakfast.</a:t>
            </a:r>
          </a:p>
          <a:p>
            <a:endParaRPr lang="en-GB" sz="1600" dirty="0">
              <a:latin typeface="Comic Sans MS" panose="030F0702030302020204" pitchFamily="66" charset="0"/>
            </a:endParaRPr>
          </a:p>
          <a:p>
            <a:r>
              <a:rPr lang="en-GB" sz="1600" dirty="0">
                <a:latin typeface="Comic Sans MS" panose="030F0702030302020204" pitchFamily="66" charset="0"/>
              </a:rPr>
              <a:t>I like cereal and jam on toast.  But some people like eggs and bacon, waffles and syrup, or yoghurt and fruit.</a:t>
            </a:r>
          </a:p>
          <a:p>
            <a:endParaRPr lang="en-GB" sz="1600" dirty="0">
              <a:latin typeface="Comic Sans MS" panose="030F0702030302020204" pitchFamily="66" charset="0"/>
            </a:endParaRPr>
          </a:p>
          <a:p>
            <a:r>
              <a:rPr lang="en-GB" sz="1600" dirty="0">
                <a:latin typeface="Comic Sans MS" panose="030F0702030302020204" pitchFamily="66" charset="0"/>
              </a:rPr>
              <a:t>There are lots of delicious foods that we can eat, to start our day.</a:t>
            </a:r>
          </a:p>
          <a:p>
            <a:endParaRPr lang="en-GB" sz="1600" dirty="0">
              <a:latin typeface="Comic Sans MS" panose="030F0702030302020204" pitchFamily="66" charset="0"/>
            </a:endParaRPr>
          </a:p>
          <a:p>
            <a:r>
              <a:rPr lang="en-GB" sz="1600" dirty="0">
                <a:latin typeface="Comic Sans MS" panose="030F0702030302020204" pitchFamily="66" charset="0"/>
              </a:rPr>
              <a:t>What do you like to eat?</a:t>
            </a:r>
          </a:p>
          <a:p>
            <a:endParaRPr lang="en-GB" sz="1600" dirty="0">
              <a:latin typeface="Comic Sans MS" panose="030F0702030302020204" pitchFamily="66" charset="0"/>
            </a:endParaRPr>
          </a:p>
          <a:p>
            <a:r>
              <a:rPr lang="en-GB" sz="1600" dirty="0">
                <a:latin typeface="Comic Sans MS" panose="030F0702030302020204" pitchFamily="66" charset="0"/>
              </a:rPr>
              <a:t>You might like to listen to or join in with this prayer:-</a:t>
            </a:r>
          </a:p>
          <a:p>
            <a:endParaRPr lang="en-GB" sz="1600"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F386BB3F-34C1-4FDD-9674-F101FBE789FE}"/>
              </a:ext>
            </a:extLst>
          </p:cNvPr>
          <p:cNvSpPr/>
          <p:nvPr/>
        </p:nvSpPr>
        <p:spPr>
          <a:xfrm>
            <a:off x="5234608" y="3246783"/>
            <a:ext cx="6274905" cy="2835965"/>
          </a:xfrm>
          <a:prstGeom prst="wedgeEllipseCallout">
            <a:avLst>
              <a:gd name="adj1" fmla="val -51105"/>
              <a:gd name="adj2" fmla="val 620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Dear God,</a:t>
            </a:r>
          </a:p>
          <a:p>
            <a:pPr algn="ctr"/>
            <a:r>
              <a:rPr lang="en-GB" sz="2000" dirty="0">
                <a:solidFill>
                  <a:schemeClr val="tx1"/>
                </a:solidFill>
              </a:rPr>
              <a:t>Thank you for breakfast food.</a:t>
            </a:r>
          </a:p>
          <a:p>
            <a:pPr algn="ctr"/>
            <a:endParaRPr lang="en-GB" sz="2000" dirty="0">
              <a:solidFill>
                <a:schemeClr val="tx1"/>
              </a:solidFill>
            </a:endParaRPr>
          </a:p>
          <a:p>
            <a:pPr algn="ctr"/>
            <a:r>
              <a:rPr lang="en-GB" sz="2000" dirty="0">
                <a:solidFill>
                  <a:schemeClr val="tx1"/>
                </a:solidFill>
              </a:rPr>
              <a:t>I like ………………</a:t>
            </a:r>
          </a:p>
          <a:p>
            <a:pPr algn="ctr"/>
            <a:r>
              <a:rPr lang="en-GB" sz="2000" dirty="0">
                <a:solidFill>
                  <a:schemeClr val="tx1"/>
                </a:solidFill>
              </a:rPr>
              <a:t>best for my breakfast.</a:t>
            </a:r>
          </a:p>
          <a:p>
            <a:pPr algn="ctr"/>
            <a:endParaRPr lang="en-GB" sz="2000" dirty="0">
              <a:solidFill>
                <a:schemeClr val="tx1"/>
              </a:solidFill>
            </a:endParaRPr>
          </a:p>
          <a:p>
            <a:pPr algn="ctr"/>
            <a:r>
              <a:rPr lang="en-GB" sz="2000" dirty="0">
                <a:solidFill>
                  <a:schemeClr val="tx1"/>
                </a:solidFill>
              </a:rPr>
              <a:t>Amen. </a:t>
            </a:r>
            <a:endParaRPr lang="en-GB" sz="2000" dirty="0"/>
          </a:p>
        </p:txBody>
      </p:sp>
      <p:pic>
        <p:nvPicPr>
          <p:cNvPr id="8" name="Picture 7">
            <a:extLst>
              <a:ext uri="{FF2B5EF4-FFF2-40B4-BE49-F238E27FC236}">
                <a16:creationId xmlns:a16="http://schemas.microsoft.com/office/drawing/2014/main" id="{458FA1E4-D29E-4FB3-BE8D-0AEE8FB11C06}"/>
              </a:ext>
            </a:extLst>
          </p:cNvPr>
          <p:cNvPicPr>
            <a:picLocks noChangeAspect="1"/>
          </p:cNvPicPr>
          <p:nvPr/>
        </p:nvPicPr>
        <p:blipFill>
          <a:blip r:embed="rId2"/>
          <a:stretch>
            <a:fillRect/>
          </a:stretch>
        </p:blipFill>
        <p:spPr>
          <a:xfrm>
            <a:off x="7281871" y="188504"/>
            <a:ext cx="4572396" cy="493819"/>
          </a:xfrm>
          <a:prstGeom prst="rect">
            <a:avLst/>
          </a:prstGeom>
        </p:spPr>
      </p:pic>
    </p:spTree>
    <p:extLst>
      <p:ext uri="{BB962C8B-B14F-4D97-AF65-F5344CB8AC3E}">
        <p14:creationId xmlns:p14="http://schemas.microsoft.com/office/powerpoint/2010/main" val="16255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166191" y="437322"/>
            <a:ext cx="1748877" cy="646331"/>
          </a:xfrm>
          <a:prstGeom prst="rect">
            <a:avLst/>
          </a:prstGeom>
          <a:noFill/>
        </p:spPr>
        <p:txBody>
          <a:bodyPr wrap="none" rtlCol="0">
            <a:spAutoFit/>
          </a:bodyPr>
          <a:lstStyle/>
          <a:p>
            <a:r>
              <a:rPr lang="en-GB" sz="3600" u="sng" dirty="0"/>
              <a:t>Tuesday</a:t>
            </a:r>
            <a:r>
              <a:rPr lang="en-GB" dirty="0"/>
              <a:t> </a:t>
            </a:r>
          </a:p>
        </p:txBody>
      </p:sp>
      <p:sp>
        <p:nvSpPr>
          <p:cNvPr id="5" name="TextBox 4">
            <a:extLst>
              <a:ext uri="{FF2B5EF4-FFF2-40B4-BE49-F238E27FC236}">
                <a16:creationId xmlns:a16="http://schemas.microsoft.com/office/drawing/2014/main" id="{6D329F70-2507-4303-978C-9A8A5E133E42}"/>
              </a:ext>
            </a:extLst>
          </p:cNvPr>
          <p:cNvSpPr txBox="1"/>
          <p:nvPr/>
        </p:nvSpPr>
        <p:spPr>
          <a:xfrm>
            <a:off x="3148269" y="435413"/>
            <a:ext cx="3523722" cy="584775"/>
          </a:xfrm>
          <a:prstGeom prst="rect">
            <a:avLst/>
          </a:prstGeom>
          <a:noFill/>
        </p:spPr>
        <p:txBody>
          <a:bodyPr wrap="none" rtlCol="0">
            <a:spAutoFit/>
          </a:bodyPr>
          <a:lstStyle/>
          <a:p>
            <a:r>
              <a:rPr lang="en-GB" sz="3200" u="sng" dirty="0">
                <a:latin typeface="Comic Sans MS" panose="030F0702030302020204" pitchFamily="66" charset="0"/>
              </a:rPr>
              <a:t>Grumpy or Jumpy</a:t>
            </a:r>
          </a:p>
        </p:txBody>
      </p:sp>
      <p:sp>
        <p:nvSpPr>
          <p:cNvPr id="7" name="TextBox 6">
            <a:extLst>
              <a:ext uri="{FF2B5EF4-FFF2-40B4-BE49-F238E27FC236}">
                <a16:creationId xmlns:a16="http://schemas.microsoft.com/office/drawing/2014/main" id="{28FE35DD-4AD2-4876-96A9-78F3B9E137BE}"/>
              </a:ext>
            </a:extLst>
          </p:cNvPr>
          <p:cNvSpPr txBox="1"/>
          <p:nvPr/>
        </p:nvSpPr>
        <p:spPr>
          <a:xfrm>
            <a:off x="689113" y="1304921"/>
            <a:ext cx="11277600" cy="3416320"/>
          </a:xfrm>
          <a:prstGeom prst="rect">
            <a:avLst/>
          </a:prstGeom>
          <a:noFill/>
        </p:spPr>
        <p:txBody>
          <a:bodyPr wrap="square" rtlCol="0">
            <a:spAutoFit/>
          </a:bodyPr>
          <a:lstStyle/>
          <a:p>
            <a:endParaRPr lang="en-GB" dirty="0">
              <a:latin typeface="Comic Sans MS" panose="030F0702030302020204" pitchFamily="66" charset="0"/>
            </a:endParaRPr>
          </a:p>
          <a:p>
            <a:r>
              <a:rPr lang="en-GB" dirty="0">
                <a:latin typeface="Comic Sans MS" panose="030F0702030302020204" pitchFamily="66" charset="0"/>
              </a:rPr>
              <a:t>Are you grumpy or jumpy in the morning?</a:t>
            </a:r>
          </a:p>
          <a:p>
            <a:endParaRPr lang="en-GB" dirty="0">
              <a:latin typeface="Comic Sans MS" panose="030F0702030302020204" pitchFamily="66" charset="0"/>
            </a:endParaRPr>
          </a:p>
          <a:p>
            <a:r>
              <a:rPr lang="en-GB" dirty="0">
                <a:latin typeface="Comic Sans MS" panose="030F0702030302020204" pitchFamily="66" charset="0"/>
              </a:rPr>
              <a:t>It’s easy to be jumpy on a sunny morning and grumpy on a cold, rainy day.</a:t>
            </a:r>
          </a:p>
          <a:p>
            <a:endParaRPr lang="en-GB" dirty="0">
              <a:latin typeface="Comic Sans MS" panose="030F0702030302020204" pitchFamily="66" charset="0"/>
            </a:endParaRPr>
          </a:p>
          <a:p>
            <a:r>
              <a:rPr lang="en-GB" dirty="0">
                <a:latin typeface="Comic Sans MS" panose="030F0702030302020204" pitchFamily="66" charset="0"/>
              </a:rPr>
              <a:t>But whether it is sunny or rainy, it’s a new day just for us!</a:t>
            </a:r>
          </a:p>
          <a:p>
            <a:endParaRPr lang="en-GB" dirty="0">
              <a:latin typeface="Comic Sans MS" panose="030F0702030302020204" pitchFamily="66" charset="0"/>
            </a:endParaRPr>
          </a:p>
          <a:p>
            <a:r>
              <a:rPr lang="en-GB" dirty="0">
                <a:latin typeface="Comic Sans MS" panose="030F0702030302020204" pitchFamily="66" charset="0"/>
              </a:rPr>
              <a:t>How do you feel today?</a:t>
            </a:r>
          </a:p>
          <a:p>
            <a:endParaRPr lang="en-GB" dirty="0">
              <a:latin typeface="Comic Sans MS" panose="030F0702030302020204" pitchFamily="66" charset="0"/>
            </a:endParaRPr>
          </a:p>
          <a:p>
            <a:r>
              <a:rPr lang="en-GB" dirty="0">
                <a:latin typeface="Comic Sans MS" panose="030F0702030302020204" pitchFamily="66" charset="0"/>
              </a:rPr>
              <a:t>What will you do today?</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6" name="Picture 5">
            <a:extLst>
              <a:ext uri="{FF2B5EF4-FFF2-40B4-BE49-F238E27FC236}">
                <a16:creationId xmlns:a16="http://schemas.microsoft.com/office/drawing/2014/main" id="{5E17B34D-268E-48A3-9C00-D08EA3F2A976}"/>
              </a:ext>
            </a:extLst>
          </p:cNvPr>
          <p:cNvPicPr>
            <a:picLocks noChangeAspect="1"/>
          </p:cNvPicPr>
          <p:nvPr/>
        </p:nvPicPr>
        <p:blipFill>
          <a:blip r:embed="rId2"/>
          <a:stretch>
            <a:fillRect/>
          </a:stretch>
        </p:blipFill>
        <p:spPr>
          <a:xfrm>
            <a:off x="7281871" y="188504"/>
            <a:ext cx="4572396" cy="493819"/>
          </a:xfrm>
          <a:prstGeom prst="rect">
            <a:avLst/>
          </a:prstGeom>
        </p:spPr>
      </p:pic>
      <p:sp>
        <p:nvSpPr>
          <p:cNvPr id="2" name="TextBox 1">
            <a:extLst>
              <a:ext uri="{FF2B5EF4-FFF2-40B4-BE49-F238E27FC236}">
                <a16:creationId xmlns:a16="http://schemas.microsoft.com/office/drawing/2014/main" id="{190DA66D-15F4-4D1E-BE34-03E00262EFA2}"/>
              </a:ext>
            </a:extLst>
          </p:cNvPr>
          <p:cNvSpPr txBox="1"/>
          <p:nvPr/>
        </p:nvSpPr>
        <p:spPr>
          <a:xfrm>
            <a:off x="9568069" y="909799"/>
            <a:ext cx="2178866" cy="646331"/>
          </a:xfrm>
          <a:prstGeom prst="rect">
            <a:avLst/>
          </a:prstGeom>
          <a:noFill/>
          <a:ln>
            <a:solidFill>
              <a:srgbClr val="92D050"/>
            </a:solidFill>
          </a:ln>
        </p:spPr>
        <p:txBody>
          <a:bodyPr wrap="none" rtlCol="0">
            <a:spAutoFit/>
          </a:bodyPr>
          <a:lstStyle/>
          <a:p>
            <a:r>
              <a:rPr lang="en-GB" dirty="0"/>
              <a:t>Whole School Focus: </a:t>
            </a:r>
          </a:p>
          <a:p>
            <a:r>
              <a:rPr lang="en-GB" dirty="0"/>
              <a:t>Mood</a:t>
            </a:r>
          </a:p>
        </p:txBody>
      </p:sp>
    </p:spTree>
    <p:extLst>
      <p:ext uri="{BB962C8B-B14F-4D97-AF65-F5344CB8AC3E}">
        <p14:creationId xmlns:p14="http://schemas.microsoft.com/office/powerpoint/2010/main" val="28079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2417778" cy="646331"/>
          </a:xfrm>
          <a:prstGeom prst="rect">
            <a:avLst/>
          </a:prstGeom>
          <a:noFill/>
        </p:spPr>
        <p:txBody>
          <a:bodyPr wrap="none" rtlCol="0">
            <a:spAutoFit/>
          </a:bodyPr>
          <a:lstStyle/>
          <a:p>
            <a:r>
              <a:rPr lang="en-GB" sz="3600" u="sng" dirty="0"/>
              <a:t>Wednesday</a:t>
            </a:r>
            <a:r>
              <a:rPr lang="en-GB" dirty="0"/>
              <a:t> </a:t>
            </a:r>
          </a:p>
        </p:txBody>
      </p:sp>
      <p:sp>
        <p:nvSpPr>
          <p:cNvPr id="6" name="TextBox 5">
            <a:extLst>
              <a:ext uri="{FF2B5EF4-FFF2-40B4-BE49-F238E27FC236}">
                <a16:creationId xmlns:a16="http://schemas.microsoft.com/office/drawing/2014/main" id="{9D44D0D5-BB01-4809-963F-5365CD5BC46B}"/>
              </a:ext>
            </a:extLst>
          </p:cNvPr>
          <p:cNvSpPr txBox="1"/>
          <p:nvPr/>
        </p:nvSpPr>
        <p:spPr>
          <a:xfrm>
            <a:off x="4333462" y="595483"/>
            <a:ext cx="2374368" cy="461665"/>
          </a:xfrm>
          <a:prstGeom prst="rect">
            <a:avLst/>
          </a:prstGeom>
          <a:noFill/>
        </p:spPr>
        <p:txBody>
          <a:bodyPr wrap="none" rtlCol="0">
            <a:spAutoFit/>
          </a:bodyPr>
          <a:lstStyle/>
          <a:p>
            <a:r>
              <a:rPr lang="en-GB" sz="2400" u="sng" dirty="0">
                <a:latin typeface="Comic Sans MS" panose="030F0702030302020204" pitchFamily="66" charset="0"/>
              </a:rPr>
              <a:t>Helping Others</a:t>
            </a:r>
          </a:p>
        </p:txBody>
      </p:sp>
      <p:sp>
        <p:nvSpPr>
          <p:cNvPr id="7" name="Rectangle 6">
            <a:extLst>
              <a:ext uri="{FF2B5EF4-FFF2-40B4-BE49-F238E27FC236}">
                <a16:creationId xmlns:a16="http://schemas.microsoft.com/office/drawing/2014/main" id="{F0A0C91A-260F-48DF-9D36-5F566E167425}"/>
              </a:ext>
            </a:extLst>
          </p:cNvPr>
          <p:cNvSpPr/>
          <p:nvPr/>
        </p:nvSpPr>
        <p:spPr>
          <a:xfrm>
            <a:off x="669234" y="1534226"/>
            <a:ext cx="11039061" cy="3662541"/>
          </a:xfrm>
          <a:prstGeom prst="rect">
            <a:avLst/>
          </a:prstGeom>
        </p:spPr>
        <p:txBody>
          <a:bodyPr wrap="square">
            <a:spAutoFit/>
          </a:bodyPr>
          <a:lstStyle/>
          <a:p>
            <a:endParaRPr lang="en-GB" dirty="0">
              <a:latin typeface="Comic Sans MS" panose="030F0702030302020204" pitchFamily="66" charset="0"/>
            </a:endParaRPr>
          </a:p>
          <a:p>
            <a:r>
              <a:rPr lang="en-GB" dirty="0">
                <a:latin typeface="Comic Sans MS" panose="030F0702030302020204" pitchFamily="66" charset="0"/>
              </a:rPr>
              <a:t>The Bible says that Jesus wants people to be helpful.</a:t>
            </a:r>
          </a:p>
          <a:p>
            <a:endParaRPr lang="en-GB" dirty="0">
              <a:latin typeface="Comic Sans MS" panose="030F0702030302020204" pitchFamily="66" charset="0"/>
            </a:endParaRPr>
          </a:p>
          <a:p>
            <a:r>
              <a:rPr lang="en-GB" dirty="0">
                <a:latin typeface="Comic Sans MS" panose="030F0702030302020204" pitchFamily="66" charset="0"/>
              </a:rPr>
              <a:t>There are lots of ways we can be helpful at home and at school.</a:t>
            </a:r>
          </a:p>
          <a:p>
            <a:endParaRPr lang="en-GB" dirty="0">
              <a:latin typeface="Comic Sans MS" panose="030F0702030302020204" pitchFamily="66" charset="0"/>
            </a:endParaRPr>
          </a:p>
          <a:p>
            <a:r>
              <a:rPr lang="en-GB" dirty="0">
                <a:latin typeface="Comic Sans MS" panose="030F0702030302020204" pitchFamily="66" charset="0"/>
              </a:rPr>
              <a:t>Can you think of some?</a:t>
            </a:r>
          </a:p>
          <a:p>
            <a:endParaRPr lang="en-GB" dirty="0">
              <a:latin typeface="Comic Sans MS" panose="030F0702030302020204" pitchFamily="66" charset="0"/>
            </a:endParaRPr>
          </a:p>
          <a:p>
            <a:r>
              <a:rPr lang="en-GB" dirty="0">
                <a:latin typeface="Comic Sans MS" panose="030F0702030302020204" pitchFamily="66" charset="0"/>
              </a:rPr>
              <a:t>You might help someone to fasten their coat or to find their wellies.</a:t>
            </a:r>
          </a:p>
          <a:p>
            <a:endParaRPr lang="en-GB" dirty="0">
              <a:latin typeface="Comic Sans MS" panose="030F0702030302020204" pitchFamily="66" charset="0"/>
            </a:endParaRPr>
          </a:p>
          <a:p>
            <a:r>
              <a:rPr lang="en-GB" dirty="0">
                <a:latin typeface="Comic Sans MS" panose="030F0702030302020204" pitchFamily="66" charset="0"/>
              </a:rPr>
              <a:t>You might help a younger brother or sister to walk!</a:t>
            </a:r>
          </a:p>
          <a:p>
            <a:endParaRPr lang="en-GB" dirty="0">
              <a:latin typeface="Comic Sans MS" panose="030F0702030302020204" pitchFamily="66" charset="0"/>
            </a:endParaRPr>
          </a:p>
          <a:p>
            <a:r>
              <a:rPr lang="en-GB" dirty="0">
                <a:latin typeface="Comic Sans MS" panose="030F0702030302020204" pitchFamily="66" charset="0"/>
              </a:rPr>
              <a:t>What can you do today, to help someone else?</a:t>
            </a:r>
          </a:p>
          <a:p>
            <a:endParaRPr lang="en-GB" sz="1600" dirty="0">
              <a:latin typeface="Comic Sans MS" panose="030F0702030302020204" pitchFamily="66" charset="0"/>
            </a:endParaRPr>
          </a:p>
        </p:txBody>
      </p:sp>
      <p:pic>
        <p:nvPicPr>
          <p:cNvPr id="8" name="Picture 7">
            <a:extLst>
              <a:ext uri="{FF2B5EF4-FFF2-40B4-BE49-F238E27FC236}">
                <a16:creationId xmlns:a16="http://schemas.microsoft.com/office/drawing/2014/main" id="{45AC51D9-4E84-467C-8288-AC6F03F20D4C}"/>
              </a:ext>
            </a:extLst>
          </p:cNvPr>
          <p:cNvPicPr>
            <a:picLocks noChangeAspect="1"/>
          </p:cNvPicPr>
          <p:nvPr/>
        </p:nvPicPr>
        <p:blipFill>
          <a:blip r:embed="rId2"/>
          <a:stretch>
            <a:fillRect/>
          </a:stretch>
        </p:blipFill>
        <p:spPr>
          <a:xfrm>
            <a:off x="7281871" y="188504"/>
            <a:ext cx="4572396" cy="493819"/>
          </a:xfrm>
          <a:prstGeom prst="rect">
            <a:avLst/>
          </a:prstGeom>
        </p:spPr>
      </p:pic>
    </p:spTree>
    <p:extLst>
      <p:ext uri="{BB962C8B-B14F-4D97-AF65-F5344CB8AC3E}">
        <p14:creationId xmlns:p14="http://schemas.microsoft.com/office/powerpoint/2010/main" val="256269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942711" cy="646331"/>
          </a:xfrm>
          <a:prstGeom prst="rect">
            <a:avLst/>
          </a:prstGeom>
          <a:noFill/>
        </p:spPr>
        <p:txBody>
          <a:bodyPr wrap="none" rtlCol="0">
            <a:spAutoFit/>
          </a:bodyPr>
          <a:lstStyle/>
          <a:p>
            <a:r>
              <a:rPr lang="en-GB" sz="3600" u="sng" dirty="0"/>
              <a:t>Thursday</a:t>
            </a:r>
            <a:r>
              <a:rPr lang="en-GB" dirty="0"/>
              <a:t> </a:t>
            </a:r>
          </a:p>
        </p:txBody>
      </p:sp>
      <p:sp>
        <p:nvSpPr>
          <p:cNvPr id="6" name="TextBox 5">
            <a:extLst>
              <a:ext uri="{FF2B5EF4-FFF2-40B4-BE49-F238E27FC236}">
                <a16:creationId xmlns:a16="http://schemas.microsoft.com/office/drawing/2014/main" id="{9D44D0D5-BB01-4809-963F-5365CD5BC46B}"/>
              </a:ext>
            </a:extLst>
          </p:cNvPr>
          <p:cNvSpPr txBox="1"/>
          <p:nvPr/>
        </p:nvSpPr>
        <p:spPr>
          <a:xfrm>
            <a:off x="4240696" y="595483"/>
            <a:ext cx="1295547" cy="461665"/>
          </a:xfrm>
          <a:prstGeom prst="rect">
            <a:avLst/>
          </a:prstGeom>
          <a:noFill/>
        </p:spPr>
        <p:txBody>
          <a:bodyPr wrap="none" rtlCol="0">
            <a:spAutoFit/>
          </a:bodyPr>
          <a:lstStyle/>
          <a:p>
            <a:r>
              <a:rPr lang="en-GB" sz="2400" u="sng" dirty="0">
                <a:latin typeface="Comic Sans MS" panose="030F0702030302020204" pitchFamily="66" charset="0"/>
              </a:rPr>
              <a:t>Writing</a:t>
            </a:r>
          </a:p>
        </p:txBody>
      </p:sp>
      <p:sp>
        <p:nvSpPr>
          <p:cNvPr id="3" name="Rectangle 2">
            <a:extLst>
              <a:ext uri="{FF2B5EF4-FFF2-40B4-BE49-F238E27FC236}">
                <a16:creationId xmlns:a16="http://schemas.microsoft.com/office/drawing/2014/main" id="{C743FD2E-8EC8-45B4-ABA2-CD97C0233786}"/>
              </a:ext>
            </a:extLst>
          </p:cNvPr>
          <p:cNvSpPr/>
          <p:nvPr/>
        </p:nvSpPr>
        <p:spPr>
          <a:xfrm>
            <a:off x="774651" y="1120676"/>
            <a:ext cx="6932090" cy="2585323"/>
          </a:xfrm>
          <a:prstGeom prst="rect">
            <a:avLst/>
          </a:prstGeom>
        </p:spPr>
        <p:txBody>
          <a:bodyPr wrap="none">
            <a:spAutoFit/>
          </a:bodyPr>
          <a:lstStyle/>
          <a:p>
            <a:endParaRPr lang="en-GB" dirty="0"/>
          </a:p>
          <a:p>
            <a:r>
              <a:rPr lang="en-GB" dirty="0"/>
              <a:t>Writing is fun, but it can be difficult at first.</a:t>
            </a:r>
          </a:p>
          <a:p>
            <a:endParaRPr lang="en-GB" dirty="0"/>
          </a:p>
          <a:p>
            <a:r>
              <a:rPr lang="en-GB" dirty="0"/>
              <a:t>Some letters are tricky to write and you have to concentrate really hard!</a:t>
            </a:r>
          </a:p>
          <a:p>
            <a:endParaRPr lang="en-GB" dirty="0"/>
          </a:p>
          <a:p>
            <a:r>
              <a:rPr lang="en-GB" dirty="0"/>
              <a:t>What do you like to write?</a:t>
            </a:r>
          </a:p>
          <a:p>
            <a:endParaRPr lang="en-GB" dirty="0"/>
          </a:p>
          <a:p>
            <a:endParaRPr lang="en-GB" dirty="0"/>
          </a:p>
          <a:p>
            <a:r>
              <a:rPr lang="en-GB" dirty="0"/>
              <a:t>Some of the books in the Bible were written by people who met Jesus.</a:t>
            </a:r>
          </a:p>
        </p:txBody>
      </p:sp>
      <p:pic>
        <p:nvPicPr>
          <p:cNvPr id="7" name="Picture 6">
            <a:extLst>
              <a:ext uri="{FF2B5EF4-FFF2-40B4-BE49-F238E27FC236}">
                <a16:creationId xmlns:a16="http://schemas.microsoft.com/office/drawing/2014/main" id="{5A722AEA-0D2D-4061-B174-A10E11BBC94B}"/>
              </a:ext>
            </a:extLst>
          </p:cNvPr>
          <p:cNvPicPr>
            <a:picLocks noChangeAspect="1"/>
          </p:cNvPicPr>
          <p:nvPr/>
        </p:nvPicPr>
        <p:blipFill>
          <a:blip r:embed="rId2"/>
          <a:stretch>
            <a:fillRect/>
          </a:stretch>
        </p:blipFill>
        <p:spPr>
          <a:xfrm>
            <a:off x="7281871" y="188504"/>
            <a:ext cx="4572396" cy="493819"/>
          </a:xfrm>
          <a:prstGeom prst="rect">
            <a:avLst/>
          </a:prstGeom>
        </p:spPr>
      </p:pic>
      <p:sp>
        <p:nvSpPr>
          <p:cNvPr id="2" name="Rectangle 1">
            <a:extLst>
              <a:ext uri="{FF2B5EF4-FFF2-40B4-BE49-F238E27FC236}">
                <a16:creationId xmlns:a16="http://schemas.microsoft.com/office/drawing/2014/main" id="{C8453326-CC69-4348-B641-2B5DB9DB2B53}"/>
              </a:ext>
            </a:extLst>
          </p:cNvPr>
          <p:cNvSpPr/>
          <p:nvPr/>
        </p:nvSpPr>
        <p:spPr>
          <a:xfrm>
            <a:off x="463828" y="4165360"/>
            <a:ext cx="11198086" cy="1754326"/>
          </a:xfrm>
          <a:prstGeom prst="rect">
            <a:avLst/>
          </a:prstGeom>
          <a:ln>
            <a:solidFill>
              <a:schemeClr val="accent1"/>
            </a:solidFill>
          </a:ln>
        </p:spPr>
        <p:txBody>
          <a:bodyPr wrap="square">
            <a:spAutoFit/>
          </a:bodyPr>
          <a:lstStyle/>
          <a:p>
            <a:r>
              <a:rPr lang="en-GB" dirty="0"/>
              <a:t>Luke 1:1-4  from the International Children’s Bible</a:t>
            </a:r>
          </a:p>
          <a:p>
            <a:endParaRPr lang="en-GB" dirty="0"/>
          </a:p>
          <a:p>
            <a:r>
              <a:rPr lang="en-GB" dirty="0"/>
              <a:t>Luke Writes About Jesus’ Life			Chapter 1:To Theophilus</a:t>
            </a:r>
          </a:p>
          <a:p>
            <a:endParaRPr lang="en-GB" dirty="0"/>
          </a:p>
          <a:p>
            <a:r>
              <a:rPr lang="en-GB" dirty="0"/>
              <a:t>Many have tried to give a history of the things that happened among us. ………I thought I should write it out for you.  So I put it in order in a book.  I write these things so that you can know that what you have been taught is true.</a:t>
            </a:r>
          </a:p>
        </p:txBody>
      </p:sp>
    </p:spTree>
    <p:extLst>
      <p:ext uri="{BB962C8B-B14F-4D97-AF65-F5344CB8AC3E}">
        <p14:creationId xmlns:p14="http://schemas.microsoft.com/office/powerpoint/2010/main" val="31528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408470" y="891486"/>
            <a:ext cx="6242415" cy="5078313"/>
          </a:xfrm>
          <a:prstGeom prst="rect">
            <a:avLst/>
          </a:prstGeom>
          <a:noFill/>
        </p:spPr>
        <p:txBody>
          <a:bodyPr wrap="none" rtlCol="0">
            <a:spAutoFit/>
          </a:bodyPr>
          <a:lstStyle/>
          <a:p>
            <a:r>
              <a:rPr lang="en-GB" dirty="0">
                <a:latin typeface="Comic Sans MS" panose="030F0702030302020204" pitchFamily="66" charset="0"/>
              </a:rPr>
              <a:t>What do you like about working from home or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r>
              <a:rPr lang="en-GB" dirty="0">
                <a:latin typeface="Comic Sans MS" panose="030F0702030302020204" pitchFamily="66" charset="0"/>
              </a:rPr>
              <a:t>You might like to change the word ‘school’ to ‘home’, </a:t>
            </a:r>
          </a:p>
          <a:p>
            <a:r>
              <a:rPr lang="en-GB" dirty="0">
                <a:latin typeface="Comic Sans MS" panose="030F0702030302020204" pitchFamily="66" charset="0"/>
              </a:rPr>
              <a:t>if you have been at home this week.</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743</Words>
  <Application>Microsoft Office PowerPoint</Application>
  <PresentationFormat>Widescreen</PresentationFormat>
  <Paragraphs>96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Kate Jarvis</cp:lastModifiedBy>
  <cp:revision>65</cp:revision>
  <dcterms:created xsi:type="dcterms:W3CDTF">2020-10-09T09:50:19Z</dcterms:created>
  <dcterms:modified xsi:type="dcterms:W3CDTF">2022-01-25T20:49:48Z</dcterms:modified>
</cp:coreProperties>
</file>